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4"/>
  </p:notesMasterIdLst>
  <p:handoutMasterIdLst>
    <p:handoutMasterId r:id="rId15"/>
  </p:handoutMasterIdLst>
  <p:sldIdLst>
    <p:sldId id="317" r:id="rId6"/>
    <p:sldId id="334" r:id="rId7"/>
    <p:sldId id="335" r:id="rId8"/>
    <p:sldId id="336" r:id="rId9"/>
    <p:sldId id="337" r:id="rId10"/>
    <p:sldId id="323" r:id="rId11"/>
    <p:sldId id="333" r:id="rId12"/>
    <p:sldId id="331" r:id="rId13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854" y="106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ders, J.Z.M. (Harry)" userId="41fbf053-7391-48d7-be5b-e14598b20e70" providerId="ADAL" clId="{E6F55DA7-4AF2-4322-BFBE-2049A5BF6A96}"/>
    <pc:docChg chg="modSld">
      <pc:chgData name="Broeders, J.Z.M. (Harry)" userId="41fbf053-7391-48d7-be5b-e14598b20e70" providerId="ADAL" clId="{E6F55DA7-4AF2-4322-BFBE-2049A5BF6A96}" dt="2018-08-30T07:55:25.875" v="1" actId="20577"/>
      <pc:docMkLst>
        <pc:docMk/>
      </pc:docMkLst>
      <pc:sldChg chg="modSp">
        <pc:chgData name="Broeders, J.Z.M. (Harry)" userId="41fbf053-7391-48d7-be5b-e14598b20e70" providerId="ADAL" clId="{E6F55DA7-4AF2-4322-BFBE-2049A5BF6A96}" dt="2018-08-30T07:55:25.875" v="1" actId="20577"/>
        <pc:sldMkLst>
          <pc:docMk/>
          <pc:sldMk cId="0" sldId="317"/>
        </pc:sldMkLst>
        <pc:spChg chg="mod">
          <ac:chgData name="Broeders, J.Z.M. (Harry)" userId="41fbf053-7391-48d7-be5b-e14598b20e70" providerId="ADAL" clId="{E6F55DA7-4AF2-4322-BFBE-2049A5BF6A96}" dt="2018-08-30T07:55:25.875" v="1" actId="20577"/>
          <ac:spMkLst>
            <pc:docMk/>
            <pc:sldMk cId="0" sldId="31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9-11-2023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25F2A-2AA2-4199-9B65-E20E6E2BD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820"/>
            <a:ext cx="9144000" cy="46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-111224"/>
            <a:ext cx="8352928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985292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7756852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ightspace.hr.nl/d2l/home/69221" TargetMode="External"/><Relationship Id="rId2" Type="http://schemas.openxmlformats.org/officeDocument/2006/relationships/hyperlink" Target="https://bitbucket.org/HR_ELEKTRO/csc10/wiki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brightspace.hr.nl/d2l/lms/grades/admin/enter/user_list_view.d2l?ou=6922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itbucket.org/HR_ELEKTRO/csc10/wiki/Opdrachten/Opdrachten_Week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CSC10  Week 1: </a:t>
            </a:r>
            <a:r>
              <a:rPr lang="nl-NL" dirty="0"/>
              <a:t>Soft </a:t>
            </a:r>
            <a:r>
              <a:rPr lang="nl-NL" dirty="0" err="1"/>
              <a:t>core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841276"/>
            <a:ext cx="8352928" cy="4464496"/>
          </a:xfrm>
        </p:spPr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Je bent na het volgen van deze cursus in staat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in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VHDL</a:t>
            </a:r>
            <a:r>
              <a:rPr lang="nl-NL" sz="1800" dirty="0">
                <a:cs typeface="Arial" panose="020B0604020202020204" pitchFamily="34" charset="0"/>
              </a:rPr>
              <a:t>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hardware module </a:t>
            </a:r>
            <a:r>
              <a:rPr lang="nl-NL" sz="1800" dirty="0">
                <a:cs typeface="Arial" panose="020B0604020202020204" pitchFamily="34" charset="0"/>
              </a:rPr>
              <a:t>te ontwerpen en implementeren met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memory bus</a:t>
            </a:r>
            <a:r>
              <a:rPr lang="nl-NL" sz="1800" dirty="0">
                <a:cs typeface="Arial" panose="020B0604020202020204" pitchFamily="34" charset="0"/>
              </a:rPr>
              <a:t> interface zodat deze module, vanuit een soft of hard </a:t>
            </a:r>
            <a:r>
              <a:rPr lang="nl-NL" sz="1800" dirty="0" err="1"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 processor, memory </a:t>
            </a:r>
            <a:r>
              <a:rPr lang="nl-NL" sz="1800" dirty="0" err="1">
                <a:cs typeface="Arial" panose="020B0604020202020204" pitchFamily="34" charset="0"/>
              </a:rPr>
              <a:t>mapped</a:t>
            </a:r>
            <a:r>
              <a:rPr lang="nl-NL" sz="1800" dirty="0">
                <a:cs typeface="Arial" panose="020B0604020202020204" pitchFamily="34" charset="0"/>
              </a:rPr>
              <a:t> te programmeren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een </a:t>
            </a:r>
            <a:r>
              <a:rPr lang="nl-NL" sz="1800" dirty="0" err="1">
                <a:cs typeface="Arial" panose="020B0604020202020204" pitchFamily="34" charset="0"/>
              </a:rPr>
              <a:t>embedded</a:t>
            </a:r>
            <a:r>
              <a:rPr lang="nl-NL" sz="1800" dirty="0">
                <a:cs typeface="Arial" panose="020B0604020202020204" pitchFamily="34" charset="0"/>
              </a:rPr>
              <a:t> systeem op een FPGA te ontwerpen en implementeren bestaande uit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soft </a:t>
            </a:r>
            <a:r>
              <a:rPr lang="nl-NL" sz="1800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, software, bestaande hardware modules en zelf in VHDL geïmplementeerde hardware modules;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op dit </a:t>
            </a:r>
            <a:r>
              <a:rPr lang="nl-NL" sz="1800" dirty="0" err="1">
                <a:cs typeface="Arial" panose="020B0604020202020204" pitchFamily="34" charset="0"/>
              </a:rPr>
              <a:t>embedded</a:t>
            </a:r>
            <a:r>
              <a:rPr lang="nl-NL" sz="1800" dirty="0">
                <a:cs typeface="Arial" panose="020B0604020202020204" pitchFamily="34" charset="0"/>
              </a:rPr>
              <a:t> systeem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RTOS</a:t>
            </a:r>
            <a:r>
              <a:rPr lang="nl-NL" sz="1800" dirty="0">
                <a:cs typeface="Arial" panose="020B0604020202020204" pitchFamily="34" charset="0"/>
              </a:rPr>
              <a:t> toe te passen;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een </a:t>
            </a:r>
            <a:r>
              <a:rPr lang="nl-NL" sz="1800" dirty="0" err="1">
                <a:cs typeface="Arial" panose="020B0604020202020204" pitchFamily="34" charset="0"/>
              </a:rPr>
              <a:t>embedded</a:t>
            </a:r>
            <a:r>
              <a:rPr lang="nl-NL" sz="1800" dirty="0">
                <a:cs typeface="Arial" panose="020B0604020202020204" pitchFamily="34" charset="0"/>
              </a:rPr>
              <a:t> systeem op een FPGA te ontwerpen en implementeren bestaande uit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hard </a:t>
            </a:r>
            <a:r>
              <a:rPr lang="nl-NL" sz="1800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, software die draait onder Linux, bestaande hardware modules en zelf in VHDL geïmplementeerde hardware modules;</a:t>
            </a:r>
            <a:endParaRPr lang="nl-NL" sz="20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te beslissen of bepaalde functionaliteit van een </a:t>
            </a:r>
            <a:r>
              <a:rPr lang="nl-NL" sz="1800" dirty="0" err="1">
                <a:cs typeface="Arial" panose="020B0604020202020204" pitchFamily="34" charset="0"/>
              </a:rPr>
              <a:t>embedded</a:t>
            </a:r>
            <a:r>
              <a:rPr lang="nl-NL" sz="1800" dirty="0">
                <a:cs typeface="Arial" panose="020B0604020202020204" pitchFamily="34" charset="0"/>
              </a:rPr>
              <a:t> applicatie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beter</a:t>
            </a:r>
            <a:r>
              <a:rPr lang="nl-NL" sz="1800" dirty="0">
                <a:cs typeface="Arial" panose="020B0604020202020204" pitchFamily="34" charset="0"/>
              </a:rPr>
              <a:t> op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soft </a:t>
            </a:r>
            <a:r>
              <a:rPr lang="nl-NL" sz="1800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, op een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hard </a:t>
            </a:r>
            <a:r>
              <a:rPr lang="nl-NL" sz="1800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 of in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hardware</a:t>
            </a:r>
            <a:r>
              <a:rPr lang="nl-NL" sz="1800" dirty="0">
                <a:cs typeface="Arial" panose="020B0604020202020204" pitchFamily="34" charset="0"/>
              </a:rPr>
              <a:t> geïmplementeerd kan worden;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verschillende vormen van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High Level Syntheses</a:t>
            </a:r>
            <a:r>
              <a:rPr lang="nl-NL" sz="1800" dirty="0">
                <a:cs typeface="Arial" panose="020B0604020202020204" pitchFamily="34" charset="0"/>
              </a:rPr>
              <a:t> met de voor- en nadelen van deze vormen te benoemen.</a:t>
            </a:r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werken</a:t>
            </a:r>
            <a:r>
              <a:rPr lang="en-US" dirty="0"/>
              <a:t> 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913284"/>
            <a:ext cx="8352928" cy="4464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We maken gebruik van door Intel beschikbaar gestelde </a:t>
            </a:r>
            <a:r>
              <a:rPr lang="nl-NL" sz="2400" dirty="0" err="1">
                <a:solidFill>
                  <a:srgbClr val="C00000"/>
                </a:solidFill>
                <a:cs typeface="Arial" panose="020B0604020202020204" pitchFamily="34" charset="0"/>
              </a:rPr>
              <a:t>tutorials</a:t>
            </a:r>
            <a:r>
              <a:rPr lang="nl-NL" sz="24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Het uitvoeren van deze </a:t>
            </a:r>
            <a:r>
              <a:rPr lang="nl-NL" sz="2400" dirty="0" err="1">
                <a:cs typeface="Arial" panose="020B0604020202020204" pitchFamily="34" charset="0"/>
              </a:rPr>
              <a:t>tutorials</a:t>
            </a:r>
            <a:r>
              <a:rPr lang="nl-NL" sz="2400" dirty="0">
                <a:cs typeface="Arial" panose="020B0604020202020204" pitchFamily="34" charset="0"/>
              </a:rPr>
              <a:t> is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geen doel</a:t>
            </a:r>
            <a:r>
              <a:rPr lang="nl-NL" sz="2400" dirty="0">
                <a:cs typeface="Arial" panose="020B0604020202020204" pitchFamily="34" charset="0"/>
              </a:rPr>
              <a:t> op zich!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Zorg dat je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begrijpt</a:t>
            </a:r>
            <a:r>
              <a:rPr lang="nl-NL" sz="2400" dirty="0">
                <a:cs typeface="Arial" panose="020B0604020202020204" pitchFamily="34" charset="0"/>
              </a:rPr>
              <a:t> wat je doet en hou de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leerdoelen</a:t>
            </a:r>
            <a:r>
              <a:rPr lang="nl-NL" sz="2400" dirty="0">
                <a:cs typeface="Arial" panose="020B0604020202020204" pitchFamily="34" charset="0"/>
              </a:rPr>
              <a:t> in het oog.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Vraag</a:t>
            </a:r>
            <a:r>
              <a:rPr lang="nl-NL" sz="2400" dirty="0">
                <a:cs typeface="Arial" panose="020B0604020202020204" pitchFamily="34" charset="0"/>
              </a:rPr>
              <a:t> indien nodig de docent om extra uitleg.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Hou 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logboek</a:t>
            </a:r>
            <a:r>
              <a:rPr lang="nl-NL" sz="2400" dirty="0">
                <a:cs typeface="Arial" panose="020B0604020202020204" pitchFamily="34" charset="0"/>
              </a:rPr>
              <a:t> bij, zodat je e.e.a. snel terug kunt zoeken.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Globale</a:t>
            </a:r>
            <a:r>
              <a:rPr lang="en-US" dirty="0"/>
              <a:t> planning 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913284"/>
            <a:ext cx="8568952" cy="4464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Week 1 t/m 5: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Weekopdrachten</a:t>
            </a:r>
            <a:r>
              <a:rPr lang="nl-NL" sz="2400" dirty="0">
                <a:cs typeface="Arial" panose="020B0604020202020204" pitchFamily="34" charset="0"/>
              </a:rPr>
              <a:t>: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Geen beoordeling wel feedback (met aftekenen).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Werken in tweetallen (elke student heeft thuis zijn eigen DE1-SoC).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Gastcollege</a:t>
            </a:r>
            <a:r>
              <a:rPr lang="nl-NL" sz="2400" dirty="0">
                <a:cs typeface="Arial" panose="020B0604020202020204" pitchFamily="34" charset="0"/>
              </a:rPr>
              <a:t> (verplicht) waarschijnlijk in week 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Week 6 t/m 9: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Eindopdracht</a:t>
            </a:r>
            <a:r>
              <a:rPr lang="nl-NL" sz="2400" dirty="0">
                <a:cs typeface="Arial" panose="020B0604020202020204" pitchFamily="34" charset="0"/>
              </a:rPr>
              <a:t>: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Aantonen dat je de leerdoelen hebt behaald.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Naar keuze individueel of samen met een andere student.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Je mag de eindopdracht </a:t>
            </a:r>
            <a:r>
              <a:rPr lang="nl-NL" sz="2000" dirty="0">
                <a:solidFill>
                  <a:srgbClr val="C00000"/>
                </a:solidFill>
                <a:cs typeface="Arial" panose="020B0604020202020204" pitchFamily="34" charset="0"/>
              </a:rPr>
              <a:t>zelf bedenken</a:t>
            </a:r>
            <a:r>
              <a:rPr lang="nl-NL" sz="2000" dirty="0">
                <a:cs typeface="Arial" panose="020B0604020202020204" pitchFamily="34" charset="0"/>
              </a:rPr>
              <a:t>.</a:t>
            </a:r>
          </a:p>
          <a:p>
            <a:pPr marL="914400" lvl="1"/>
            <a:r>
              <a:rPr lang="nl-NL" sz="2000" dirty="0">
                <a:solidFill>
                  <a:srgbClr val="C00000"/>
                </a:solidFill>
                <a:cs typeface="Arial" panose="020B0604020202020204" pitchFamily="34" charset="0"/>
              </a:rPr>
              <a:t>Opdrachtomschrijving</a:t>
            </a:r>
            <a:r>
              <a:rPr lang="nl-NL" sz="2000" dirty="0">
                <a:cs typeface="Arial" panose="020B0604020202020204" pitchFamily="34" charset="0"/>
              </a:rPr>
              <a:t> moet worden ingeleverd in het </a:t>
            </a:r>
            <a:r>
              <a:rPr lang="nl-NL" sz="2000" dirty="0">
                <a:solidFill>
                  <a:srgbClr val="C00000"/>
                </a:solidFill>
                <a:cs typeface="Arial" panose="020B0604020202020204" pitchFamily="34" charset="0"/>
              </a:rPr>
              <a:t>begin van week 5</a:t>
            </a:r>
            <a:r>
              <a:rPr lang="nl-NL" sz="2000" dirty="0">
                <a:cs typeface="Arial" panose="020B0604020202020204" pitchFamily="34" charset="0"/>
              </a:rPr>
              <a:t> en goedgekeurd worden door de docenten.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Inleveren: code en verslag.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4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63BE1-BE67-4E99-B711-5CBE7B70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FFC9D-21D4-44A9-859C-967B2DE81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Alle lessen zijn online via MS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Alle informatie vind je op de </a:t>
            </a:r>
            <a:r>
              <a:rPr lang="nl-NL" dirty="0">
                <a:hlinkClick r:id="rId2"/>
              </a:rPr>
              <a:t>Wiki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Brightspace</a:t>
            </a:r>
            <a:r>
              <a:rPr lang="nl-NL" dirty="0"/>
              <a:t> LMS:</a:t>
            </a:r>
          </a:p>
          <a:p>
            <a:pPr marL="914400" lvl="1"/>
            <a:r>
              <a:rPr lang="nl-NL" dirty="0">
                <a:hlinkClick r:id="rId4"/>
              </a:rPr>
              <a:t>Voortgang</a:t>
            </a:r>
            <a:r>
              <a:rPr lang="nl-NL" dirty="0"/>
              <a:t> </a:t>
            </a:r>
            <a:r>
              <a:rPr lang="nl-NL" dirty="0" err="1"/>
              <a:t>labopdrachten</a:t>
            </a:r>
            <a:endParaRPr lang="nl-NL" dirty="0"/>
          </a:p>
          <a:p>
            <a:pPr marL="914400" lvl="1"/>
            <a:r>
              <a:rPr lang="nl-NL" dirty="0"/>
              <a:t>Eindopdracht </a:t>
            </a:r>
            <a:r>
              <a:rPr lang="nl-NL" sz="2400" dirty="0"/>
              <a:t>(goedkeuren, inleveren en beoordeling)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95988-D34F-47DC-87AD-2CE113E63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6BC084-BEF1-4D8F-89D7-6EBF74365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44" y="1054119"/>
            <a:ext cx="1625820" cy="15121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155D97E-2FDD-4051-AD09-F98034DBD9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9428"/>
            <a:ext cx="2475709" cy="3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Week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1057300"/>
            <a:ext cx="8352928" cy="4464496"/>
          </a:xfrm>
        </p:spPr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1.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</a:t>
            </a:r>
            <a:r>
              <a:rPr lang="nl-NL" sz="2400" dirty="0" err="1">
                <a:cs typeface="Arial" panose="020B0604020202020204" pitchFamily="34" charset="0"/>
              </a:rPr>
              <a:t>Nios</a:t>
            </a:r>
            <a:r>
              <a:rPr lang="nl-NL" sz="2400" dirty="0">
                <a:cs typeface="Arial" panose="020B0604020202020204" pitchFamily="34" charset="0"/>
              </a:rPr>
              <a:t> II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soft </a:t>
            </a:r>
            <a:r>
              <a:rPr lang="nl-NL" sz="2400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nl-NL" sz="2400" dirty="0">
                <a:cs typeface="Arial" panose="020B0604020202020204" pitchFamily="34" charset="0"/>
              </a:rPr>
              <a:t>kan integreren in een </a:t>
            </a:r>
            <a:r>
              <a:rPr lang="nl-NL" sz="2400" dirty="0" err="1">
                <a:cs typeface="Arial" panose="020B0604020202020204" pitchFamily="34" charset="0"/>
              </a:rPr>
              <a:t>Cyclone</a:t>
            </a:r>
            <a:r>
              <a:rPr lang="nl-NL" sz="2400" dirty="0">
                <a:cs typeface="Arial" panose="020B0604020202020204" pitchFamily="34" charset="0"/>
              </a:rPr>
              <a:t> V FPGA met behulp van </a:t>
            </a:r>
            <a:r>
              <a:rPr lang="nl-NL" sz="2400" dirty="0" err="1">
                <a:cs typeface="Arial" panose="020B0604020202020204" pitchFamily="34" charset="0"/>
              </a:rPr>
              <a:t>Intel’s</a:t>
            </a:r>
            <a:r>
              <a:rPr lang="nl-NL" sz="2400" dirty="0">
                <a:cs typeface="Arial" panose="020B0604020202020204" pitchFamily="34" charset="0"/>
              </a:rPr>
              <a:t> Platform Designer Tool For </a:t>
            </a:r>
            <a:r>
              <a:rPr lang="nl-NL" sz="2400" dirty="0" err="1">
                <a:cs typeface="Arial" panose="020B0604020202020204" pitchFamily="34" charset="0"/>
              </a:rPr>
              <a:t>Quartus</a:t>
            </a:r>
            <a:r>
              <a:rPr lang="nl-NL" sz="2400" dirty="0"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software voor deze soft </a:t>
            </a:r>
            <a:r>
              <a:rPr lang="nl-NL" sz="2400" dirty="0" err="1">
                <a:cs typeface="Arial" panose="020B0604020202020204" pitchFamily="34" charset="0"/>
              </a:rPr>
              <a:t>core</a:t>
            </a:r>
            <a:r>
              <a:rPr lang="nl-NL" sz="2400" dirty="0">
                <a:cs typeface="Arial" panose="020B0604020202020204" pitchFamily="34" charset="0"/>
              </a:rPr>
              <a:t> kan ontwikkelen in assembler en C en hoe je deze software kan testen met behulp van het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Intel FPGA Monitor Program</a:t>
            </a:r>
            <a:r>
              <a:rPr lang="nl-NL" sz="2400" dirty="0"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software voor deze soft </a:t>
            </a:r>
            <a:r>
              <a:rPr lang="nl-NL" sz="2400" dirty="0" err="1">
                <a:cs typeface="Arial" panose="020B0604020202020204" pitchFamily="34" charset="0"/>
              </a:rPr>
              <a:t>core</a:t>
            </a:r>
            <a:r>
              <a:rPr lang="nl-NL" sz="2400" dirty="0">
                <a:cs typeface="Arial" panose="020B0604020202020204" pitchFamily="34" charset="0"/>
              </a:rPr>
              <a:t> kan ontwikkelen in C door gebruik te maken van 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Board Support Package </a:t>
            </a:r>
            <a:r>
              <a:rPr lang="nl-NL" sz="2400" dirty="0">
                <a:cs typeface="Arial" panose="020B0604020202020204" pitchFamily="34" charset="0"/>
              </a:rPr>
              <a:t>(BSP) gegenereerd door de </a:t>
            </a:r>
            <a:r>
              <a:rPr lang="nl-NL" sz="2400" dirty="0" err="1">
                <a:solidFill>
                  <a:srgbClr val="C00000"/>
                </a:solidFill>
                <a:cs typeface="Arial" panose="020B0604020202020204" pitchFamily="34" charset="0"/>
              </a:rPr>
              <a:t>Nios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 II Embedded Design Suite </a:t>
            </a:r>
            <a:r>
              <a:rPr lang="nl-NL" sz="2400" dirty="0">
                <a:cs typeface="Arial" panose="020B0604020202020204" pitchFamily="34" charset="0"/>
              </a:rPr>
              <a:t>(EDS).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Een </a:t>
            </a:r>
            <a:r>
              <a:rPr lang="nl-NL" dirty="0">
                <a:solidFill>
                  <a:srgbClr val="C00000"/>
                </a:solidFill>
              </a:rPr>
              <a:t>eigen</a:t>
            </a:r>
            <a:r>
              <a:rPr lang="nl-NL" dirty="0"/>
              <a:t> Platform Designer </a:t>
            </a:r>
            <a:r>
              <a:rPr lang="nl-NL" dirty="0">
                <a:solidFill>
                  <a:srgbClr val="C00000"/>
                </a:solidFill>
              </a:rPr>
              <a:t>component</a:t>
            </a:r>
            <a:r>
              <a:rPr lang="nl-NL" dirty="0"/>
              <a:t> definiëren met behulp van </a:t>
            </a:r>
            <a:r>
              <a:rPr lang="nl-NL" dirty="0">
                <a:solidFill>
                  <a:srgbClr val="C00000"/>
                </a:solidFill>
              </a:rPr>
              <a:t>VHDL</a:t>
            </a:r>
            <a:r>
              <a:rPr lang="nl-NL" dirty="0"/>
              <a:t> en gebruiken m.b.v. een </a:t>
            </a:r>
            <a:r>
              <a:rPr lang="nl-NL" dirty="0">
                <a:solidFill>
                  <a:srgbClr val="C00000"/>
                </a:solidFill>
              </a:rPr>
              <a:t>RTOS</a:t>
            </a:r>
            <a:r>
              <a:rPr lang="nl-NL" dirty="0"/>
              <a:t>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1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Opdrachten_Week_1.pdf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B7F339-3825-44D7-88C3-9C887ED1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1721">
            <a:off x="4674781" y="2664408"/>
            <a:ext cx="4078879" cy="24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685</TotalTime>
  <Words>499</Words>
  <Application>Microsoft Office PowerPoint</Application>
  <PresentationFormat>Diavoorstelling (16:10)</PresentationFormat>
  <Paragraphs>50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CSC10  Week 1: Soft core</vt:lpstr>
      <vt:lpstr>Leerdoelen  CSC10</vt:lpstr>
      <vt:lpstr>Manier van werken  CSC10</vt:lpstr>
      <vt:lpstr>Globale planning  CSC10</vt:lpstr>
      <vt:lpstr>Leermiddelen</vt:lpstr>
      <vt:lpstr>Leerdoelen  Week 1</vt:lpstr>
      <vt:lpstr>Volgende week… 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62</cp:revision>
  <cp:lastPrinted>2013-05-13T15:29:32Z</cp:lastPrinted>
  <dcterms:created xsi:type="dcterms:W3CDTF">2017-11-15T06:58:38Z</dcterms:created>
  <dcterms:modified xsi:type="dcterms:W3CDTF">2023-11-09T10:23:22Z</dcterms:modified>
</cp:coreProperties>
</file>