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6"/>
  </p:notesMasterIdLst>
  <p:handoutMasterIdLst>
    <p:handoutMasterId r:id="rId37"/>
  </p:handoutMasterIdLst>
  <p:sldIdLst>
    <p:sldId id="312" r:id="rId5"/>
    <p:sldId id="375" r:id="rId6"/>
    <p:sldId id="349" r:id="rId7"/>
    <p:sldId id="313" r:id="rId8"/>
    <p:sldId id="343" r:id="rId9"/>
    <p:sldId id="317" r:id="rId10"/>
    <p:sldId id="394" r:id="rId11"/>
    <p:sldId id="327" r:id="rId12"/>
    <p:sldId id="360" r:id="rId13"/>
    <p:sldId id="383" r:id="rId14"/>
    <p:sldId id="391" r:id="rId15"/>
    <p:sldId id="387" r:id="rId16"/>
    <p:sldId id="362" r:id="rId17"/>
    <p:sldId id="389" r:id="rId18"/>
    <p:sldId id="378" r:id="rId19"/>
    <p:sldId id="361" r:id="rId20"/>
    <p:sldId id="377" r:id="rId21"/>
    <p:sldId id="390" r:id="rId22"/>
    <p:sldId id="363" r:id="rId23"/>
    <p:sldId id="392" r:id="rId24"/>
    <p:sldId id="369" r:id="rId25"/>
    <p:sldId id="372" r:id="rId26"/>
    <p:sldId id="393" r:id="rId27"/>
    <p:sldId id="380" r:id="rId28"/>
    <p:sldId id="364" r:id="rId29"/>
    <p:sldId id="373" r:id="rId30"/>
    <p:sldId id="370" r:id="rId31"/>
    <p:sldId id="371" r:id="rId32"/>
    <p:sldId id="367" r:id="rId33"/>
    <p:sldId id="338" r:id="rId34"/>
    <p:sldId id="339" r:id="rId35"/>
  </p:sldIdLst>
  <p:sldSz cx="9144000" cy="6858000" type="screen4x3"/>
  <p:notesSz cx="7099300" cy="102235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73BEF6-E97D-489B-A316-4BA224366B32}">
          <p14:sldIdLst>
            <p14:sldId id="312"/>
            <p14:sldId id="375"/>
            <p14:sldId id="349"/>
            <p14:sldId id="313"/>
            <p14:sldId id="343"/>
            <p14:sldId id="317"/>
            <p14:sldId id="394"/>
          </p14:sldIdLst>
        </p14:section>
        <p14:section name="Theorie" id="{177B3A40-6F81-4A41-AE69-CDA78DFF0392}">
          <p14:sldIdLst>
            <p14:sldId id="327"/>
            <p14:sldId id="360"/>
            <p14:sldId id="383"/>
            <p14:sldId id="391"/>
            <p14:sldId id="387"/>
            <p14:sldId id="362"/>
            <p14:sldId id="389"/>
            <p14:sldId id="378"/>
            <p14:sldId id="361"/>
            <p14:sldId id="377"/>
            <p14:sldId id="390"/>
            <p14:sldId id="363"/>
            <p14:sldId id="392"/>
            <p14:sldId id="369"/>
            <p14:sldId id="372"/>
            <p14:sldId id="393"/>
            <p14:sldId id="380"/>
            <p14:sldId id="364"/>
            <p14:sldId id="373"/>
            <p14:sldId id="370"/>
            <p14:sldId id="371"/>
            <p14:sldId id="367"/>
            <p14:sldId id="338"/>
            <p14:sldId id="3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A1B"/>
    <a:srgbClr val="008080"/>
    <a:srgbClr val="3366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4660"/>
  </p:normalViewPr>
  <p:slideViewPr>
    <p:cSldViewPr>
      <p:cViewPr varScale="1">
        <p:scale>
          <a:sx n="161" d="100"/>
          <a:sy n="161" d="100"/>
        </p:scale>
        <p:origin x="1692"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318" y="-90"/>
      </p:cViewPr>
      <p:guideLst>
        <p:guide orient="horz" pos="3220"/>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8984" tIns="49492" rIns="98984" bIns="49492" rtlCol="0"/>
          <a:lstStyle>
            <a:lvl1pPr algn="l">
              <a:defRPr sz="1300"/>
            </a:lvl1pPr>
          </a:lstStyle>
          <a:p>
            <a:endParaRPr lang="nl-NL"/>
          </a:p>
        </p:txBody>
      </p:sp>
      <p:sp>
        <p:nvSpPr>
          <p:cNvPr id="3" name="Date Placeholder 2"/>
          <p:cNvSpPr>
            <a:spLocks noGrp="1"/>
          </p:cNvSpPr>
          <p:nvPr>
            <p:ph type="dt" sz="quarter" idx="1"/>
          </p:nvPr>
        </p:nvSpPr>
        <p:spPr>
          <a:xfrm>
            <a:off x="4021294" y="0"/>
            <a:ext cx="3076363" cy="511175"/>
          </a:xfrm>
          <a:prstGeom prst="rect">
            <a:avLst/>
          </a:prstGeom>
        </p:spPr>
        <p:txBody>
          <a:bodyPr vert="horz" lIns="98984" tIns="49492" rIns="98984" bIns="49492" rtlCol="0"/>
          <a:lstStyle>
            <a:lvl1pPr algn="r">
              <a:defRPr sz="1300"/>
            </a:lvl1pPr>
          </a:lstStyle>
          <a:p>
            <a:fld id="{45162A20-AB3C-4F9F-B252-A672A2B1021C}" type="datetimeFigureOut">
              <a:rPr lang="nl-NL" smtClean="0"/>
              <a:pPr/>
              <a:t>25-9-2023</a:t>
            </a:fld>
            <a:endParaRPr lang="nl-NL"/>
          </a:p>
        </p:txBody>
      </p:sp>
      <p:sp>
        <p:nvSpPr>
          <p:cNvPr id="4" name="Footer Placeholder 3"/>
          <p:cNvSpPr>
            <a:spLocks noGrp="1"/>
          </p:cNvSpPr>
          <p:nvPr>
            <p:ph type="ftr" sz="quarter" idx="2"/>
          </p:nvPr>
        </p:nvSpPr>
        <p:spPr>
          <a:xfrm>
            <a:off x="0" y="9710551"/>
            <a:ext cx="3076363" cy="511175"/>
          </a:xfrm>
          <a:prstGeom prst="rect">
            <a:avLst/>
          </a:prstGeom>
        </p:spPr>
        <p:txBody>
          <a:bodyPr vert="horz" lIns="98984" tIns="49492" rIns="98984" bIns="49492" rtlCol="0" anchor="b"/>
          <a:lstStyle>
            <a:lvl1pPr algn="l">
              <a:defRPr sz="1300"/>
            </a:lvl1pPr>
          </a:lstStyle>
          <a:p>
            <a:endParaRPr lang="nl-NL"/>
          </a:p>
        </p:txBody>
      </p:sp>
      <p:sp>
        <p:nvSpPr>
          <p:cNvPr id="5" name="Slide Number Placeholder 4"/>
          <p:cNvSpPr>
            <a:spLocks noGrp="1"/>
          </p:cNvSpPr>
          <p:nvPr>
            <p:ph type="sldNum" sz="quarter" idx="3"/>
          </p:nvPr>
        </p:nvSpPr>
        <p:spPr>
          <a:xfrm>
            <a:off x="4021294" y="9710551"/>
            <a:ext cx="3076363" cy="511175"/>
          </a:xfrm>
          <a:prstGeom prst="rect">
            <a:avLst/>
          </a:prstGeom>
        </p:spPr>
        <p:txBody>
          <a:bodyPr vert="horz" lIns="98984" tIns="49492" rIns="98984" bIns="49492" rtlCol="0" anchor="b"/>
          <a:lstStyle>
            <a:lvl1pPr algn="r">
              <a:defRPr sz="1300"/>
            </a:lvl1pPr>
          </a:lstStyle>
          <a:p>
            <a:fld id="{FA21263B-E5B0-43C2-80A4-8AFDE3EFF430}" type="slidenum">
              <a:rPr lang="nl-NL" smtClean="0"/>
              <a:pPr/>
              <a:t>‹#›</a:t>
            </a:fld>
            <a:endParaRPr lang="nl-NL"/>
          </a:p>
        </p:txBody>
      </p:sp>
    </p:spTree>
    <p:extLst>
      <p:ext uri="{BB962C8B-B14F-4D97-AF65-F5344CB8AC3E}">
        <p14:creationId xmlns:p14="http://schemas.microsoft.com/office/powerpoint/2010/main" val="4193455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175"/>
          </a:xfrm>
          <a:prstGeom prst="rect">
            <a:avLst/>
          </a:prstGeom>
        </p:spPr>
        <p:txBody>
          <a:bodyPr vert="horz" lIns="98984" tIns="49492" rIns="98984" bIns="49492" rtlCol="0"/>
          <a:lstStyle>
            <a:lvl1pPr algn="l">
              <a:defRPr sz="1300"/>
            </a:lvl1pPr>
          </a:lstStyle>
          <a:p>
            <a:endParaRPr lang="nl-NL"/>
          </a:p>
        </p:txBody>
      </p:sp>
      <p:sp>
        <p:nvSpPr>
          <p:cNvPr id="3" name="Date Placeholder 2"/>
          <p:cNvSpPr>
            <a:spLocks noGrp="1"/>
          </p:cNvSpPr>
          <p:nvPr>
            <p:ph type="dt" idx="1"/>
          </p:nvPr>
        </p:nvSpPr>
        <p:spPr>
          <a:xfrm>
            <a:off x="4021294" y="0"/>
            <a:ext cx="3076363" cy="511175"/>
          </a:xfrm>
          <a:prstGeom prst="rect">
            <a:avLst/>
          </a:prstGeom>
        </p:spPr>
        <p:txBody>
          <a:bodyPr vert="horz" lIns="98984" tIns="49492" rIns="98984" bIns="49492" rtlCol="0"/>
          <a:lstStyle>
            <a:lvl1pPr algn="r">
              <a:defRPr sz="1300"/>
            </a:lvl1pPr>
          </a:lstStyle>
          <a:p>
            <a:fld id="{81222E4A-1958-49F2-B3A1-D4165C891D49}" type="datetimeFigureOut">
              <a:rPr lang="nl-NL" smtClean="0"/>
              <a:pPr/>
              <a:t>25-9-2023</a:t>
            </a:fld>
            <a:endParaRPr lang="nl-NL"/>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8984" tIns="49492" rIns="98984" bIns="494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10551"/>
            <a:ext cx="3076363" cy="511175"/>
          </a:xfrm>
          <a:prstGeom prst="rect">
            <a:avLst/>
          </a:prstGeom>
        </p:spPr>
        <p:txBody>
          <a:bodyPr vert="horz" lIns="98984" tIns="49492" rIns="98984" bIns="49492" rtlCol="0" anchor="b"/>
          <a:lstStyle>
            <a:lvl1pPr algn="l">
              <a:defRPr sz="1300"/>
            </a:lvl1pPr>
          </a:lstStyle>
          <a:p>
            <a:endParaRPr lang="nl-NL"/>
          </a:p>
        </p:txBody>
      </p:sp>
      <p:sp>
        <p:nvSpPr>
          <p:cNvPr id="7" name="Slide Number Placeholder 6"/>
          <p:cNvSpPr>
            <a:spLocks noGrp="1"/>
          </p:cNvSpPr>
          <p:nvPr>
            <p:ph type="sldNum" sz="quarter" idx="5"/>
          </p:nvPr>
        </p:nvSpPr>
        <p:spPr>
          <a:xfrm>
            <a:off x="4021294" y="9710551"/>
            <a:ext cx="3076363" cy="511175"/>
          </a:xfrm>
          <a:prstGeom prst="rect">
            <a:avLst/>
          </a:prstGeom>
        </p:spPr>
        <p:txBody>
          <a:bodyPr vert="horz" lIns="98984" tIns="49492" rIns="98984" bIns="49492" rtlCol="0" anchor="b"/>
          <a:lstStyle>
            <a:lvl1pPr algn="r">
              <a:defRPr sz="1300"/>
            </a:lvl1pPr>
          </a:lstStyle>
          <a:p>
            <a:fld id="{A6E2AD6B-A2A9-49FE-B66D-2E67103B72C1}" type="slidenum">
              <a:rPr lang="nl-NL" smtClean="0"/>
              <a:pPr/>
              <a:t>‹#›</a:t>
            </a:fld>
            <a:endParaRPr lang="nl-NL"/>
          </a:p>
        </p:txBody>
      </p:sp>
      <p:sp>
        <p:nvSpPr>
          <p:cNvPr id="8" name="Slide Image Placeholder 7"/>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1440" tIns="45720" rIns="91440" bIns="45720" rtlCol="0" anchor="ctr"/>
          <a:lstStyle/>
          <a:p>
            <a:endParaRPr lang="nl-NL"/>
          </a:p>
        </p:txBody>
      </p:sp>
    </p:spTree>
    <p:extLst>
      <p:ext uri="{BB962C8B-B14F-4D97-AF65-F5344CB8AC3E}">
        <p14:creationId xmlns:p14="http://schemas.microsoft.com/office/powerpoint/2010/main" val="46814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11960B0-8BB2-4B37-AE2B-8783C9AE35A0}" type="slidenum">
              <a:rPr lang="nl-NL"/>
              <a:pPr/>
              <a:t>1</a:t>
            </a:fld>
            <a:endParaRPr lang="nl-NL" dirty="0"/>
          </a:p>
        </p:txBody>
      </p:sp>
      <p:sp>
        <p:nvSpPr>
          <p:cNvPr id="66563" name="Rectangle 1026"/>
          <p:cNvSpPr>
            <a:spLocks noGrp="1" noRot="1" noChangeAspect="1" noChangeArrowheads="1" noTextEdit="1"/>
          </p:cNvSpPr>
          <p:nvPr>
            <p:ph type="sldImg"/>
          </p:nvPr>
        </p:nvSpPr>
        <p:spPr>
          <a:xfrm>
            <a:off x="993775" y="766763"/>
            <a:ext cx="5111750" cy="3833812"/>
          </a:xfrm>
          <a:prstGeom prst="rect">
            <a:avLst/>
          </a:prstGeom>
          <a:ln/>
        </p:spPr>
      </p:sp>
      <p:sp>
        <p:nvSpPr>
          <p:cNvPr id="66564" name="Rectangle 1027"/>
          <p:cNvSpPr>
            <a:spLocks noGrp="1" noChangeArrowheads="1"/>
          </p:cNvSpPr>
          <p:nvPr>
            <p:ph type="body" idx="1"/>
          </p:nvPr>
        </p:nvSpPr>
        <p:spPr>
          <a:noFill/>
          <a:ln/>
        </p:spPr>
        <p:txBody>
          <a:bodyPr/>
          <a:lstStyle/>
          <a:p>
            <a:pPr eaLnBrk="1" hangingPunct="1"/>
            <a:endParaRPr lang="nl-NL" dirty="0"/>
          </a:p>
        </p:txBody>
      </p:sp>
    </p:spTree>
    <p:extLst>
      <p:ext uri="{BB962C8B-B14F-4D97-AF65-F5344CB8AC3E}">
        <p14:creationId xmlns:p14="http://schemas.microsoft.com/office/powerpoint/2010/main" val="385253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11E933-20CB-4F81-A213-5EB77FFB61D7}" type="slidenum">
              <a:rPr lang="nl-NL"/>
              <a:pPr/>
              <a:t>4</a:t>
            </a:fld>
            <a:endParaRPr lang="nl-NL"/>
          </a:p>
        </p:txBody>
      </p:sp>
      <p:sp>
        <p:nvSpPr>
          <p:cNvPr id="67587" name="Rectangle 2"/>
          <p:cNvSpPr>
            <a:spLocks noGrp="1" noRot="1" noChangeAspect="1" noChangeArrowheads="1" noTextEdit="1"/>
          </p:cNvSpPr>
          <p:nvPr>
            <p:ph type="sldImg"/>
          </p:nvPr>
        </p:nvSpPr>
        <p:spPr>
          <a:xfrm>
            <a:off x="993775" y="766763"/>
            <a:ext cx="5111750" cy="3833812"/>
          </a:xfrm>
          <a:prstGeom prst="rect">
            <a:avLst/>
          </a:prstGeom>
          <a:ln/>
        </p:spPr>
      </p:sp>
      <p:sp>
        <p:nvSpPr>
          <p:cNvPr id="67588" name="Rectangle 3"/>
          <p:cNvSpPr>
            <a:spLocks noGrp="1" noChangeArrowheads="1"/>
          </p:cNvSpPr>
          <p:nvPr>
            <p:ph type="body" idx="1"/>
          </p:nvPr>
        </p:nvSpPr>
        <p:spPr>
          <a:noFill/>
          <a:ln/>
        </p:spPr>
        <p:txBody>
          <a:bodyPr/>
          <a:lstStyle/>
          <a:p>
            <a:pPr marL="247460" indent="-247460">
              <a:buFontTx/>
              <a:buAutoNum type="arabicPeriod"/>
            </a:pPr>
            <a:endParaRPr lang="nl-NL" dirty="0"/>
          </a:p>
        </p:txBody>
      </p:sp>
    </p:spTree>
    <p:extLst>
      <p:ext uri="{BB962C8B-B14F-4D97-AF65-F5344CB8AC3E}">
        <p14:creationId xmlns:p14="http://schemas.microsoft.com/office/powerpoint/2010/main" val="486021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1" name="Rectangle 10"/>
          <p:cNvSpPr/>
          <p:nvPr/>
        </p:nvSpPr>
        <p:spPr>
          <a:xfrm>
            <a:off x="3059832" y="0"/>
            <a:ext cx="6084168" cy="6858000"/>
          </a:xfrm>
          <a:prstGeom prst="rect">
            <a:avLst/>
          </a:prstGeom>
          <a:solidFill>
            <a:srgbClr val="CA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0"/>
            <a:ext cx="30598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p:nvPr>
        </p:nvSpPr>
        <p:spPr>
          <a:xfrm>
            <a:off x="3275856" y="620688"/>
            <a:ext cx="5688632" cy="2016224"/>
          </a:xfrm>
        </p:spPr>
        <p:txBody>
          <a:bodyPr/>
          <a:lstStyle>
            <a:lvl1pPr>
              <a:defRPr b="1">
                <a:solidFill>
                  <a:schemeClr val="bg1"/>
                </a:solidFill>
              </a:defRPr>
            </a:lvl1pPr>
          </a:lstStyle>
          <a:p>
            <a:r>
              <a:rPr lang="en-US"/>
              <a:t>Click to edit Master title style</a:t>
            </a:r>
            <a:endParaRPr lang="nl-NL"/>
          </a:p>
        </p:txBody>
      </p:sp>
      <p:sp>
        <p:nvSpPr>
          <p:cNvPr id="3" name="Ondertitel 2"/>
          <p:cNvSpPr>
            <a:spLocks noGrp="1"/>
          </p:cNvSpPr>
          <p:nvPr>
            <p:ph type="subTitle" idx="1"/>
          </p:nvPr>
        </p:nvSpPr>
        <p:spPr>
          <a:xfrm>
            <a:off x="3275856" y="2708920"/>
            <a:ext cx="5688632" cy="936104"/>
          </a:xfrm>
        </p:spPr>
        <p:txBody>
          <a:bodyPr>
            <a:normAutofit/>
          </a:bodyPr>
          <a:lstStyle>
            <a:lvl1pPr marL="0" indent="0" algn="ctr">
              <a:buNone/>
              <a:defRPr sz="2800">
                <a:solidFill>
                  <a:schemeClr val="accent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pic>
        <p:nvPicPr>
          <p:cNvPr id="7" name="Picture 6" descr="HR_Logo_websafe_punt boven"/>
          <p:cNvPicPr>
            <a:picLocks noChangeAspect="1" noChangeArrowheads="1"/>
          </p:cNvPicPr>
          <p:nvPr/>
        </p:nvPicPr>
        <p:blipFill>
          <a:blip r:embed="rId2" cstate="print"/>
          <a:srcRect/>
          <a:stretch>
            <a:fillRect/>
          </a:stretch>
        </p:blipFill>
        <p:spPr bwMode="auto">
          <a:xfrm>
            <a:off x="612775" y="620713"/>
            <a:ext cx="1871663" cy="18716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836712"/>
            <a:ext cx="2057400" cy="5289451"/>
          </a:xfrm>
        </p:spPr>
        <p:txBody>
          <a:bodyPr vert="eaVert"/>
          <a:lstStyle/>
          <a:p>
            <a:r>
              <a:rPr lang="en-US"/>
              <a:t>Click to edit Master title style</a:t>
            </a:r>
            <a:endParaRPr lang="nl-NL" dirty="0"/>
          </a:p>
        </p:txBody>
      </p:sp>
      <p:sp>
        <p:nvSpPr>
          <p:cNvPr id="3" name="Tijdelijke aanduiding voor verticale tekst 2"/>
          <p:cNvSpPr>
            <a:spLocks noGrp="1"/>
          </p:cNvSpPr>
          <p:nvPr>
            <p:ph type="body" orient="vert" idx="1"/>
          </p:nvPr>
        </p:nvSpPr>
        <p:spPr>
          <a:xfrm>
            <a:off x="457200" y="836712"/>
            <a:ext cx="6019800" cy="5289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voettekst 4"/>
          <p:cNvSpPr>
            <a:spLocks noGrp="1"/>
          </p:cNvSpPr>
          <p:nvPr>
            <p:ph type="ftr" sz="quarter" idx="11"/>
          </p:nvPr>
        </p:nvSpPr>
        <p:spPr/>
        <p:txBody>
          <a:bodyPr/>
          <a:lstStyle/>
          <a:p>
            <a:pPr>
              <a:defRPr/>
            </a:pPr>
            <a:r>
              <a:rPr lang="pt-BR"/>
              <a:t>HR EAS ELE HWP01 WK1 V1.2</a:t>
            </a:r>
            <a:endParaRPr lang="en-GB" dirty="0"/>
          </a:p>
        </p:txBody>
      </p:sp>
      <p:sp>
        <p:nvSpPr>
          <p:cNvPr id="6" name="Tijdelijke aanduiding voor dianummer 5"/>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voettekst 4"/>
          <p:cNvSpPr>
            <a:spLocks noGrp="1"/>
          </p:cNvSpPr>
          <p:nvPr>
            <p:ph type="ftr" sz="quarter" idx="11"/>
          </p:nvPr>
        </p:nvSpPr>
        <p:spPr/>
        <p:txBody>
          <a:bodyPr/>
          <a:lstStyle/>
          <a:p>
            <a:pPr>
              <a:defRPr/>
            </a:pPr>
            <a:r>
              <a:rPr lang="pt-BR"/>
              <a:t>HR EAS ELE HWP01 WK1 V1.2</a:t>
            </a:r>
            <a:endParaRPr lang="en-GB" dirty="0"/>
          </a:p>
        </p:txBody>
      </p:sp>
      <p:sp>
        <p:nvSpPr>
          <p:cNvPr id="6" name="Tijdelijke aanduiding voor dianummer 5"/>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9552" y="908720"/>
            <a:ext cx="8352928" cy="1944216"/>
          </a:xfr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539552" y="0"/>
            <a:ext cx="8352928" cy="7200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jdelijke aanduiding voor voettekst 4"/>
          <p:cNvSpPr>
            <a:spLocks noGrp="1"/>
          </p:cNvSpPr>
          <p:nvPr>
            <p:ph type="ftr" sz="quarter" idx="11"/>
          </p:nvPr>
        </p:nvSpPr>
        <p:spPr/>
        <p:txBody>
          <a:bodyPr/>
          <a:lstStyle/>
          <a:p>
            <a:pPr>
              <a:defRPr/>
            </a:pPr>
            <a:r>
              <a:rPr lang="pt-BR"/>
              <a:t>HR EAS ELE HWP01 WK1 V1.2</a:t>
            </a:r>
            <a:endParaRPr lang="en-GB" dirty="0"/>
          </a:p>
        </p:txBody>
      </p:sp>
      <p:sp>
        <p:nvSpPr>
          <p:cNvPr id="6" name="Tijdelijke aanduiding voor dianummer 5"/>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ijdelijke aanduiding voor voettekst 5"/>
          <p:cNvSpPr>
            <a:spLocks noGrp="1"/>
          </p:cNvSpPr>
          <p:nvPr>
            <p:ph type="ftr" sz="quarter" idx="11"/>
          </p:nvPr>
        </p:nvSpPr>
        <p:spPr/>
        <p:txBody>
          <a:bodyPr/>
          <a:lstStyle/>
          <a:p>
            <a:pPr>
              <a:defRPr/>
            </a:pPr>
            <a:r>
              <a:rPr lang="pt-BR"/>
              <a:t>HR EAS ELE HWP01 WK1 V1.2</a:t>
            </a:r>
            <a:endParaRPr lang="en-GB" dirty="0"/>
          </a:p>
        </p:txBody>
      </p:sp>
      <p:sp>
        <p:nvSpPr>
          <p:cNvPr id="7" name="Tijdelijke aanduiding voor dianummer 6"/>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ijdelijke aanduiding voor voettekst 7"/>
          <p:cNvSpPr>
            <a:spLocks noGrp="1"/>
          </p:cNvSpPr>
          <p:nvPr>
            <p:ph type="ftr" sz="quarter" idx="11"/>
          </p:nvPr>
        </p:nvSpPr>
        <p:spPr/>
        <p:txBody>
          <a:bodyPr/>
          <a:lstStyle/>
          <a:p>
            <a:pPr>
              <a:defRPr/>
            </a:pPr>
            <a:r>
              <a:rPr lang="pt-BR"/>
              <a:t>HR EAS ELE HWP01 WK1 V1.2</a:t>
            </a:r>
            <a:endParaRPr lang="en-GB" dirty="0"/>
          </a:p>
        </p:txBody>
      </p:sp>
      <p:sp>
        <p:nvSpPr>
          <p:cNvPr id="9" name="Tijdelijke aanduiding voor dianummer 8"/>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pPr>
              <a:defRPr/>
            </a:pPr>
            <a:r>
              <a:rPr lang="pt-BR"/>
              <a:t>HR EAS ELE HWP01 WK1 V1.2</a:t>
            </a:r>
            <a:endParaRPr lang="en-GB" dirty="0"/>
          </a:p>
        </p:txBody>
      </p:sp>
      <p:sp>
        <p:nvSpPr>
          <p:cNvPr id="4" name="Tijdelijke aanduiding voor dianummer 3"/>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90871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jdelijke aanduiding voor voettekst 5"/>
          <p:cNvSpPr>
            <a:spLocks noGrp="1"/>
          </p:cNvSpPr>
          <p:nvPr>
            <p:ph type="ftr" sz="quarter" idx="11"/>
          </p:nvPr>
        </p:nvSpPr>
        <p:spPr/>
        <p:txBody>
          <a:bodyPr/>
          <a:lstStyle/>
          <a:p>
            <a:pPr>
              <a:defRPr/>
            </a:pPr>
            <a:r>
              <a:rPr lang="pt-BR"/>
              <a:t>HR EAS ELE HWP01 WK1 V1.2</a:t>
            </a:r>
            <a:endParaRPr lang="en-GB" dirty="0"/>
          </a:p>
        </p:txBody>
      </p:sp>
      <p:sp>
        <p:nvSpPr>
          <p:cNvPr id="7" name="Tijdelijke aanduiding voor dianummer 6"/>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voettekst 4"/>
          <p:cNvSpPr>
            <a:spLocks noGrp="1"/>
          </p:cNvSpPr>
          <p:nvPr>
            <p:ph type="ftr" sz="quarter" idx="11"/>
          </p:nvPr>
        </p:nvSpPr>
        <p:spPr/>
        <p:txBody>
          <a:bodyPr/>
          <a:lstStyle/>
          <a:p>
            <a:pPr>
              <a:defRPr/>
            </a:pPr>
            <a:r>
              <a:rPr lang="pt-BR"/>
              <a:t>HR EAS ELE HWP01 WK1 V1.2</a:t>
            </a:r>
            <a:endParaRPr lang="en-GB" dirty="0"/>
          </a:p>
        </p:txBody>
      </p:sp>
      <p:sp>
        <p:nvSpPr>
          <p:cNvPr id="6" name="Tijdelijke aanduiding voor dianummer 5"/>
          <p:cNvSpPr>
            <a:spLocks noGrp="1"/>
          </p:cNvSpPr>
          <p:nvPr>
            <p:ph type="sldNum" sz="quarter" idx="12"/>
          </p:nvPr>
        </p:nvSpPr>
        <p:spPr/>
        <p:txBody>
          <a:bodyPr/>
          <a:lstStyle/>
          <a:p>
            <a:fld id="{1DAA9902-D0C0-4CCB-A534-4D64BC9D383D}" type="slidenum">
              <a:rPr lang="nl-NL" smtClean="0"/>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23528" y="116632"/>
            <a:ext cx="8712968" cy="576064"/>
          </a:xfrm>
          <a:prstGeom prst="rect">
            <a:avLst/>
          </a:prstGeom>
        </p:spPr>
        <p:txBody>
          <a:bodyPr vert="horz" lIns="91440" tIns="45720" rIns="91440" bIns="45720" rtlCol="0" anchor="ctr">
            <a:normAutofit/>
          </a:bodyPr>
          <a:lstStyle/>
          <a:p>
            <a:r>
              <a:rPr lang="nl-NL" dirty="0"/>
              <a:t>Klik om het opmaakprofiel te bewerken</a:t>
            </a:r>
          </a:p>
        </p:txBody>
      </p:sp>
      <p:sp>
        <p:nvSpPr>
          <p:cNvPr id="3" name="Tijdelijke aanduiding voor tekst 2"/>
          <p:cNvSpPr>
            <a:spLocks noGrp="1"/>
          </p:cNvSpPr>
          <p:nvPr>
            <p:ph type="body" idx="1"/>
          </p:nvPr>
        </p:nvSpPr>
        <p:spPr>
          <a:xfrm>
            <a:off x="457200" y="1124744"/>
            <a:ext cx="8229600" cy="5184576"/>
          </a:xfrm>
          <a:prstGeom prst="rect">
            <a:avLst/>
          </a:prstGeom>
        </p:spPr>
        <p:txBody>
          <a:bodyPr vert="horz" lIns="91440" tIns="45720" rIns="91440" bIns="45720" rtlCol="0">
            <a:normAutofit/>
          </a:bodyPr>
          <a:lstStyle/>
          <a:p>
            <a:pPr lvl="0"/>
            <a:r>
              <a:rPr lang="nl-NL" dirty="0"/>
              <a:t>Klik om de opmaakprofielen van de modeltekst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467544"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pt-BR"/>
              <a:t>HR EAS ELE HWP01 WK1 V1.2</a:t>
            </a:r>
            <a:endParaRPr lang="en-GB" dirty="0"/>
          </a:p>
        </p:txBody>
      </p:sp>
      <p:sp>
        <p:nvSpPr>
          <p:cNvPr id="6" name="Tijdelijke aanduiding voor dianummer 5"/>
          <p:cNvSpPr>
            <a:spLocks noGrp="1"/>
          </p:cNvSpPr>
          <p:nvPr>
            <p:ph type="sldNum" sz="quarter" idx="4"/>
          </p:nvPr>
        </p:nvSpPr>
        <p:spPr>
          <a:xfrm>
            <a:off x="3491880" y="6492875"/>
            <a:ext cx="18722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06D34C4-4862-41FC-81CE-E1CA60AC1DA9}" type="slidenum">
              <a:rPr lang="nl-NL" smtClean="0"/>
              <a:pPr/>
              <a:t>‹#›</a:t>
            </a:fld>
            <a:endParaRPr lang="nl-NL" dirty="0"/>
          </a:p>
        </p:txBody>
      </p:sp>
      <p:pic>
        <p:nvPicPr>
          <p:cNvPr id="7" name="Picture 7" descr="fond_rood_websafe"/>
          <p:cNvPicPr>
            <a:picLocks noChangeAspect="1" noChangeArrowheads="1"/>
          </p:cNvPicPr>
          <p:nvPr/>
        </p:nvPicPr>
        <p:blipFill>
          <a:blip r:embed="rId12" cstate="print"/>
          <a:srcRect/>
          <a:stretch>
            <a:fillRect/>
          </a:stretch>
        </p:blipFill>
        <p:spPr bwMode="auto">
          <a:xfrm>
            <a:off x="0" y="0"/>
            <a:ext cx="287338" cy="6858000"/>
          </a:xfrm>
          <a:prstGeom prst="rect">
            <a:avLst/>
          </a:prstGeom>
          <a:noFill/>
        </p:spPr>
      </p:pic>
      <p:cxnSp>
        <p:nvCxnSpPr>
          <p:cNvPr id="12" name="Straight Connector 11"/>
          <p:cNvCxnSpPr/>
          <p:nvPr/>
        </p:nvCxnSpPr>
        <p:spPr>
          <a:xfrm>
            <a:off x="395536" y="764704"/>
            <a:ext cx="85689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5" descr="HR_Logo_websafe_punt#1015D2"/>
          <p:cNvPicPr>
            <a:picLocks noChangeAspect="1" noChangeArrowheads="1"/>
          </p:cNvPicPr>
          <p:nvPr/>
        </p:nvPicPr>
        <p:blipFill>
          <a:blip r:embed="rId13" cstate="print"/>
          <a:srcRect/>
          <a:stretch>
            <a:fillRect/>
          </a:stretch>
        </p:blipFill>
        <p:spPr bwMode="auto">
          <a:xfrm>
            <a:off x="8585795" y="6309320"/>
            <a:ext cx="509761" cy="509762"/>
          </a:xfrm>
          <a:prstGeom prst="rect">
            <a:avLst/>
          </a:prstGeom>
          <a:noFill/>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dt="0"/>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patech.com/road-to-fpga-reconfigurable-comput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rojz@hr.nl" TargetMode="External"/><Relationship Id="rId2" Type="http://schemas.openxmlformats.org/officeDocument/2006/relationships/hyperlink" Target="mailto:veron@hr.n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pgatutorial.com/vhdl/" TargetMode="External"/><Relationship Id="rId2" Type="http://schemas.openxmlformats.org/officeDocument/2006/relationships/hyperlink" Target="https://nandland.com/fpga-10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ubtitle 7"/>
          <p:cNvSpPr txBox="1">
            <a:spLocks/>
          </p:cNvSpPr>
          <p:nvPr/>
        </p:nvSpPr>
        <p:spPr>
          <a:xfrm>
            <a:off x="3275856" y="3501008"/>
            <a:ext cx="5688632" cy="2808312"/>
          </a:xfrm>
          <a:prstGeom prst="rect">
            <a:avLst/>
          </a:prstGeom>
        </p:spPr>
        <p:txBody>
          <a:bodyPr vert="horz" lIns="91440" tIns="45720" rIns="91440" bIns="45720" rtlCol="0">
            <a:normAutofit/>
          </a:bodyPr>
          <a:lstStyle/>
          <a:p>
            <a:pPr lvl="0" algn="ctr">
              <a:spcBef>
                <a:spcPct val="20000"/>
              </a:spcBef>
              <a:defRPr/>
            </a:pPr>
            <a:r>
              <a:rPr lang="en-US" sz="2800" dirty="0">
                <a:solidFill>
                  <a:schemeClr val="accent2">
                    <a:lumMod val="20000"/>
                    <a:lumOff val="80000"/>
                  </a:schemeClr>
                </a:solidFill>
              </a:rPr>
              <a:t>Hardware Programming</a:t>
            </a:r>
          </a:p>
          <a:p>
            <a:pPr lvl="0" algn="ctr">
              <a:spcBef>
                <a:spcPct val="20000"/>
              </a:spcBef>
              <a:defRPr/>
            </a:pPr>
            <a:endParaRPr lang="en-US" sz="2800" dirty="0">
              <a:solidFill>
                <a:schemeClr val="accent2">
                  <a:lumMod val="20000"/>
                  <a:lumOff val="80000"/>
                </a:schemeClr>
              </a:solidFill>
            </a:endParaRPr>
          </a:p>
          <a:p>
            <a:pPr lvl="0" algn="ctr">
              <a:spcBef>
                <a:spcPct val="20000"/>
              </a:spcBef>
              <a:defRPr/>
            </a:pPr>
            <a:r>
              <a:rPr lang="en-US" sz="2800" dirty="0">
                <a:solidFill>
                  <a:schemeClr val="accent2">
                    <a:lumMod val="20000"/>
                    <a:lumOff val="80000"/>
                  </a:schemeClr>
                </a:solidFill>
              </a:rPr>
              <a:t>Introduction to digital systems</a:t>
            </a:r>
          </a:p>
          <a:p>
            <a:pPr lvl="0" algn="ctr">
              <a:spcBef>
                <a:spcPct val="20000"/>
              </a:spcBef>
              <a:defRPr/>
            </a:pPr>
            <a:r>
              <a:rPr lang="en-US" sz="2800" dirty="0">
                <a:solidFill>
                  <a:schemeClr val="accent2">
                    <a:lumMod val="20000"/>
                    <a:lumOff val="80000"/>
                  </a:schemeClr>
                </a:solidFill>
              </a:rPr>
              <a:t>And structured digital design </a:t>
            </a:r>
            <a:endParaRPr kumimoji="0" lang="nl-NL" sz="2800" b="0" i="0" u="none" strike="noStrike" kern="1200" cap="none" spc="0" normalizeH="0" baseline="0" noProof="0" dirty="0">
              <a:ln>
                <a:noFill/>
              </a:ln>
              <a:solidFill>
                <a:schemeClr val="accent2">
                  <a:lumMod val="20000"/>
                  <a:lumOff val="80000"/>
                </a:schemeClr>
              </a:solidFill>
              <a:effectLst/>
              <a:uLnTx/>
              <a:uFillTx/>
              <a:latin typeface="+mn-lt"/>
              <a:ea typeface="+mn-ea"/>
              <a:cs typeface="+mn-cs"/>
            </a:endParaRPr>
          </a:p>
        </p:txBody>
      </p:sp>
      <p:sp>
        <p:nvSpPr>
          <p:cNvPr id="11" name="Title 6"/>
          <p:cNvSpPr>
            <a:spLocks noGrp="1"/>
          </p:cNvSpPr>
          <p:nvPr>
            <p:ph type="ctrTitle"/>
          </p:nvPr>
        </p:nvSpPr>
        <p:spPr>
          <a:xfrm>
            <a:off x="3275856" y="620688"/>
            <a:ext cx="5688632" cy="2016224"/>
          </a:xfrm>
        </p:spPr>
        <p:txBody>
          <a:bodyPr>
            <a:normAutofit/>
          </a:bodyPr>
          <a:lstStyle/>
          <a:p>
            <a:r>
              <a:rPr lang="nl-NL" dirty="0"/>
              <a:t>HWP01</a:t>
            </a:r>
            <a:br>
              <a:rPr lang="nl-NL" dirty="0"/>
            </a:br>
            <a:endParaRPr lang="nl-NL"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Digital Logic:  1980’s vs today FPGA</a:t>
            </a:r>
          </a:p>
        </p:txBody>
      </p:sp>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852275"/>
            <a:ext cx="5139090" cy="2890738"/>
          </a:xfrm>
        </p:spPr>
      </p:pic>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10</a:t>
            </a:fld>
            <a:endParaRPr lang="nl-NL"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560" y="3294023"/>
            <a:ext cx="3960440" cy="2970330"/>
          </a:xfrm>
          <a:prstGeom prst="rect">
            <a:avLst/>
          </a:prstGeom>
        </p:spPr>
      </p:pic>
      <p:sp>
        <p:nvSpPr>
          <p:cNvPr id="3" name="Rectangle 2">
            <a:extLst>
              <a:ext uri="{FF2B5EF4-FFF2-40B4-BE49-F238E27FC236}">
                <a16:creationId xmlns:a16="http://schemas.microsoft.com/office/drawing/2014/main" id="{80957884-0867-482B-8249-8DDB9F0E37E5}"/>
              </a:ext>
            </a:extLst>
          </p:cNvPr>
          <p:cNvSpPr/>
          <p:nvPr/>
        </p:nvSpPr>
        <p:spPr>
          <a:xfrm>
            <a:off x="2267744" y="5157192"/>
            <a:ext cx="3835024" cy="369332"/>
          </a:xfrm>
          <a:prstGeom prst="rect">
            <a:avLst/>
          </a:prstGeom>
        </p:spPr>
        <p:txBody>
          <a:bodyPr wrap="none">
            <a:spAutoFit/>
          </a:bodyPr>
          <a:lstStyle/>
          <a:p>
            <a:r>
              <a:rPr lang="nl-NL" dirty="0"/>
              <a:t>Field-programmable Gate Array (FPGA)</a:t>
            </a:r>
          </a:p>
        </p:txBody>
      </p:sp>
    </p:spTree>
    <p:extLst>
      <p:ext uri="{BB962C8B-B14F-4D97-AF65-F5344CB8AC3E}">
        <p14:creationId xmlns:p14="http://schemas.microsoft.com/office/powerpoint/2010/main" val="123899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6B0D-BABF-42D4-9DE1-C9A2348C5B6B}"/>
              </a:ext>
            </a:extLst>
          </p:cNvPr>
          <p:cNvSpPr>
            <a:spLocks noGrp="1"/>
          </p:cNvSpPr>
          <p:nvPr>
            <p:ph type="title"/>
          </p:nvPr>
        </p:nvSpPr>
        <p:spPr/>
        <p:txBody>
          <a:bodyPr>
            <a:normAutofit fontScale="90000"/>
          </a:bodyPr>
          <a:lstStyle/>
          <a:p>
            <a:r>
              <a:rPr lang="nl-NL" dirty="0"/>
              <a:t>Transistor count for key FPGA families</a:t>
            </a:r>
          </a:p>
        </p:txBody>
      </p:sp>
      <p:pic>
        <p:nvPicPr>
          <p:cNvPr id="7" name="Content Placeholder 6">
            <a:extLst>
              <a:ext uri="{FF2B5EF4-FFF2-40B4-BE49-F238E27FC236}">
                <a16:creationId xmlns:a16="http://schemas.microsoft.com/office/drawing/2014/main" id="{3B15CBA7-729B-457A-8809-063BF2BD84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003" y="1218145"/>
            <a:ext cx="8266018" cy="4073398"/>
          </a:xfrm>
        </p:spPr>
      </p:pic>
      <p:sp>
        <p:nvSpPr>
          <p:cNvPr id="4" name="Footer Placeholder 3">
            <a:extLst>
              <a:ext uri="{FF2B5EF4-FFF2-40B4-BE49-F238E27FC236}">
                <a16:creationId xmlns:a16="http://schemas.microsoft.com/office/drawing/2014/main" id="{A2B32CCF-83B5-49C9-AC77-F1540682B553}"/>
              </a:ext>
            </a:extLst>
          </p:cNvPr>
          <p:cNvSpPr>
            <a:spLocks noGrp="1"/>
          </p:cNvSpPr>
          <p:nvPr>
            <p:ph type="ftr" sz="quarter" idx="11"/>
          </p:nvPr>
        </p:nvSpPr>
        <p:spPr/>
        <p:txBody>
          <a:bodyPr/>
          <a:lstStyle/>
          <a:p>
            <a:pPr>
              <a:defRPr/>
            </a:pPr>
            <a:r>
              <a:rPr lang="pt-BR"/>
              <a:t>HR EAS ELE HWP01 WK1 V1.2</a:t>
            </a:r>
            <a:endParaRPr lang="en-GB" dirty="0"/>
          </a:p>
        </p:txBody>
      </p:sp>
      <p:sp>
        <p:nvSpPr>
          <p:cNvPr id="5" name="Slide Number Placeholder 4">
            <a:extLst>
              <a:ext uri="{FF2B5EF4-FFF2-40B4-BE49-F238E27FC236}">
                <a16:creationId xmlns:a16="http://schemas.microsoft.com/office/drawing/2014/main" id="{9E6518FD-64EF-45E7-88EF-7E1C19FBA795}"/>
              </a:ext>
            </a:extLst>
          </p:cNvPr>
          <p:cNvSpPr>
            <a:spLocks noGrp="1"/>
          </p:cNvSpPr>
          <p:nvPr>
            <p:ph type="sldNum" sz="quarter" idx="12"/>
          </p:nvPr>
        </p:nvSpPr>
        <p:spPr/>
        <p:txBody>
          <a:bodyPr/>
          <a:lstStyle/>
          <a:p>
            <a:fld id="{1DAA9902-D0C0-4CCB-A534-4D64BC9D383D}" type="slidenum">
              <a:rPr lang="nl-NL" smtClean="0"/>
              <a:pPr/>
              <a:t>11</a:t>
            </a:fld>
            <a:endParaRPr lang="nl-NL" dirty="0"/>
          </a:p>
        </p:txBody>
      </p:sp>
      <p:sp>
        <p:nvSpPr>
          <p:cNvPr id="8" name="Rectangle 7">
            <a:extLst>
              <a:ext uri="{FF2B5EF4-FFF2-40B4-BE49-F238E27FC236}">
                <a16:creationId xmlns:a16="http://schemas.microsoft.com/office/drawing/2014/main" id="{54ED3FBC-9E7B-466B-8BCF-34A370A488EB}"/>
              </a:ext>
            </a:extLst>
          </p:cNvPr>
          <p:cNvSpPr/>
          <p:nvPr/>
        </p:nvSpPr>
        <p:spPr>
          <a:xfrm>
            <a:off x="453164" y="5904504"/>
            <a:ext cx="8690836" cy="584775"/>
          </a:xfrm>
          <a:prstGeom prst="rect">
            <a:avLst/>
          </a:prstGeom>
        </p:spPr>
        <p:txBody>
          <a:bodyPr wrap="square">
            <a:spAutoFit/>
          </a:bodyPr>
          <a:lstStyle/>
          <a:p>
            <a:r>
              <a:rPr lang="nl-NL" sz="1400" dirty="0"/>
              <a:t>Source: </a:t>
            </a:r>
            <a:r>
              <a:rPr lang="nl-NL" sz="1400" dirty="0">
                <a:hlinkClick r:id="rId3"/>
              </a:rPr>
              <a:t>https://www.napatech.com/road-to-fpga-reconfigurable-computing/</a:t>
            </a:r>
            <a:r>
              <a:rPr lang="nl-NL" sz="1400" dirty="0"/>
              <a:t>   2018</a:t>
            </a:r>
          </a:p>
          <a:p>
            <a:endParaRPr lang="nl-NL" dirty="0"/>
          </a:p>
        </p:txBody>
      </p:sp>
      <p:sp>
        <p:nvSpPr>
          <p:cNvPr id="3" name="Oval 2">
            <a:extLst>
              <a:ext uri="{FF2B5EF4-FFF2-40B4-BE49-F238E27FC236}">
                <a16:creationId xmlns:a16="http://schemas.microsoft.com/office/drawing/2014/main" id="{FCB90430-811A-4971-BA3F-DB0C8E536571}"/>
              </a:ext>
            </a:extLst>
          </p:cNvPr>
          <p:cNvSpPr/>
          <p:nvPr/>
        </p:nvSpPr>
        <p:spPr>
          <a:xfrm>
            <a:off x="392071" y="3501009"/>
            <a:ext cx="8359857"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1242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Comparison</a:t>
            </a:r>
          </a:p>
        </p:txBody>
      </p:sp>
      <p:sp>
        <p:nvSpPr>
          <p:cNvPr id="3" name="Tijdelijke aanduiding voor inhoud 2"/>
          <p:cNvSpPr>
            <a:spLocks noGrp="1"/>
          </p:cNvSpPr>
          <p:nvPr>
            <p:ph idx="1"/>
          </p:nvPr>
        </p:nvSpPr>
        <p:spPr>
          <a:xfrm>
            <a:off x="467544" y="905679"/>
            <a:ext cx="8229600" cy="5184576"/>
          </a:xfrm>
        </p:spPr>
        <p:txBody>
          <a:bodyPr>
            <a:normAutofit/>
          </a:bodyPr>
          <a:lstStyle/>
          <a:p>
            <a:pPr marL="0" indent="0">
              <a:buNone/>
            </a:pPr>
            <a:r>
              <a:rPr lang="nl-NL" dirty="0"/>
              <a:t>Field-programmable Gate Array (FPGA)</a:t>
            </a:r>
          </a:p>
          <a:p>
            <a:pPr marL="0" indent="0">
              <a:buNone/>
            </a:pPr>
            <a:r>
              <a:rPr lang="en-US" sz="1400" dirty="0"/>
              <a:t>Not only is the performance of FPGAs and other logic devices becoming more formidable, these devices are incorporating functions typically performed by other types of logic, CPUs, GPUs, and DSPs. They’re the semiconductor versions of the Swiss Army Knife.</a:t>
            </a:r>
            <a:endParaRPr lang="nl-NL" sz="1400" dirty="0"/>
          </a:p>
          <a:p>
            <a:pPr marL="0" indent="0">
              <a:buNone/>
            </a:pPr>
            <a:r>
              <a:rPr lang="nl-NL" dirty="0"/>
              <a:t>Microcontrollers</a:t>
            </a:r>
            <a:r>
              <a:rPr lang="nl-NL" sz="1400" dirty="0"/>
              <a:t>  </a:t>
            </a:r>
            <a:r>
              <a:rPr lang="nl-NL" dirty="0"/>
              <a:t>vs. FPGA’s</a:t>
            </a:r>
          </a:p>
          <a:p>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12</a:t>
            </a:fld>
            <a:endParaRPr lang="nl-NL" dirty="0"/>
          </a:p>
        </p:txBody>
      </p:sp>
      <p:graphicFrame>
        <p:nvGraphicFramePr>
          <p:cNvPr id="6" name="Table 5">
            <a:extLst>
              <a:ext uri="{FF2B5EF4-FFF2-40B4-BE49-F238E27FC236}">
                <a16:creationId xmlns:a16="http://schemas.microsoft.com/office/drawing/2014/main" id="{299D12F5-BB11-4059-8729-E19A94A4054C}"/>
              </a:ext>
            </a:extLst>
          </p:cNvPr>
          <p:cNvGraphicFramePr>
            <a:graphicFrameLocks noGrp="1"/>
          </p:cNvGraphicFramePr>
          <p:nvPr>
            <p:extLst>
              <p:ext uri="{D42A27DB-BD31-4B8C-83A1-F6EECF244321}">
                <p14:modId xmlns:p14="http://schemas.microsoft.com/office/powerpoint/2010/main" val="1053663321"/>
              </p:ext>
            </p:extLst>
          </p:nvPr>
        </p:nvGraphicFramePr>
        <p:xfrm>
          <a:off x="567384" y="2852936"/>
          <a:ext cx="8225255" cy="3484880"/>
        </p:xfrm>
        <a:graphic>
          <a:graphicData uri="http://schemas.openxmlformats.org/drawingml/2006/table">
            <a:tbl>
              <a:tblPr firstRow="1" bandRow="1">
                <a:tableStyleId>{5C22544A-7EE6-4342-B048-85BDC9FD1C3A}</a:tableStyleId>
              </a:tblPr>
              <a:tblGrid>
                <a:gridCol w="4605782">
                  <a:extLst>
                    <a:ext uri="{9D8B030D-6E8A-4147-A177-3AD203B41FA5}">
                      <a16:colId xmlns:a16="http://schemas.microsoft.com/office/drawing/2014/main" val="4001850100"/>
                    </a:ext>
                  </a:extLst>
                </a:gridCol>
                <a:gridCol w="3619473">
                  <a:extLst>
                    <a:ext uri="{9D8B030D-6E8A-4147-A177-3AD203B41FA5}">
                      <a16:colId xmlns:a16="http://schemas.microsoft.com/office/drawing/2014/main" val="4145731977"/>
                    </a:ext>
                  </a:extLst>
                </a:gridCol>
              </a:tblGrid>
              <a:tr h="370840">
                <a:tc>
                  <a:txBody>
                    <a:bodyPr/>
                    <a:lstStyle/>
                    <a:p>
                      <a:r>
                        <a:rPr lang="nl-NL" dirty="0"/>
                        <a:t>uController</a:t>
                      </a:r>
                    </a:p>
                  </a:txBody>
                  <a:tcPr/>
                </a:tc>
                <a:tc>
                  <a:txBody>
                    <a:bodyPr/>
                    <a:lstStyle/>
                    <a:p>
                      <a:r>
                        <a:rPr lang="nl-NL" dirty="0"/>
                        <a:t>FPGA</a:t>
                      </a:r>
                    </a:p>
                  </a:txBody>
                  <a:tcPr/>
                </a:tc>
                <a:extLst>
                  <a:ext uri="{0D108BD9-81ED-4DB2-BD59-A6C34878D82A}">
                    <a16:rowId xmlns:a16="http://schemas.microsoft.com/office/drawing/2014/main" val="119026957"/>
                  </a:ext>
                </a:extLst>
              </a:tr>
              <a:tr h="370840">
                <a:tc>
                  <a:txBody>
                    <a:bodyPr/>
                    <a:lstStyle/>
                    <a:p>
                      <a:r>
                        <a:rPr lang="nl-NL" dirty="0"/>
                        <a:t>Programming languages (C, C++, Assembly)</a:t>
                      </a:r>
                    </a:p>
                    <a:p>
                      <a:r>
                        <a:rPr lang="nl-NL" dirty="0"/>
                        <a:t>Optimized for general purpose computing</a:t>
                      </a:r>
                    </a:p>
                  </a:txBody>
                  <a:tcPr/>
                </a:tc>
                <a:tc>
                  <a:txBody>
                    <a:bodyPr/>
                    <a:lstStyle/>
                    <a:p>
                      <a:r>
                        <a:rPr lang="nl-NL" dirty="0"/>
                        <a:t>Programming Languages VHDL, Verilog, Open Computing Language;</a:t>
                      </a:r>
                    </a:p>
                    <a:p>
                      <a:r>
                        <a:rPr lang="nl-NL" dirty="0"/>
                        <a:t>Or use Schematics</a:t>
                      </a:r>
                    </a:p>
                  </a:txBody>
                  <a:tcPr/>
                </a:tc>
                <a:extLst>
                  <a:ext uri="{0D108BD9-81ED-4DB2-BD59-A6C34878D82A}">
                    <a16:rowId xmlns:a16="http://schemas.microsoft.com/office/drawing/2014/main" val="1768290908"/>
                  </a:ext>
                </a:extLst>
              </a:tr>
              <a:tr h="370840">
                <a:tc>
                  <a:txBody>
                    <a:bodyPr/>
                    <a:lstStyle/>
                    <a:p>
                      <a:r>
                        <a:rPr lang="nl-NL" dirty="0"/>
                        <a:t>Control over the Software; </a:t>
                      </a:r>
                    </a:p>
                    <a:p>
                      <a:r>
                        <a:rPr lang="nl-NL" dirty="0"/>
                        <a:t>10’s to 100’s of cores.</a:t>
                      </a:r>
                    </a:p>
                  </a:txBody>
                  <a:tcPr/>
                </a:tc>
                <a:tc>
                  <a:txBody>
                    <a:bodyPr/>
                    <a:lstStyle/>
                    <a:p>
                      <a:r>
                        <a:rPr lang="nl-NL" dirty="0"/>
                        <a:t>Control over the Hardware; Hardware timed execution; </a:t>
                      </a:r>
                    </a:p>
                    <a:p>
                      <a:r>
                        <a:rPr lang="nl-NL" dirty="0"/>
                        <a:t>millions of progammable digital logic cells.</a:t>
                      </a:r>
                    </a:p>
                  </a:txBody>
                  <a:tcPr/>
                </a:tc>
                <a:extLst>
                  <a:ext uri="{0D108BD9-81ED-4DB2-BD59-A6C34878D82A}">
                    <a16:rowId xmlns:a16="http://schemas.microsoft.com/office/drawing/2014/main" val="3483167873"/>
                  </a:ext>
                </a:extLst>
              </a:tr>
              <a:tr h="370840">
                <a:tc>
                  <a:txBody>
                    <a:bodyPr/>
                    <a:lstStyle/>
                    <a:p>
                      <a:r>
                        <a:rPr lang="nl-NL" dirty="0"/>
                        <a:t>Predefined instruction set and datapath widths</a:t>
                      </a:r>
                    </a:p>
                  </a:txBody>
                  <a:tcPr/>
                </a:tc>
                <a:tc>
                  <a:txBody>
                    <a:bodyPr/>
                    <a:lstStyle/>
                    <a:p>
                      <a:r>
                        <a:rPr lang="nl-NL" dirty="0"/>
                        <a:t>No predefined instruction set or datapath widths</a:t>
                      </a:r>
                    </a:p>
                  </a:txBody>
                  <a:tcPr/>
                </a:tc>
                <a:extLst>
                  <a:ext uri="{0D108BD9-81ED-4DB2-BD59-A6C34878D82A}">
                    <a16:rowId xmlns:a16="http://schemas.microsoft.com/office/drawing/2014/main" val="4061102752"/>
                  </a:ext>
                </a:extLst>
              </a:tr>
              <a:tr h="370840">
                <a:tc>
                  <a:txBody>
                    <a:bodyPr/>
                    <a:lstStyle/>
                    <a:p>
                      <a:r>
                        <a:rPr lang="nl-NL" dirty="0"/>
                        <a:t>Reprogrammable - unlimited</a:t>
                      </a:r>
                    </a:p>
                  </a:txBody>
                  <a:tcPr/>
                </a:tc>
                <a:tc>
                  <a:txBody>
                    <a:bodyPr/>
                    <a:lstStyle/>
                    <a:p>
                      <a:r>
                        <a:rPr lang="nl-NL" dirty="0"/>
                        <a:t>Reconfigurable - unlimited</a:t>
                      </a:r>
                    </a:p>
                  </a:txBody>
                  <a:tcPr/>
                </a:tc>
                <a:extLst>
                  <a:ext uri="{0D108BD9-81ED-4DB2-BD59-A6C34878D82A}">
                    <a16:rowId xmlns:a16="http://schemas.microsoft.com/office/drawing/2014/main" val="748901717"/>
                  </a:ext>
                </a:extLst>
              </a:tr>
            </a:tbl>
          </a:graphicData>
        </a:graphic>
      </p:graphicFrame>
    </p:spTree>
    <p:extLst>
      <p:ext uri="{BB962C8B-B14F-4D97-AF65-F5344CB8AC3E}">
        <p14:creationId xmlns:p14="http://schemas.microsoft.com/office/powerpoint/2010/main" val="3563343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13</a:t>
            </a:fld>
            <a:endParaRPr lang="nl-NL" dirty="0"/>
          </a:p>
        </p:txBody>
      </p:sp>
      <p:pic>
        <p:nvPicPr>
          <p:cNvPr id="6" name="table"/>
          <p:cNvPicPr>
            <a:picLocks noChangeAspect="1"/>
          </p:cNvPicPr>
          <p:nvPr/>
        </p:nvPicPr>
        <p:blipFill>
          <a:blip r:embed="rId2"/>
          <a:stretch>
            <a:fillRect/>
          </a:stretch>
        </p:blipFill>
        <p:spPr>
          <a:xfrm>
            <a:off x="349695" y="188640"/>
            <a:ext cx="8686801" cy="6237309"/>
          </a:xfrm>
          <a:prstGeom prst="rect">
            <a:avLst/>
          </a:prstGeom>
        </p:spPr>
      </p:pic>
    </p:spTree>
    <p:extLst>
      <p:ext uri="{BB962C8B-B14F-4D97-AF65-F5344CB8AC3E}">
        <p14:creationId xmlns:p14="http://schemas.microsoft.com/office/powerpoint/2010/main" val="150200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Technology</a:t>
            </a:r>
          </a:p>
        </p:txBody>
      </p:sp>
      <p:sp>
        <p:nvSpPr>
          <p:cNvPr id="3" name="Tijdelijke aanduiding voor inhoud 2"/>
          <p:cNvSpPr>
            <a:spLocks noGrp="1"/>
          </p:cNvSpPr>
          <p:nvPr>
            <p:ph idx="1"/>
          </p:nvPr>
        </p:nvSpPr>
        <p:spPr/>
        <p:txBody>
          <a:bodyPr>
            <a:normAutofit/>
          </a:bodyPr>
          <a:lstStyle/>
          <a:p>
            <a:pPr marL="0" indent="0">
              <a:buNone/>
            </a:pPr>
            <a:r>
              <a:rPr lang="nl-NL" dirty="0"/>
              <a:t>FPGA’s are designed to function like any digital component. In order to support this programability, FPGA-chips contain the following 3 building blocks:</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14</a:t>
            </a:fld>
            <a:endParaRPr lang="nl-NL" dirty="0"/>
          </a:p>
        </p:txBody>
      </p:sp>
      <p:pic>
        <p:nvPicPr>
          <p:cNvPr id="8" name="Picture 7">
            <a:extLst>
              <a:ext uri="{FF2B5EF4-FFF2-40B4-BE49-F238E27FC236}">
                <a16:creationId xmlns:a16="http://schemas.microsoft.com/office/drawing/2014/main" id="{8B1F1303-80AA-4C7A-9102-39334F398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637272"/>
            <a:ext cx="7488832" cy="4118858"/>
          </a:xfrm>
          <a:prstGeom prst="rect">
            <a:avLst/>
          </a:prstGeom>
        </p:spPr>
      </p:pic>
    </p:spTree>
    <p:extLst>
      <p:ext uri="{BB962C8B-B14F-4D97-AF65-F5344CB8AC3E}">
        <p14:creationId xmlns:p14="http://schemas.microsoft.com/office/powerpoint/2010/main" val="324994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528" y="0"/>
            <a:ext cx="8568952" cy="764704"/>
          </a:xfrm>
        </p:spPr>
        <p:txBody>
          <a:bodyPr>
            <a:noAutofit/>
          </a:bodyPr>
          <a:lstStyle/>
          <a:p>
            <a:r>
              <a:rPr lang="en-GB" sz="2800" dirty="0"/>
              <a:t>Technology – Logic Blocks</a:t>
            </a:r>
            <a:br>
              <a:rPr lang="en-GB" sz="2800" dirty="0"/>
            </a:br>
            <a:r>
              <a:rPr lang="en-GB" sz="2800" dirty="0"/>
              <a:t>A basic logic building block is the Logic Element</a:t>
            </a:r>
          </a:p>
        </p:txBody>
      </p:sp>
      <p:pic>
        <p:nvPicPr>
          <p:cNvPr id="71692" name="Picture 12"/>
          <p:cNvPicPr>
            <a:picLocks noGrp="1" noChangeAspect="1" noChangeArrowheads="1"/>
          </p:cNvPicPr>
          <p:nvPr>
            <p:ph idx="1"/>
          </p:nvPr>
        </p:nvPicPr>
        <p:blipFill>
          <a:blip r:embed="rId2" cstate="print"/>
          <a:srcRect/>
          <a:stretch>
            <a:fillRect/>
          </a:stretch>
        </p:blipFill>
        <p:spPr>
          <a:xfrm>
            <a:off x="4792017" y="3793812"/>
            <a:ext cx="3810000" cy="1398587"/>
          </a:xfrm>
          <a:noFill/>
        </p:spPr>
      </p:pic>
      <p:sp>
        <p:nvSpPr>
          <p:cNvPr id="71683" name="Rectangle 3"/>
          <p:cNvSpPr>
            <a:spLocks noGrp="1" noChangeArrowheads="1"/>
          </p:cNvSpPr>
          <p:nvPr>
            <p:ph type="body" sz="half" idx="4294967295"/>
          </p:nvPr>
        </p:nvSpPr>
        <p:spPr>
          <a:xfrm>
            <a:off x="683568" y="1492045"/>
            <a:ext cx="3810000" cy="4329113"/>
          </a:xfrm>
        </p:spPr>
        <p:txBody>
          <a:bodyPr/>
          <a:lstStyle/>
          <a:p>
            <a:endParaRPr lang="en-GB" sz="1800" dirty="0"/>
          </a:p>
        </p:txBody>
      </p:sp>
      <p:sp>
        <p:nvSpPr>
          <p:cNvPr id="71695" name="Text Box 15"/>
          <p:cNvSpPr txBox="1">
            <a:spLocks noChangeArrowheads="1"/>
          </p:cNvSpPr>
          <p:nvPr/>
        </p:nvSpPr>
        <p:spPr bwMode="auto">
          <a:xfrm>
            <a:off x="671736" y="5846544"/>
            <a:ext cx="8169275" cy="646331"/>
          </a:xfrm>
          <a:prstGeom prst="rect">
            <a:avLst/>
          </a:prstGeom>
          <a:noFill/>
          <a:ln w="9525" algn="ctr">
            <a:noFill/>
            <a:miter lim="800000"/>
            <a:headEnd/>
            <a:tailEnd/>
          </a:ln>
          <a:effectLst/>
        </p:spPr>
        <p:txBody>
          <a:bodyPr>
            <a:spAutoFit/>
          </a:bodyPr>
          <a:lstStyle/>
          <a:p>
            <a:pPr marL="342900" indent="-342900">
              <a:spcBef>
                <a:spcPct val="50000"/>
              </a:spcBef>
            </a:pPr>
            <a:r>
              <a:rPr lang="en-GB" sz="1800" dirty="0">
                <a:solidFill>
                  <a:schemeClr val="tx1"/>
                </a:solidFill>
                <a:latin typeface="Univers" pitchFamily="34" charset="0"/>
              </a:rPr>
              <a:t>If we bypass the flip-flop using the multiplexer, what is the function of this </a:t>
            </a:r>
            <a:r>
              <a:rPr lang="en-GB" dirty="0">
                <a:latin typeface="Univers" pitchFamily="34" charset="0"/>
              </a:rPr>
              <a:t>Logic Element</a:t>
            </a:r>
            <a:r>
              <a:rPr lang="en-GB" sz="1800" dirty="0">
                <a:solidFill>
                  <a:schemeClr val="tx1"/>
                </a:solidFill>
                <a:latin typeface="Univers" pitchFamily="34"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2886171418"/>
              </p:ext>
            </p:extLst>
          </p:nvPr>
        </p:nvGraphicFramePr>
        <p:xfrm>
          <a:off x="683568" y="3336013"/>
          <a:ext cx="2952327" cy="2314187"/>
        </p:xfrm>
        <a:graphic>
          <a:graphicData uri="http://schemas.openxmlformats.org/drawingml/2006/table">
            <a:tbl>
              <a:tblPr firstRow="1" bandRow="1">
                <a:tableStyleId>{5C22544A-7EE6-4342-B048-85BDC9FD1C3A}</a:tableStyleId>
              </a:tblPr>
              <a:tblGrid>
                <a:gridCol w="672468">
                  <a:extLst>
                    <a:ext uri="{9D8B030D-6E8A-4147-A177-3AD203B41FA5}">
                      <a16:colId xmlns:a16="http://schemas.microsoft.com/office/drawing/2014/main" val="20000"/>
                    </a:ext>
                  </a:extLst>
                </a:gridCol>
                <a:gridCol w="672468">
                  <a:extLst>
                    <a:ext uri="{9D8B030D-6E8A-4147-A177-3AD203B41FA5}">
                      <a16:colId xmlns:a16="http://schemas.microsoft.com/office/drawing/2014/main" val="20001"/>
                    </a:ext>
                  </a:extLst>
                </a:gridCol>
                <a:gridCol w="609685">
                  <a:extLst>
                    <a:ext uri="{9D8B030D-6E8A-4147-A177-3AD203B41FA5}">
                      <a16:colId xmlns:a16="http://schemas.microsoft.com/office/drawing/2014/main" val="20002"/>
                    </a:ext>
                  </a:extLst>
                </a:gridCol>
                <a:gridCol w="997706">
                  <a:extLst>
                    <a:ext uri="{9D8B030D-6E8A-4147-A177-3AD203B41FA5}">
                      <a16:colId xmlns:a16="http://schemas.microsoft.com/office/drawing/2014/main" val="20003"/>
                    </a:ext>
                  </a:extLst>
                </a:gridCol>
              </a:tblGrid>
              <a:tr h="277364">
                <a:tc gridSpan="4">
                  <a:txBody>
                    <a:bodyPr/>
                    <a:lstStyle/>
                    <a:p>
                      <a:pPr algn="ctr"/>
                      <a:r>
                        <a:rPr lang="nl-NL" dirty="0"/>
                        <a:t>LUT</a:t>
                      </a:r>
                    </a:p>
                  </a:txBody>
                  <a:tcPr>
                    <a:solidFill>
                      <a:schemeClr val="tx1"/>
                    </a:solidFill>
                  </a:tcPr>
                </a:tc>
                <a:tc hMerge="1">
                  <a:txBody>
                    <a:bodyPr/>
                    <a:lstStyle/>
                    <a:p>
                      <a:endParaRPr lang="nl-NL" dirty="0"/>
                    </a:p>
                  </a:txBody>
                  <a:tcPr>
                    <a:solidFill>
                      <a:schemeClr val="tx1"/>
                    </a:solidFill>
                  </a:tcPr>
                </a:tc>
                <a:tc hMerge="1">
                  <a:txBody>
                    <a:bodyPr/>
                    <a:lstStyle/>
                    <a:p>
                      <a:endParaRPr lang="nl-NL"/>
                    </a:p>
                  </a:txBody>
                  <a:tcPr/>
                </a:tc>
                <a:tc hMerge="1">
                  <a:txBody>
                    <a:bodyPr/>
                    <a:lstStyle/>
                    <a:p>
                      <a:endParaRPr lang="nl-NL" dirty="0"/>
                    </a:p>
                  </a:txBody>
                  <a:tcPr>
                    <a:solidFill>
                      <a:schemeClr val="tx1"/>
                    </a:solidFill>
                  </a:tcPr>
                </a:tc>
                <a:extLst>
                  <a:ext uri="{0D108BD9-81ED-4DB2-BD59-A6C34878D82A}">
                    <a16:rowId xmlns:a16="http://schemas.microsoft.com/office/drawing/2014/main" val="10000"/>
                  </a:ext>
                </a:extLst>
              </a:tr>
              <a:tr h="485387">
                <a:tc>
                  <a:txBody>
                    <a:bodyPr/>
                    <a:lstStyle/>
                    <a:p>
                      <a:r>
                        <a:rPr lang="nl-NL" b="1" dirty="0">
                          <a:solidFill>
                            <a:schemeClr val="bg1"/>
                          </a:solidFill>
                        </a:rPr>
                        <a:t>A</a:t>
                      </a:r>
                    </a:p>
                  </a:txBody>
                  <a:tcPr>
                    <a:solidFill>
                      <a:schemeClr val="tx1"/>
                    </a:solidFill>
                  </a:tcPr>
                </a:tc>
                <a:tc>
                  <a:txBody>
                    <a:bodyPr/>
                    <a:lstStyle/>
                    <a:p>
                      <a:r>
                        <a:rPr lang="nl-NL" b="1" dirty="0">
                          <a:solidFill>
                            <a:schemeClr val="bg1"/>
                          </a:solidFill>
                        </a:rPr>
                        <a:t>B</a:t>
                      </a:r>
                    </a:p>
                  </a:txBody>
                  <a:tcPr>
                    <a:solidFill>
                      <a:schemeClr val="tx1"/>
                    </a:solidFill>
                  </a:tcPr>
                </a:tc>
                <a:tc>
                  <a:txBody>
                    <a:bodyPr/>
                    <a:lstStyle/>
                    <a:p>
                      <a:r>
                        <a:rPr lang="nl-NL" b="1" dirty="0">
                          <a:solidFill>
                            <a:schemeClr val="bg1"/>
                          </a:solidFill>
                        </a:rPr>
                        <a:t>C…F</a:t>
                      </a:r>
                    </a:p>
                  </a:txBody>
                  <a:tcPr>
                    <a:solidFill>
                      <a:schemeClr val="tx1"/>
                    </a:solidFill>
                  </a:tcPr>
                </a:tc>
                <a:tc>
                  <a:txBody>
                    <a:bodyPr/>
                    <a:lstStyle/>
                    <a:p>
                      <a:r>
                        <a:rPr lang="nl-NL" b="1" dirty="0">
                          <a:solidFill>
                            <a:schemeClr val="bg1"/>
                          </a:solidFill>
                        </a:rPr>
                        <a:t>OUTPUT</a:t>
                      </a:r>
                    </a:p>
                  </a:txBody>
                  <a:tcPr>
                    <a:solidFill>
                      <a:schemeClr val="tx1"/>
                    </a:solidFill>
                  </a:tcPr>
                </a:tc>
                <a:extLst>
                  <a:ext uri="{0D108BD9-81ED-4DB2-BD59-A6C34878D82A}">
                    <a16:rowId xmlns:a16="http://schemas.microsoft.com/office/drawing/2014/main" val="10001"/>
                  </a:ext>
                </a:extLst>
              </a:tr>
              <a:tr h="277364">
                <a:tc>
                  <a:txBody>
                    <a:bodyPr/>
                    <a:lstStyle/>
                    <a:p>
                      <a:r>
                        <a:rPr lang="nl-NL" dirty="0"/>
                        <a:t>0</a:t>
                      </a:r>
                    </a:p>
                  </a:txBody>
                  <a:tcPr/>
                </a:tc>
                <a:tc>
                  <a:txBody>
                    <a:bodyPr/>
                    <a:lstStyle/>
                    <a:p>
                      <a:r>
                        <a:rPr lang="nl-NL" dirty="0"/>
                        <a:t>0</a:t>
                      </a:r>
                    </a:p>
                  </a:txBody>
                  <a:tcPr/>
                </a:tc>
                <a:tc>
                  <a:txBody>
                    <a:bodyPr/>
                    <a:lstStyle/>
                    <a:p>
                      <a:r>
                        <a:rPr lang="nl-NL" dirty="0"/>
                        <a:t>X</a:t>
                      </a:r>
                    </a:p>
                  </a:txBody>
                  <a:tcPr/>
                </a:tc>
                <a:tc>
                  <a:txBody>
                    <a:bodyPr/>
                    <a:lstStyle/>
                    <a:p>
                      <a:r>
                        <a:rPr lang="nl-NL" dirty="0"/>
                        <a:t>0</a:t>
                      </a:r>
                    </a:p>
                  </a:txBody>
                  <a:tcPr/>
                </a:tc>
                <a:extLst>
                  <a:ext uri="{0D108BD9-81ED-4DB2-BD59-A6C34878D82A}">
                    <a16:rowId xmlns:a16="http://schemas.microsoft.com/office/drawing/2014/main" val="10002"/>
                  </a:ext>
                </a:extLst>
              </a:tr>
              <a:tr h="277364">
                <a:tc>
                  <a:txBody>
                    <a:bodyPr/>
                    <a:lstStyle/>
                    <a:p>
                      <a:r>
                        <a:rPr lang="nl-NL" dirty="0"/>
                        <a:t>0</a:t>
                      </a:r>
                    </a:p>
                  </a:txBody>
                  <a:tcPr/>
                </a:tc>
                <a:tc>
                  <a:txBody>
                    <a:bodyPr/>
                    <a:lstStyle/>
                    <a:p>
                      <a:r>
                        <a:rPr lang="nl-NL" dirty="0"/>
                        <a:t>1</a:t>
                      </a:r>
                    </a:p>
                  </a:txBody>
                  <a:tcPr/>
                </a:tc>
                <a:tc>
                  <a:txBody>
                    <a:bodyPr/>
                    <a:lstStyle/>
                    <a:p>
                      <a:r>
                        <a:rPr lang="nl-NL" dirty="0"/>
                        <a:t>X</a:t>
                      </a:r>
                    </a:p>
                  </a:txBody>
                  <a:tcPr/>
                </a:tc>
                <a:tc>
                  <a:txBody>
                    <a:bodyPr/>
                    <a:lstStyle/>
                    <a:p>
                      <a:r>
                        <a:rPr lang="nl-NL" dirty="0"/>
                        <a:t>1</a:t>
                      </a:r>
                    </a:p>
                  </a:txBody>
                  <a:tcPr/>
                </a:tc>
                <a:extLst>
                  <a:ext uri="{0D108BD9-81ED-4DB2-BD59-A6C34878D82A}">
                    <a16:rowId xmlns:a16="http://schemas.microsoft.com/office/drawing/2014/main" val="10003"/>
                  </a:ext>
                </a:extLst>
              </a:tr>
              <a:tr h="277364">
                <a:tc>
                  <a:txBody>
                    <a:bodyPr/>
                    <a:lstStyle/>
                    <a:p>
                      <a:r>
                        <a:rPr lang="nl-NL" dirty="0"/>
                        <a:t>1</a:t>
                      </a:r>
                    </a:p>
                  </a:txBody>
                  <a:tcPr/>
                </a:tc>
                <a:tc>
                  <a:txBody>
                    <a:bodyPr/>
                    <a:lstStyle/>
                    <a:p>
                      <a:r>
                        <a:rPr lang="nl-NL" dirty="0"/>
                        <a:t>0</a:t>
                      </a:r>
                    </a:p>
                  </a:txBody>
                  <a:tcPr/>
                </a:tc>
                <a:tc>
                  <a:txBody>
                    <a:bodyPr/>
                    <a:lstStyle/>
                    <a:p>
                      <a:r>
                        <a:rPr lang="nl-NL" dirty="0"/>
                        <a:t>X</a:t>
                      </a:r>
                    </a:p>
                  </a:txBody>
                  <a:tcPr/>
                </a:tc>
                <a:tc>
                  <a:txBody>
                    <a:bodyPr/>
                    <a:lstStyle/>
                    <a:p>
                      <a:r>
                        <a:rPr lang="nl-NL" dirty="0"/>
                        <a:t>1</a:t>
                      </a:r>
                    </a:p>
                  </a:txBody>
                  <a:tcPr/>
                </a:tc>
                <a:extLst>
                  <a:ext uri="{0D108BD9-81ED-4DB2-BD59-A6C34878D82A}">
                    <a16:rowId xmlns:a16="http://schemas.microsoft.com/office/drawing/2014/main" val="10004"/>
                  </a:ext>
                </a:extLst>
              </a:tr>
              <a:tr h="277364">
                <a:tc>
                  <a:txBody>
                    <a:bodyPr/>
                    <a:lstStyle/>
                    <a:p>
                      <a:r>
                        <a:rPr lang="nl-NL" dirty="0"/>
                        <a:t>1</a:t>
                      </a:r>
                    </a:p>
                  </a:txBody>
                  <a:tcPr/>
                </a:tc>
                <a:tc>
                  <a:txBody>
                    <a:bodyPr/>
                    <a:lstStyle/>
                    <a:p>
                      <a:r>
                        <a:rPr lang="nl-NL" dirty="0"/>
                        <a:t>1</a:t>
                      </a:r>
                    </a:p>
                  </a:txBody>
                  <a:tcPr/>
                </a:tc>
                <a:tc>
                  <a:txBody>
                    <a:bodyPr/>
                    <a:lstStyle/>
                    <a:p>
                      <a:r>
                        <a:rPr lang="nl-NL" dirty="0"/>
                        <a:t>X</a:t>
                      </a:r>
                    </a:p>
                  </a:txBody>
                  <a:tcPr/>
                </a:tc>
                <a:tc>
                  <a:txBody>
                    <a:bodyPr/>
                    <a:lstStyle/>
                    <a:p>
                      <a:r>
                        <a:rPr lang="nl-NL" dirty="0"/>
                        <a:t>0</a:t>
                      </a:r>
                    </a:p>
                  </a:txBody>
                  <a:tcPr/>
                </a:tc>
                <a:extLst>
                  <a:ext uri="{0D108BD9-81ED-4DB2-BD59-A6C34878D82A}">
                    <a16:rowId xmlns:a16="http://schemas.microsoft.com/office/drawing/2014/main" val="10005"/>
                  </a:ext>
                </a:extLst>
              </a:tr>
            </a:tbl>
          </a:graphicData>
        </a:graphic>
      </p:graphicFrame>
      <p:sp>
        <p:nvSpPr>
          <p:cNvPr id="14" name="Slide Number Placeholder 13"/>
          <p:cNvSpPr>
            <a:spLocks noGrp="1"/>
          </p:cNvSpPr>
          <p:nvPr>
            <p:ph type="sldNum" sz="quarter" idx="12"/>
          </p:nvPr>
        </p:nvSpPr>
        <p:spPr/>
        <p:txBody>
          <a:bodyPr/>
          <a:lstStyle/>
          <a:p>
            <a:fld id="{1DAA9902-D0C0-4CCB-A534-4D64BC9D383D}" type="slidenum">
              <a:rPr lang="nl-NL" smtClean="0"/>
              <a:pPr/>
              <a:t>15</a:t>
            </a:fld>
            <a:endParaRPr lang="nl-NL" dirty="0"/>
          </a:p>
        </p:txBody>
      </p:sp>
      <p:sp>
        <p:nvSpPr>
          <p:cNvPr id="15" name="Footer Placeholder 14"/>
          <p:cNvSpPr>
            <a:spLocks noGrp="1"/>
          </p:cNvSpPr>
          <p:nvPr>
            <p:ph type="ftr" sz="quarter" idx="11"/>
          </p:nvPr>
        </p:nvSpPr>
        <p:spPr/>
        <p:txBody>
          <a:bodyPr/>
          <a:lstStyle/>
          <a:p>
            <a:pPr>
              <a:defRPr/>
            </a:pPr>
            <a:r>
              <a:rPr lang="pt-BR"/>
              <a:t>HR EAS ELE HWP01 WK1 V1.2</a:t>
            </a:r>
            <a:endParaRPr lang="en-GB" dirty="0"/>
          </a:p>
        </p:txBody>
      </p:sp>
      <p:pic>
        <p:nvPicPr>
          <p:cNvPr id="9" name="Picture 8">
            <a:extLst>
              <a:ext uri="{FF2B5EF4-FFF2-40B4-BE49-F238E27FC236}">
                <a16:creationId xmlns:a16="http://schemas.microsoft.com/office/drawing/2014/main" id="{B3417365-6545-42A0-8E00-C27605AFE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12701"/>
            <a:ext cx="5029200" cy="1200150"/>
          </a:xfrm>
          <a:prstGeom prst="rect">
            <a:avLst/>
          </a:prstGeom>
        </p:spPr>
      </p:pic>
      <p:cxnSp>
        <p:nvCxnSpPr>
          <p:cNvPr id="3" name="Straight Arrow Connector 2">
            <a:extLst>
              <a:ext uri="{FF2B5EF4-FFF2-40B4-BE49-F238E27FC236}">
                <a16:creationId xmlns:a16="http://schemas.microsoft.com/office/drawing/2014/main" id="{C9F949BF-7581-478B-BDBB-232347EFE98B}"/>
              </a:ext>
            </a:extLst>
          </p:cNvPr>
          <p:cNvCxnSpPr/>
          <p:nvPr/>
        </p:nvCxnSpPr>
        <p:spPr>
          <a:xfrm>
            <a:off x="2339752" y="2420888"/>
            <a:ext cx="0" cy="5648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A56F5F-91E6-45F3-A5FF-8C740A294039}"/>
              </a:ext>
            </a:extLst>
          </p:cNvPr>
          <p:cNvSpPr txBox="1"/>
          <p:nvPr/>
        </p:nvSpPr>
        <p:spPr>
          <a:xfrm>
            <a:off x="6012160" y="3204421"/>
            <a:ext cx="1493807" cy="369332"/>
          </a:xfrm>
          <a:prstGeom prst="rect">
            <a:avLst/>
          </a:prstGeom>
          <a:noFill/>
        </p:spPr>
        <p:txBody>
          <a:bodyPr wrap="none" rtlCol="0">
            <a:spAutoFit/>
          </a:bodyPr>
          <a:lstStyle/>
          <a:p>
            <a:r>
              <a:rPr lang="nl-NL" dirty="0"/>
              <a:t>Logic Element</a:t>
            </a:r>
          </a:p>
        </p:txBody>
      </p:sp>
      <p:sp>
        <p:nvSpPr>
          <p:cNvPr id="13" name="TextBox 12">
            <a:extLst>
              <a:ext uri="{FF2B5EF4-FFF2-40B4-BE49-F238E27FC236}">
                <a16:creationId xmlns:a16="http://schemas.microsoft.com/office/drawing/2014/main" id="{774ECCA0-0B9A-475A-A4B1-C28EA9E8BE72}"/>
              </a:ext>
            </a:extLst>
          </p:cNvPr>
          <p:cNvSpPr txBox="1"/>
          <p:nvPr/>
        </p:nvSpPr>
        <p:spPr>
          <a:xfrm>
            <a:off x="2521579" y="2428461"/>
            <a:ext cx="3667735" cy="369332"/>
          </a:xfrm>
          <a:prstGeom prst="rect">
            <a:avLst/>
          </a:prstGeom>
          <a:noFill/>
        </p:spPr>
        <p:txBody>
          <a:bodyPr wrap="none" rtlCol="0">
            <a:spAutoFit/>
          </a:bodyPr>
          <a:lstStyle/>
          <a:p>
            <a:r>
              <a:rPr lang="nl-NL" dirty="0"/>
              <a:t>Synthesis (programmed into the LUT)</a:t>
            </a:r>
          </a:p>
        </p:txBody>
      </p:sp>
      <p:sp>
        <p:nvSpPr>
          <p:cNvPr id="16" name="TextBox 15">
            <a:extLst>
              <a:ext uri="{FF2B5EF4-FFF2-40B4-BE49-F238E27FC236}">
                <a16:creationId xmlns:a16="http://schemas.microsoft.com/office/drawing/2014/main" id="{E1A49403-9E65-4A49-A624-0C08CF033C26}"/>
              </a:ext>
            </a:extLst>
          </p:cNvPr>
          <p:cNvSpPr txBox="1"/>
          <p:nvPr/>
        </p:nvSpPr>
        <p:spPr>
          <a:xfrm>
            <a:off x="8173854" y="4493105"/>
            <a:ext cx="856325" cy="369332"/>
          </a:xfrm>
          <a:prstGeom prst="rect">
            <a:avLst/>
          </a:prstGeom>
          <a:noFill/>
        </p:spPr>
        <p:txBody>
          <a:bodyPr wrap="none" rtlCol="0">
            <a:spAutoFit/>
          </a:bodyPr>
          <a:lstStyle/>
          <a:p>
            <a:r>
              <a:rPr lang="nl-NL" dirty="0"/>
              <a:t>Output</a:t>
            </a:r>
          </a:p>
        </p:txBody>
      </p:sp>
    </p:spTree>
    <p:extLst>
      <p:ext uri="{BB962C8B-B14F-4D97-AF65-F5344CB8AC3E}">
        <p14:creationId xmlns:p14="http://schemas.microsoft.com/office/powerpoint/2010/main" val="31744105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16</a:t>
            </a:fld>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912" y="993060"/>
            <a:ext cx="6934200" cy="5200650"/>
          </a:xfrm>
          <a:prstGeom prst="rect">
            <a:avLst/>
          </a:prstGeom>
        </p:spPr>
      </p:pic>
      <p:sp>
        <p:nvSpPr>
          <p:cNvPr id="6" name="Titel 5"/>
          <p:cNvSpPr>
            <a:spLocks noGrp="1"/>
          </p:cNvSpPr>
          <p:nvPr>
            <p:ph type="title"/>
          </p:nvPr>
        </p:nvSpPr>
        <p:spPr/>
        <p:txBody>
          <a:bodyPr>
            <a:normAutofit fontScale="90000"/>
          </a:bodyPr>
          <a:lstStyle/>
          <a:p>
            <a:r>
              <a:rPr lang="nl-NL" dirty="0"/>
              <a:t>Technology - Interconnections</a:t>
            </a:r>
          </a:p>
        </p:txBody>
      </p:sp>
    </p:spTree>
    <p:extLst>
      <p:ext uri="{BB962C8B-B14F-4D97-AF65-F5344CB8AC3E}">
        <p14:creationId xmlns:p14="http://schemas.microsoft.com/office/powerpoint/2010/main" val="380595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47030"/>
            <a:ext cx="8352928" cy="761690"/>
          </a:xfrm>
        </p:spPr>
        <p:txBody>
          <a:bodyPr>
            <a:normAutofit/>
          </a:bodyPr>
          <a:lstStyle/>
          <a:p>
            <a:r>
              <a:rPr lang="nl-NL" sz="3200" dirty="0"/>
              <a:t>THE DE1 development </a:t>
            </a:r>
            <a:r>
              <a:rPr lang="nl-NL" sz="3200" dirty="0" err="1"/>
              <a:t>BoarD</a:t>
            </a:r>
            <a:endParaRPr lang="nl-NL" sz="3200" dirty="0"/>
          </a:p>
        </p:txBody>
      </p:sp>
      <p:sp>
        <p:nvSpPr>
          <p:cNvPr id="4" name="Footer Placeholder 3"/>
          <p:cNvSpPr>
            <a:spLocks noGrp="1"/>
          </p:cNvSpPr>
          <p:nvPr>
            <p:ph type="ftr" sz="quarter" idx="11"/>
          </p:nvPr>
        </p:nvSpPr>
        <p:spPr/>
        <p:txBody>
          <a:bodyPr/>
          <a:lstStyle/>
          <a:p>
            <a:pPr>
              <a:defRPr/>
            </a:pPr>
            <a:r>
              <a:rPr lang="pt-BR"/>
              <a:t>HR EAS ELE HWP01 WK1 V1.2</a:t>
            </a:r>
            <a:endParaRPr lang="en-GB" dirty="0"/>
          </a:p>
        </p:txBody>
      </p:sp>
      <p:sp>
        <p:nvSpPr>
          <p:cNvPr id="5" name="Slide Number Placeholder 4"/>
          <p:cNvSpPr>
            <a:spLocks noGrp="1"/>
          </p:cNvSpPr>
          <p:nvPr>
            <p:ph type="sldNum" sz="quarter" idx="12"/>
          </p:nvPr>
        </p:nvSpPr>
        <p:spPr/>
        <p:txBody>
          <a:bodyPr/>
          <a:lstStyle/>
          <a:p>
            <a:fld id="{1DAA9902-D0C0-4CCB-A534-4D64BC9D383D}" type="slidenum">
              <a:rPr lang="nl-NL" smtClean="0"/>
              <a:pPr/>
              <a:t>17</a:t>
            </a:fld>
            <a:endParaRPr lang="nl-NL" dirty="0"/>
          </a:p>
        </p:txBody>
      </p:sp>
      <p:pic>
        <p:nvPicPr>
          <p:cNvPr id="9" name="Afbeelding 8">
            <a:extLst>
              <a:ext uri="{FF2B5EF4-FFF2-40B4-BE49-F238E27FC236}">
                <a16:creationId xmlns:a16="http://schemas.microsoft.com/office/drawing/2014/main" id="{179A29A4-709E-84C9-356A-E9943FD08A21}"/>
              </a:ext>
            </a:extLst>
          </p:cNvPr>
          <p:cNvPicPr>
            <a:picLocks noChangeAspect="1"/>
          </p:cNvPicPr>
          <p:nvPr/>
        </p:nvPicPr>
        <p:blipFill>
          <a:blip r:embed="rId2"/>
          <a:stretch>
            <a:fillRect/>
          </a:stretch>
        </p:blipFill>
        <p:spPr>
          <a:xfrm>
            <a:off x="966787" y="995697"/>
            <a:ext cx="7210425" cy="5410200"/>
          </a:xfrm>
          <a:prstGeom prst="rect">
            <a:avLst/>
          </a:prstGeom>
        </p:spPr>
      </p:pic>
    </p:spTree>
    <p:extLst>
      <p:ext uri="{BB962C8B-B14F-4D97-AF65-F5344CB8AC3E}">
        <p14:creationId xmlns:p14="http://schemas.microsoft.com/office/powerpoint/2010/main" val="335860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95400" y="0"/>
            <a:ext cx="7848600" cy="836712"/>
          </a:xfrm>
        </p:spPr>
        <p:txBody>
          <a:bodyPr/>
          <a:lstStyle/>
          <a:p>
            <a:pPr eaLnBrk="1" hangingPunct="1"/>
            <a:r>
              <a:rPr lang="en-GB" sz="3600"/>
              <a:t>Agenda</a:t>
            </a:r>
            <a:endParaRPr lang="en-GB" sz="3600" dirty="0"/>
          </a:p>
        </p:txBody>
      </p:sp>
      <p:sp>
        <p:nvSpPr>
          <p:cNvPr id="11" name="Rectangle 3"/>
          <p:cNvSpPr>
            <a:spLocks noGrp="1" noChangeArrowheads="1"/>
          </p:cNvSpPr>
          <p:nvPr>
            <p:ph idx="1"/>
          </p:nvPr>
        </p:nvSpPr>
        <p:spPr/>
        <p:txBody>
          <a:bodyPr/>
          <a:lstStyle/>
          <a:p>
            <a:pPr eaLnBrk="1" hangingPunct="1"/>
            <a:r>
              <a:rPr lang="en-GB" b="1" dirty="0"/>
              <a:t>Introduction to digital systems and FPGAs</a:t>
            </a:r>
          </a:p>
          <a:p>
            <a:pPr eaLnBrk="1" hangingPunct="1"/>
            <a:r>
              <a:rPr lang="en-GB" dirty="0">
                <a:solidFill>
                  <a:srgbClr val="FF0000"/>
                </a:solidFill>
              </a:rPr>
              <a:t>Structured digital design</a:t>
            </a:r>
          </a:p>
          <a:p>
            <a:r>
              <a:rPr lang="en-GB" dirty="0"/>
              <a:t>Modelling concepts in VHDL</a:t>
            </a:r>
          </a:p>
        </p:txBody>
      </p:sp>
      <p:sp>
        <p:nvSpPr>
          <p:cNvPr id="10" name="Slide Number Placeholder 9"/>
          <p:cNvSpPr>
            <a:spLocks noGrp="1"/>
          </p:cNvSpPr>
          <p:nvPr>
            <p:ph type="sldNum" sz="quarter" idx="12"/>
          </p:nvPr>
        </p:nvSpPr>
        <p:spPr/>
        <p:txBody>
          <a:bodyPr/>
          <a:lstStyle/>
          <a:p>
            <a:fld id="{1DAA9902-D0C0-4CCB-A534-4D64BC9D383D}" type="slidenum">
              <a:rPr lang="nl-NL" smtClean="0"/>
              <a:pPr/>
              <a:t>18</a:t>
            </a:fld>
            <a:endParaRPr lang="nl-NL" dirty="0"/>
          </a:p>
        </p:txBody>
      </p:sp>
      <p:sp>
        <p:nvSpPr>
          <p:cNvPr id="12" name="Footer Placeholder 11"/>
          <p:cNvSpPr>
            <a:spLocks noGrp="1"/>
          </p:cNvSpPr>
          <p:nvPr>
            <p:ph type="ftr" sz="quarter" idx="11"/>
          </p:nvPr>
        </p:nvSpPr>
        <p:spPr/>
        <p:txBody>
          <a:bodyPr/>
          <a:lstStyle/>
          <a:p>
            <a:pPr>
              <a:defRPr/>
            </a:pPr>
            <a:r>
              <a:rPr lang="pt-BR" dirty="0"/>
              <a:t>HR EAS ELE HWP01 WK1 V1.0</a:t>
            </a:r>
            <a:endParaRPr lang="en-GB" dirty="0"/>
          </a:p>
        </p:txBody>
      </p:sp>
    </p:spTree>
    <p:extLst>
      <p:ext uri="{BB962C8B-B14F-4D97-AF65-F5344CB8AC3E}">
        <p14:creationId xmlns:p14="http://schemas.microsoft.com/office/powerpoint/2010/main" val="27930208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Structured</a:t>
            </a:r>
            <a:r>
              <a:rPr lang="nl-NL" dirty="0"/>
              <a:t> digital design</a:t>
            </a:r>
          </a:p>
        </p:txBody>
      </p:sp>
      <p:sp>
        <p:nvSpPr>
          <p:cNvPr id="3" name="Tijdelijke aanduiding voor inhoud 2"/>
          <p:cNvSpPr>
            <a:spLocks noGrp="1"/>
          </p:cNvSpPr>
          <p:nvPr>
            <p:ph idx="1"/>
          </p:nvPr>
        </p:nvSpPr>
        <p:spPr/>
        <p:txBody>
          <a:bodyPr/>
          <a:lstStyle/>
          <a:p>
            <a:r>
              <a:rPr lang="nl-NL" dirty="0" err="1"/>
              <a:t>Determine</a:t>
            </a:r>
            <a:r>
              <a:rPr lang="nl-NL" dirty="0"/>
              <a:t> the </a:t>
            </a:r>
            <a:r>
              <a:rPr lang="nl-NL" dirty="0" err="1"/>
              <a:t>function</a:t>
            </a:r>
            <a:r>
              <a:rPr lang="nl-NL" dirty="0"/>
              <a:t> </a:t>
            </a:r>
            <a:r>
              <a:rPr lang="nl-NL" dirty="0" err="1"/>
              <a:t>you</a:t>
            </a:r>
            <a:r>
              <a:rPr lang="nl-NL" dirty="0"/>
              <a:t> want </a:t>
            </a:r>
            <a:r>
              <a:rPr lang="nl-NL" dirty="0" err="1"/>
              <a:t>to</a:t>
            </a:r>
            <a:r>
              <a:rPr lang="nl-NL" dirty="0"/>
              <a:t> </a:t>
            </a:r>
            <a:r>
              <a:rPr lang="nl-NL" dirty="0" err="1"/>
              <a:t>perform</a:t>
            </a:r>
            <a:endParaRPr lang="nl-NL" dirty="0"/>
          </a:p>
          <a:p>
            <a:pPr lvl="1"/>
            <a:r>
              <a:rPr lang="nl-NL" sz="2800" b="1" dirty="0"/>
              <a:t>Architecture</a:t>
            </a:r>
            <a:endParaRPr lang="nl-NL" b="1" dirty="0"/>
          </a:p>
          <a:p>
            <a:r>
              <a:rPr lang="nl-NL" dirty="0" err="1"/>
              <a:t>Find</a:t>
            </a:r>
            <a:r>
              <a:rPr lang="nl-NL" dirty="0"/>
              <a:t> a </a:t>
            </a:r>
            <a:r>
              <a:rPr lang="nl-NL" dirty="0" err="1"/>
              <a:t>method</a:t>
            </a:r>
            <a:r>
              <a:rPr lang="nl-NL" dirty="0"/>
              <a:t> </a:t>
            </a:r>
            <a:r>
              <a:rPr lang="nl-NL" dirty="0" err="1"/>
              <a:t>to</a:t>
            </a:r>
            <a:r>
              <a:rPr lang="nl-NL" dirty="0"/>
              <a:t> </a:t>
            </a:r>
            <a:r>
              <a:rPr lang="nl-NL" dirty="0" err="1"/>
              <a:t>implement</a:t>
            </a:r>
            <a:r>
              <a:rPr lang="nl-NL" dirty="0"/>
              <a:t> the </a:t>
            </a:r>
            <a:r>
              <a:rPr lang="nl-NL" dirty="0" err="1"/>
              <a:t>function</a:t>
            </a:r>
            <a:endParaRPr lang="nl-NL" dirty="0"/>
          </a:p>
          <a:p>
            <a:pPr lvl="1"/>
            <a:r>
              <a:rPr lang="nl-NL" sz="2800" b="1" dirty="0" err="1"/>
              <a:t>Implementation</a:t>
            </a:r>
            <a:endParaRPr lang="nl-NL" sz="2800" b="1" dirty="0"/>
          </a:p>
          <a:p>
            <a:r>
              <a:rPr lang="nl-NL" dirty="0" err="1"/>
              <a:t>Use</a:t>
            </a:r>
            <a:r>
              <a:rPr lang="nl-NL" dirty="0"/>
              <a:t> tools </a:t>
            </a:r>
            <a:r>
              <a:rPr lang="nl-NL" dirty="0" err="1"/>
              <a:t>to</a:t>
            </a:r>
            <a:r>
              <a:rPr lang="nl-NL" dirty="0"/>
              <a:t> </a:t>
            </a:r>
            <a:r>
              <a:rPr lang="nl-NL" dirty="0" err="1"/>
              <a:t>materialize</a:t>
            </a:r>
            <a:r>
              <a:rPr lang="nl-NL" dirty="0"/>
              <a:t> the </a:t>
            </a:r>
            <a:r>
              <a:rPr lang="nl-NL" dirty="0" err="1"/>
              <a:t>method</a:t>
            </a:r>
            <a:endParaRPr lang="nl-NL" dirty="0"/>
          </a:p>
          <a:p>
            <a:pPr lvl="1"/>
            <a:r>
              <a:rPr lang="nl-NL" sz="2800" b="1" dirty="0" err="1"/>
              <a:t>Realization</a:t>
            </a:r>
            <a:endParaRPr lang="nl-NL" sz="2800" b="1" dirty="0"/>
          </a:p>
          <a:p>
            <a:r>
              <a:rPr lang="nl-NL" sz="3200" dirty="0" err="1"/>
              <a:t>Verify</a:t>
            </a:r>
            <a:r>
              <a:rPr lang="nl-NL" sz="3200" dirty="0"/>
              <a:t> </a:t>
            </a:r>
            <a:r>
              <a:rPr lang="nl-NL" sz="3200" dirty="0" err="1"/>
              <a:t>your</a:t>
            </a:r>
            <a:r>
              <a:rPr lang="nl-NL" sz="3200" dirty="0"/>
              <a:t> design</a:t>
            </a:r>
          </a:p>
          <a:p>
            <a:pPr lvl="1"/>
            <a:r>
              <a:rPr lang="nl-NL" sz="2800" b="1" dirty="0" err="1"/>
              <a:t>Simulation</a:t>
            </a:r>
            <a:r>
              <a:rPr lang="nl-NL" sz="2800" b="1" dirty="0"/>
              <a:t> </a:t>
            </a:r>
            <a:r>
              <a:rPr lang="nl-NL" sz="2800" b="1" dirty="0" err="1"/>
              <a:t>and</a:t>
            </a:r>
            <a:r>
              <a:rPr lang="nl-NL" sz="2800" b="1" dirty="0"/>
              <a:t> </a:t>
            </a:r>
            <a:r>
              <a:rPr lang="nl-NL" sz="2800" b="1" dirty="0" err="1"/>
              <a:t>evaluation</a:t>
            </a:r>
            <a:endParaRPr lang="nl-NL" sz="2800" b="1" dirty="0"/>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19</a:t>
            </a:fld>
            <a:endParaRPr lang="nl-NL" dirty="0"/>
          </a:p>
        </p:txBody>
      </p:sp>
    </p:spTree>
    <p:extLst>
      <p:ext uri="{BB962C8B-B14F-4D97-AF65-F5344CB8AC3E}">
        <p14:creationId xmlns:p14="http://schemas.microsoft.com/office/powerpoint/2010/main" val="78205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Goal of </a:t>
            </a:r>
            <a:r>
              <a:rPr lang="nl-NL" dirty="0" err="1"/>
              <a:t>this</a:t>
            </a:r>
            <a:r>
              <a:rPr lang="nl-NL" dirty="0"/>
              <a:t> course</a:t>
            </a:r>
          </a:p>
        </p:txBody>
      </p:sp>
      <p:sp>
        <p:nvSpPr>
          <p:cNvPr id="3" name="Content Placeholder 2"/>
          <p:cNvSpPr>
            <a:spLocks noGrp="1"/>
          </p:cNvSpPr>
          <p:nvPr>
            <p:ph idx="1"/>
          </p:nvPr>
        </p:nvSpPr>
        <p:spPr/>
        <p:txBody>
          <a:bodyPr anchor="ctr">
            <a:normAutofit/>
          </a:bodyPr>
          <a:lstStyle/>
          <a:p>
            <a:pPr marL="0" indent="0" algn="ctr">
              <a:buNone/>
            </a:pPr>
            <a:r>
              <a:rPr lang="nl-NL" sz="4400" dirty="0" err="1"/>
              <a:t>Learn</a:t>
            </a:r>
            <a:r>
              <a:rPr lang="nl-NL" sz="4400" dirty="0"/>
              <a:t> </a:t>
            </a:r>
            <a:r>
              <a:rPr lang="nl-NL" sz="4400" dirty="0" err="1"/>
              <a:t>to</a:t>
            </a:r>
            <a:r>
              <a:rPr lang="nl-NL" sz="4400" dirty="0"/>
              <a:t> </a:t>
            </a:r>
            <a:r>
              <a:rPr lang="nl-NL" sz="4400" dirty="0" err="1"/>
              <a:t>describe</a:t>
            </a:r>
            <a:r>
              <a:rPr lang="nl-NL" sz="4400" dirty="0"/>
              <a:t> </a:t>
            </a:r>
            <a:r>
              <a:rPr lang="nl-NL" sz="4400" b="1" dirty="0">
                <a:solidFill>
                  <a:srgbClr val="C00000"/>
                </a:solidFill>
              </a:rPr>
              <a:t>digital circuits </a:t>
            </a:r>
            <a:r>
              <a:rPr lang="nl-NL" sz="4400" dirty="0" err="1"/>
              <a:t>with</a:t>
            </a:r>
            <a:r>
              <a:rPr lang="nl-NL" sz="4400" dirty="0"/>
              <a:t> </a:t>
            </a:r>
            <a:r>
              <a:rPr lang="nl-NL" sz="4400" b="1" dirty="0">
                <a:solidFill>
                  <a:srgbClr val="C00000"/>
                </a:solidFill>
              </a:rPr>
              <a:t>VHDL</a:t>
            </a:r>
            <a:r>
              <a:rPr lang="nl-NL" sz="4400" dirty="0">
                <a:solidFill>
                  <a:srgbClr val="C00000"/>
                </a:solidFill>
              </a:rPr>
              <a:t> </a:t>
            </a:r>
            <a:r>
              <a:rPr lang="nl-NL" sz="4400" dirty="0" err="1"/>
              <a:t>and</a:t>
            </a:r>
            <a:r>
              <a:rPr lang="nl-NL" sz="4400" dirty="0"/>
              <a:t> </a:t>
            </a:r>
            <a:r>
              <a:rPr lang="nl-NL" sz="4400" dirty="0" err="1"/>
              <a:t>implement</a:t>
            </a:r>
            <a:r>
              <a:rPr lang="nl-NL" sz="4400" dirty="0"/>
              <a:t> </a:t>
            </a:r>
            <a:r>
              <a:rPr lang="nl-NL" sz="4400" dirty="0" err="1"/>
              <a:t>them</a:t>
            </a:r>
            <a:r>
              <a:rPr lang="nl-NL" sz="4400" dirty="0"/>
              <a:t> in </a:t>
            </a:r>
            <a:r>
              <a:rPr lang="nl-NL" sz="4400" dirty="0" err="1"/>
              <a:t>an</a:t>
            </a:r>
            <a:r>
              <a:rPr lang="nl-NL" sz="4400" dirty="0"/>
              <a:t> </a:t>
            </a:r>
            <a:r>
              <a:rPr lang="nl-NL" sz="4400" b="1" dirty="0">
                <a:solidFill>
                  <a:srgbClr val="C00000"/>
                </a:solidFill>
              </a:rPr>
              <a:t>FPGA</a:t>
            </a:r>
            <a:r>
              <a:rPr lang="nl-NL" sz="4400" dirty="0"/>
              <a:t>.</a:t>
            </a:r>
          </a:p>
        </p:txBody>
      </p:sp>
      <p:sp>
        <p:nvSpPr>
          <p:cNvPr id="4" name="Footer Placeholder 3"/>
          <p:cNvSpPr>
            <a:spLocks noGrp="1"/>
          </p:cNvSpPr>
          <p:nvPr>
            <p:ph type="ftr" sz="quarter" idx="11"/>
          </p:nvPr>
        </p:nvSpPr>
        <p:spPr/>
        <p:txBody>
          <a:bodyPr/>
          <a:lstStyle/>
          <a:p>
            <a:pPr>
              <a:defRPr/>
            </a:pPr>
            <a:r>
              <a:rPr lang="pt-BR" dirty="0"/>
              <a:t>HR EAS ELE HWP01 WK1 V1.2</a:t>
            </a:r>
            <a:endParaRPr lang="en-GB" dirty="0"/>
          </a:p>
        </p:txBody>
      </p:sp>
      <p:sp>
        <p:nvSpPr>
          <p:cNvPr id="5" name="Slide Number Placeholder 4"/>
          <p:cNvSpPr>
            <a:spLocks noGrp="1"/>
          </p:cNvSpPr>
          <p:nvPr>
            <p:ph type="sldNum" sz="quarter" idx="12"/>
          </p:nvPr>
        </p:nvSpPr>
        <p:spPr/>
        <p:txBody>
          <a:bodyPr/>
          <a:lstStyle/>
          <a:p>
            <a:fld id="{1DAA9902-D0C0-4CCB-A534-4D64BC9D383D}" type="slidenum">
              <a:rPr lang="nl-NL" smtClean="0"/>
              <a:pPr/>
              <a:t>2</a:t>
            </a:fld>
            <a:endParaRPr lang="nl-NL" dirty="0"/>
          </a:p>
        </p:txBody>
      </p:sp>
    </p:spTree>
    <p:extLst>
      <p:ext uri="{BB962C8B-B14F-4D97-AF65-F5344CB8AC3E}">
        <p14:creationId xmlns:p14="http://schemas.microsoft.com/office/powerpoint/2010/main" val="409506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Example VHDL code</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20</a:t>
            </a:fld>
            <a:endParaRPr lang="nl-NL"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32" y="1313637"/>
            <a:ext cx="6864360" cy="2546896"/>
          </a:xfrm>
          <a:prstGeom prst="rect">
            <a:avLst/>
          </a:prstGeom>
        </p:spPr>
      </p:pic>
      <p:sp>
        <p:nvSpPr>
          <p:cNvPr id="9" name="Tekstvak 8"/>
          <p:cNvSpPr txBox="1"/>
          <p:nvPr/>
        </p:nvSpPr>
        <p:spPr>
          <a:xfrm>
            <a:off x="862396" y="4255834"/>
            <a:ext cx="8031558" cy="2308324"/>
          </a:xfrm>
          <a:prstGeom prst="rect">
            <a:avLst/>
          </a:prstGeom>
          <a:noFill/>
        </p:spPr>
        <p:txBody>
          <a:bodyPr wrap="none" rtlCol="0">
            <a:spAutoFit/>
          </a:bodyPr>
          <a:lstStyle/>
          <a:p>
            <a:r>
              <a:rPr lang="en-US" dirty="0"/>
              <a:t>1. Import the necessary libraries</a:t>
            </a:r>
          </a:p>
          <a:p>
            <a:endParaRPr lang="en-US" dirty="0"/>
          </a:p>
          <a:p>
            <a:r>
              <a:rPr lang="en-US" dirty="0"/>
              <a:t>2. An entity block is the beginning building block of a VHDL design. </a:t>
            </a:r>
          </a:p>
          <a:p>
            <a:r>
              <a:rPr lang="en-US" dirty="0"/>
              <a:t>Each design has only one entity block which describes the interface signals into </a:t>
            </a:r>
          </a:p>
          <a:p>
            <a:r>
              <a:rPr lang="en-US" dirty="0"/>
              <a:t>and out of the design unit.</a:t>
            </a:r>
          </a:p>
          <a:p>
            <a:endParaRPr lang="en-US" dirty="0"/>
          </a:p>
          <a:p>
            <a:r>
              <a:rPr lang="en-US" dirty="0"/>
              <a:t>3. Architecture block defines how the entity operates using Structural or Behavioral </a:t>
            </a:r>
          </a:p>
          <a:p>
            <a:r>
              <a:rPr lang="en-US" dirty="0"/>
              <a:t>Code. This example is using behavioral code.</a:t>
            </a:r>
            <a:endParaRPr lang="nl-NL" dirty="0"/>
          </a:p>
        </p:txBody>
      </p:sp>
      <p:sp>
        <p:nvSpPr>
          <p:cNvPr id="3" name="Rectangle 2">
            <a:extLst>
              <a:ext uri="{FF2B5EF4-FFF2-40B4-BE49-F238E27FC236}">
                <a16:creationId xmlns:a16="http://schemas.microsoft.com/office/drawing/2014/main" id="{3DF1E30F-EFCB-41E8-B20A-4B58ABCDE489}"/>
              </a:ext>
            </a:extLst>
          </p:cNvPr>
          <p:cNvSpPr/>
          <p:nvPr/>
        </p:nvSpPr>
        <p:spPr>
          <a:xfrm>
            <a:off x="3995936" y="1290568"/>
            <a:ext cx="411625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643A2613-27BD-4CAF-B230-8230D2BDE7DC}"/>
              </a:ext>
            </a:extLst>
          </p:cNvPr>
          <p:cNvSpPr/>
          <p:nvPr/>
        </p:nvSpPr>
        <p:spPr>
          <a:xfrm>
            <a:off x="3971708" y="1989669"/>
            <a:ext cx="4140484" cy="8912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8CE45B95-5C2B-4725-B83E-50BBA9E749DB}"/>
              </a:ext>
            </a:extLst>
          </p:cNvPr>
          <p:cNvSpPr/>
          <p:nvPr/>
        </p:nvSpPr>
        <p:spPr>
          <a:xfrm>
            <a:off x="3971708" y="2880927"/>
            <a:ext cx="4140484" cy="1124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75865D0B-22B0-4C8C-B2F5-D370669D1877}"/>
              </a:ext>
            </a:extLst>
          </p:cNvPr>
          <p:cNvSpPr txBox="1"/>
          <p:nvPr/>
        </p:nvSpPr>
        <p:spPr>
          <a:xfrm>
            <a:off x="3363144" y="1772816"/>
            <a:ext cx="416768" cy="376163"/>
          </a:xfrm>
          <a:prstGeom prst="rect">
            <a:avLst/>
          </a:prstGeom>
          <a:solidFill>
            <a:schemeClr val="bg1"/>
          </a:solidFill>
        </p:spPr>
        <p:txBody>
          <a:bodyPr wrap="square" rtlCol="0">
            <a:spAutoFit/>
          </a:bodyPr>
          <a:lstStyle/>
          <a:p>
            <a:r>
              <a:rPr lang="nl-NL" dirty="0"/>
              <a:t>Y</a:t>
            </a:r>
          </a:p>
        </p:txBody>
      </p:sp>
    </p:spTree>
    <p:extLst>
      <p:ext uri="{BB962C8B-B14F-4D97-AF65-F5344CB8AC3E}">
        <p14:creationId xmlns:p14="http://schemas.microsoft.com/office/powerpoint/2010/main" val="14321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From VHDL to FPGA</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21</a:t>
            </a:fld>
            <a:endParaRPr lang="nl-NL" dirty="0"/>
          </a:p>
        </p:txBody>
      </p:sp>
      <p:sp>
        <p:nvSpPr>
          <p:cNvPr id="22" name="Tijdelijke aanduiding voor inhoud 7"/>
          <p:cNvSpPr>
            <a:spLocks/>
          </p:cNvSpPr>
          <p:nvPr/>
        </p:nvSpPr>
        <p:spPr bwMode="auto">
          <a:xfrm>
            <a:off x="1187624" y="1412776"/>
            <a:ext cx="3528392" cy="1152128"/>
          </a:xfrm>
          <a:prstGeom prst="rect">
            <a:avLst/>
          </a:prstGeom>
          <a:ln>
            <a:headEnd/>
            <a:tailEnd/>
          </a:ln>
          <a:effectLst>
            <a:outerShdw dist="127000" dir="2700000" algn="tl" rotWithShape="0">
              <a:prstClr val="black">
                <a:alpha val="50000"/>
              </a:prstClr>
            </a:outerShdw>
          </a:effectLst>
        </p:spPr>
        <p:style>
          <a:lnRef idx="2">
            <a:schemeClr val="dk1"/>
          </a:lnRef>
          <a:fillRef idx="1">
            <a:schemeClr val="lt1"/>
          </a:fillRef>
          <a:effectRef idx="0">
            <a:schemeClr val="dk1"/>
          </a:effectRef>
          <a:fontRef idx="minor">
            <a:schemeClr val="dk1"/>
          </a:fontRef>
        </p:style>
        <p:txBody>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1600" b="1" dirty="0">
                <a:solidFill>
                  <a:srgbClr val="0000FF"/>
                </a:solidFill>
                <a:highlight>
                  <a:srgbClr val="FFFFFF"/>
                </a:highlight>
                <a:latin typeface="Courier New"/>
                <a:ea typeface="SimSun"/>
              </a:rPr>
              <a:t>ENTITY</a:t>
            </a:r>
            <a:r>
              <a:rPr lang="en-GB" sz="1600" b="1" dirty="0">
                <a:solidFill>
                  <a:srgbClr val="000000"/>
                </a:solidFill>
                <a:highlight>
                  <a:srgbClr val="FFFFFF"/>
                </a:highlight>
                <a:latin typeface="Courier New"/>
                <a:ea typeface="SimSun"/>
              </a:rPr>
              <a:t> inverter </a:t>
            </a:r>
            <a:r>
              <a:rPr lang="en-GB" sz="1600" b="1" dirty="0">
                <a:solidFill>
                  <a:srgbClr val="0000FF"/>
                </a:solidFill>
                <a:highlight>
                  <a:srgbClr val="FFFFFF"/>
                </a:highlight>
                <a:latin typeface="Courier New"/>
                <a:ea typeface="SimSun"/>
              </a:rPr>
              <a:t>IS</a:t>
            </a:r>
            <a:endParaRPr lang="en-GB" sz="1600" b="1" dirty="0">
              <a:solidFill>
                <a:srgbClr val="000000"/>
              </a:solidFill>
              <a:highlight>
                <a:srgbClr val="FFFFFF"/>
              </a:highlight>
              <a:latin typeface="Courier New"/>
              <a:ea typeface="SimSun"/>
            </a:endParaRPr>
          </a:p>
          <a:p>
            <a:r>
              <a:rPr lang="en-GB" sz="1600" dirty="0">
                <a:solidFill>
                  <a:srgbClr val="000000"/>
                </a:solidFill>
                <a:highlight>
                  <a:srgbClr val="FFFFFF"/>
                </a:highlight>
                <a:latin typeface="Courier New"/>
                <a:ea typeface="SimSun"/>
              </a:rPr>
              <a:t>   </a:t>
            </a:r>
            <a:r>
              <a:rPr lang="en-GB" sz="1600" b="1" dirty="0">
                <a:solidFill>
                  <a:srgbClr val="0000FF"/>
                </a:solidFill>
                <a:highlight>
                  <a:srgbClr val="FFFFFF"/>
                </a:highlight>
                <a:latin typeface="Courier New"/>
                <a:ea typeface="SimSun"/>
              </a:rPr>
              <a:t>PORT</a:t>
            </a:r>
            <a:r>
              <a:rPr lang="en-GB" sz="1600" b="1" dirty="0">
                <a:solidFill>
                  <a:srgbClr val="000000"/>
                </a:solidFill>
                <a:highlight>
                  <a:srgbClr val="FFFFFF"/>
                </a:highlight>
                <a:latin typeface="Courier New"/>
                <a:ea typeface="SimSun"/>
              </a:rPr>
              <a:t> </a:t>
            </a:r>
            <a:r>
              <a:rPr lang="en-GB" sz="1600" b="1" dirty="0">
                <a:solidFill>
                  <a:srgbClr val="000080"/>
                </a:solidFill>
                <a:highlight>
                  <a:srgbClr val="FFFFFF"/>
                </a:highlight>
                <a:latin typeface="Courier New"/>
                <a:ea typeface="SimSun"/>
              </a:rPr>
              <a:t>(</a:t>
            </a:r>
            <a:r>
              <a:rPr lang="en-GB" sz="1600" b="1" dirty="0">
                <a:solidFill>
                  <a:srgbClr val="000000"/>
                </a:solidFill>
                <a:highlight>
                  <a:srgbClr val="FFFFFF"/>
                </a:highlight>
                <a:latin typeface="Courier New"/>
                <a:ea typeface="SimSun"/>
              </a:rPr>
              <a:t>a</a:t>
            </a:r>
            <a:r>
              <a:rPr lang="en-GB" sz="1600" b="1" dirty="0">
                <a:solidFill>
                  <a:srgbClr val="000080"/>
                </a:solidFill>
                <a:highlight>
                  <a:srgbClr val="FFFFFF"/>
                </a:highlight>
                <a:latin typeface="Courier New"/>
                <a:ea typeface="SimSun"/>
              </a:rPr>
              <a:t>:</a:t>
            </a:r>
            <a:r>
              <a:rPr lang="en-GB" sz="1600" b="1" dirty="0">
                <a:solidFill>
                  <a:srgbClr val="000000"/>
                </a:solidFill>
                <a:highlight>
                  <a:srgbClr val="FFFFFF"/>
                </a:highlight>
                <a:latin typeface="Courier New"/>
                <a:ea typeface="SimSun"/>
              </a:rPr>
              <a:t> </a:t>
            </a:r>
            <a:r>
              <a:rPr lang="en-GB" sz="1600" b="1" dirty="0">
                <a:solidFill>
                  <a:srgbClr val="0000FF"/>
                </a:solidFill>
                <a:highlight>
                  <a:srgbClr val="FFFFFF"/>
                </a:highlight>
                <a:latin typeface="Courier New"/>
                <a:ea typeface="SimSun"/>
              </a:rPr>
              <a:t>IN</a:t>
            </a:r>
            <a:r>
              <a:rPr lang="en-GB" sz="1600" b="1" dirty="0">
                <a:solidFill>
                  <a:srgbClr val="000000"/>
                </a:solidFill>
                <a:highlight>
                  <a:srgbClr val="FFFFFF"/>
                </a:highlight>
                <a:latin typeface="Courier New"/>
                <a:ea typeface="SimSun"/>
              </a:rPr>
              <a:t>  </a:t>
            </a:r>
            <a:r>
              <a:rPr lang="en-GB" sz="1600" b="1" dirty="0">
                <a:solidFill>
                  <a:srgbClr val="8000FF"/>
                </a:solidFill>
                <a:highlight>
                  <a:srgbClr val="FFFFFF"/>
                </a:highlight>
                <a:latin typeface="Courier New"/>
                <a:ea typeface="SimSun"/>
              </a:rPr>
              <a:t>STD_LOGIC</a:t>
            </a:r>
            <a:r>
              <a:rPr lang="en-GB" sz="1600" b="1" dirty="0">
                <a:solidFill>
                  <a:srgbClr val="000080"/>
                </a:solidFill>
                <a:highlight>
                  <a:srgbClr val="FFFFFF"/>
                </a:highlight>
                <a:latin typeface="Courier New"/>
                <a:ea typeface="SimSun"/>
              </a:rPr>
              <a:t>;</a:t>
            </a:r>
            <a:endParaRPr lang="en-GB" sz="1600" b="1" dirty="0">
              <a:solidFill>
                <a:srgbClr val="000000"/>
              </a:solidFill>
              <a:highlight>
                <a:srgbClr val="FFFFFF"/>
              </a:highlight>
              <a:latin typeface="Courier New"/>
              <a:ea typeface="SimSun"/>
            </a:endParaRPr>
          </a:p>
          <a:p>
            <a:r>
              <a:rPr lang="en-GB" sz="1600" dirty="0">
                <a:solidFill>
                  <a:srgbClr val="000000"/>
                </a:solidFill>
                <a:highlight>
                  <a:srgbClr val="FFFFFF"/>
                </a:highlight>
                <a:latin typeface="Courier New"/>
                <a:ea typeface="SimSun"/>
              </a:rPr>
              <a:t>         b</a:t>
            </a:r>
            <a:r>
              <a:rPr lang="en-GB" sz="1600" b="1" dirty="0">
                <a:solidFill>
                  <a:srgbClr val="000080"/>
                </a:solidFill>
                <a:highlight>
                  <a:srgbClr val="FFFFFF"/>
                </a:highlight>
                <a:latin typeface="Courier New"/>
                <a:ea typeface="SimSun"/>
              </a:rPr>
              <a:t>:</a:t>
            </a:r>
            <a:r>
              <a:rPr lang="en-GB" sz="1600" b="1" dirty="0">
                <a:solidFill>
                  <a:srgbClr val="000000"/>
                </a:solidFill>
                <a:highlight>
                  <a:srgbClr val="FFFFFF"/>
                </a:highlight>
                <a:latin typeface="Courier New"/>
                <a:ea typeface="SimSun"/>
              </a:rPr>
              <a:t> </a:t>
            </a:r>
            <a:r>
              <a:rPr lang="en-GB" sz="1600" b="1" dirty="0">
                <a:solidFill>
                  <a:srgbClr val="0000FF"/>
                </a:solidFill>
                <a:highlight>
                  <a:srgbClr val="FFFFFF"/>
                </a:highlight>
                <a:latin typeface="Courier New"/>
                <a:ea typeface="SimSun"/>
              </a:rPr>
              <a:t>OUT</a:t>
            </a:r>
            <a:r>
              <a:rPr lang="en-GB" sz="1600" b="1" dirty="0">
                <a:solidFill>
                  <a:srgbClr val="000000"/>
                </a:solidFill>
                <a:highlight>
                  <a:srgbClr val="FFFFFF"/>
                </a:highlight>
                <a:latin typeface="Courier New"/>
                <a:ea typeface="SimSun"/>
              </a:rPr>
              <a:t> </a:t>
            </a:r>
            <a:r>
              <a:rPr lang="en-GB" sz="1600" b="1" dirty="0">
                <a:solidFill>
                  <a:srgbClr val="8000FF"/>
                </a:solidFill>
                <a:highlight>
                  <a:srgbClr val="FFFFFF"/>
                </a:highlight>
                <a:latin typeface="Courier New"/>
                <a:ea typeface="SimSun"/>
              </a:rPr>
              <a:t>STD_LOGIC</a:t>
            </a:r>
            <a:r>
              <a:rPr lang="en-GB" sz="1600" b="1" dirty="0">
                <a:solidFill>
                  <a:srgbClr val="000080"/>
                </a:solidFill>
                <a:highlight>
                  <a:srgbClr val="FFFFFF"/>
                </a:highlight>
                <a:latin typeface="Courier New"/>
                <a:ea typeface="SimSun"/>
              </a:rPr>
              <a:t>);</a:t>
            </a:r>
            <a:endParaRPr lang="en-GB" sz="1600" b="1" dirty="0">
              <a:solidFill>
                <a:srgbClr val="000000"/>
              </a:solidFill>
              <a:highlight>
                <a:srgbClr val="FFFFFF"/>
              </a:highlight>
              <a:latin typeface="Courier New"/>
              <a:ea typeface="SimSun"/>
            </a:endParaRPr>
          </a:p>
          <a:p>
            <a:r>
              <a:rPr lang="en-GB" sz="1600" b="1" dirty="0">
                <a:solidFill>
                  <a:srgbClr val="0000FF"/>
                </a:solidFill>
                <a:highlight>
                  <a:srgbClr val="FFFFFF"/>
                </a:highlight>
                <a:latin typeface="Courier New"/>
                <a:ea typeface="SimSun"/>
              </a:rPr>
              <a:t>END</a:t>
            </a:r>
            <a:r>
              <a:rPr lang="en-GB" sz="1600" b="1" dirty="0">
                <a:solidFill>
                  <a:srgbClr val="000000"/>
                </a:solidFill>
                <a:highlight>
                  <a:srgbClr val="FFFFFF"/>
                </a:highlight>
                <a:latin typeface="Courier New"/>
                <a:ea typeface="SimSun"/>
              </a:rPr>
              <a:t> inverter</a:t>
            </a:r>
            <a:r>
              <a:rPr lang="en-GB" sz="1600" b="1" dirty="0">
                <a:solidFill>
                  <a:srgbClr val="000080"/>
                </a:solidFill>
                <a:highlight>
                  <a:srgbClr val="FFFFFF"/>
                </a:highlight>
                <a:latin typeface="Courier New"/>
                <a:ea typeface="SimSun"/>
              </a:rPr>
              <a:t>;</a:t>
            </a:r>
            <a:endParaRPr lang="en-GB" sz="1600" b="1" dirty="0">
              <a:solidFill>
                <a:srgbClr val="000000"/>
              </a:solidFill>
              <a:highlight>
                <a:srgbClr val="FFFFFF"/>
              </a:highlight>
              <a:latin typeface="Courier New"/>
              <a:ea typeface="SimSun"/>
            </a:endParaRPr>
          </a:p>
          <a:p>
            <a:pPr marL="342900" indent="-342900">
              <a:buClr>
                <a:srgbClr val="FF0000"/>
              </a:buClr>
              <a:buFont typeface="Wingdings" pitchFamily="2" charset="2"/>
              <a:buNone/>
            </a:pPr>
            <a:endParaRPr lang="en-GB" sz="1200" dirty="0">
              <a:solidFill>
                <a:srgbClr val="000000"/>
              </a:solidFill>
              <a:latin typeface="Courier New" pitchFamily="49" charset="0"/>
              <a:cs typeface="Courier New" pitchFamily="49" charset="0"/>
            </a:endParaRPr>
          </a:p>
        </p:txBody>
      </p:sp>
      <p:sp>
        <p:nvSpPr>
          <p:cNvPr id="23" name="TextBox 8"/>
          <p:cNvSpPr txBox="1"/>
          <p:nvPr/>
        </p:nvSpPr>
        <p:spPr>
          <a:xfrm>
            <a:off x="5004048" y="1340768"/>
            <a:ext cx="504056" cy="92333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b="1"/>
              <a:t>=</a:t>
            </a:r>
            <a:endParaRPr lang="en-GB" b="1" dirty="0"/>
          </a:p>
        </p:txBody>
      </p:sp>
      <p:sp>
        <p:nvSpPr>
          <p:cNvPr id="24" name="Freeform 9"/>
          <p:cNvSpPr/>
          <p:nvPr/>
        </p:nvSpPr>
        <p:spPr>
          <a:xfrm>
            <a:off x="6516216" y="1484784"/>
            <a:ext cx="648072" cy="864095"/>
          </a:xfrm>
          <a:custGeom>
            <a:avLst/>
            <a:gdLst>
              <a:gd name="connsiteX0" fmla="*/ 0 w 216024"/>
              <a:gd name="connsiteY0" fmla="*/ 216024 h 216024"/>
              <a:gd name="connsiteX1" fmla="*/ 108012 w 216024"/>
              <a:gd name="connsiteY1" fmla="*/ 0 h 216024"/>
              <a:gd name="connsiteX2" fmla="*/ 216024 w 216024"/>
              <a:gd name="connsiteY2" fmla="*/ 216024 h 216024"/>
              <a:gd name="connsiteX3" fmla="*/ 0 w 216024"/>
              <a:gd name="connsiteY3" fmla="*/ 216024 h 216024"/>
              <a:gd name="connsiteX0" fmla="*/ 0 w 216024"/>
              <a:gd name="connsiteY0" fmla="*/ 216024 h 216024"/>
              <a:gd name="connsiteX1" fmla="*/ 0 w 216024"/>
              <a:gd name="connsiteY1" fmla="*/ 0 h 216024"/>
              <a:gd name="connsiteX2" fmla="*/ 216024 w 216024"/>
              <a:gd name="connsiteY2" fmla="*/ 216024 h 216024"/>
              <a:gd name="connsiteX3" fmla="*/ 0 w 216024"/>
              <a:gd name="connsiteY3" fmla="*/ 216024 h 216024"/>
              <a:gd name="connsiteX0" fmla="*/ 36004 w 252028"/>
              <a:gd name="connsiteY0" fmla="*/ 216024 h 240027"/>
              <a:gd name="connsiteX1" fmla="*/ 36004 w 252028"/>
              <a:gd name="connsiteY1" fmla="*/ 0 h 240027"/>
              <a:gd name="connsiteX2" fmla="*/ 252028 w 252028"/>
              <a:gd name="connsiteY2" fmla="*/ 144016 h 240027"/>
              <a:gd name="connsiteX3" fmla="*/ 36004 w 252028"/>
              <a:gd name="connsiteY3" fmla="*/ 216024 h 240027"/>
              <a:gd name="connsiteX0" fmla="*/ 36004 w 324036"/>
              <a:gd name="connsiteY0" fmla="*/ 360040 h 384043"/>
              <a:gd name="connsiteX1" fmla="*/ 108012 w 324036"/>
              <a:gd name="connsiteY1" fmla="*/ 0 h 384043"/>
              <a:gd name="connsiteX2" fmla="*/ 324036 w 324036"/>
              <a:gd name="connsiteY2" fmla="*/ 144016 h 384043"/>
              <a:gd name="connsiteX3" fmla="*/ 36004 w 324036"/>
              <a:gd name="connsiteY3" fmla="*/ 360040 h 384043"/>
              <a:gd name="connsiteX0" fmla="*/ 48005 w 336037"/>
              <a:gd name="connsiteY0" fmla="*/ 288032 h 300033"/>
              <a:gd name="connsiteX1" fmla="*/ 48005 w 336037"/>
              <a:gd name="connsiteY1" fmla="*/ 0 h 300033"/>
              <a:gd name="connsiteX2" fmla="*/ 336037 w 336037"/>
              <a:gd name="connsiteY2" fmla="*/ 72008 h 300033"/>
              <a:gd name="connsiteX3" fmla="*/ 48005 w 336037"/>
              <a:gd name="connsiteY3" fmla="*/ 288032 h 300033"/>
              <a:gd name="connsiteX0" fmla="*/ 0 w 144017"/>
              <a:gd name="connsiteY0" fmla="*/ 288032 h 312035"/>
              <a:gd name="connsiteX1" fmla="*/ 0 w 144017"/>
              <a:gd name="connsiteY1" fmla="*/ 0 h 312035"/>
              <a:gd name="connsiteX2" fmla="*/ 144017 w 144017"/>
              <a:gd name="connsiteY2" fmla="*/ 144016 h 312035"/>
              <a:gd name="connsiteX3" fmla="*/ 0 w 144017"/>
              <a:gd name="connsiteY3" fmla="*/ 288032 h 312035"/>
              <a:gd name="connsiteX0" fmla="*/ 0 w 144017"/>
              <a:gd name="connsiteY0" fmla="*/ 288032 h 312035"/>
              <a:gd name="connsiteX1" fmla="*/ 0 w 144017"/>
              <a:gd name="connsiteY1" fmla="*/ 0 h 312035"/>
              <a:gd name="connsiteX2" fmla="*/ 144017 w 144017"/>
              <a:gd name="connsiteY2" fmla="*/ 144016 h 312035"/>
              <a:gd name="connsiteX3" fmla="*/ 0 w 144017"/>
              <a:gd name="connsiteY3" fmla="*/ 288032 h 312035"/>
              <a:gd name="connsiteX0" fmla="*/ 0 w 144017"/>
              <a:gd name="connsiteY0" fmla="*/ 288032 h 312035"/>
              <a:gd name="connsiteX1" fmla="*/ 0 w 144017"/>
              <a:gd name="connsiteY1" fmla="*/ 0 h 312035"/>
              <a:gd name="connsiteX2" fmla="*/ 144017 w 144017"/>
              <a:gd name="connsiteY2" fmla="*/ 144016 h 312035"/>
              <a:gd name="connsiteX3" fmla="*/ 0 w 144017"/>
              <a:gd name="connsiteY3" fmla="*/ 288032 h 312035"/>
              <a:gd name="connsiteX0" fmla="*/ 0 w 144017"/>
              <a:gd name="connsiteY0" fmla="*/ 288032 h 288032"/>
              <a:gd name="connsiteX1" fmla="*/ 0 w 144017"/>
              <a:gd name="connsiteY1" fmla="*/ 0 h 288032"/>
              <a:gd name="connsiteX2" fmla="*/ 144017 w 144017"/>
              <a:gd name="connsiteY2" fmla="*/ 144016 h 288032"/>
              <a:gd name="connsiteX3" fmla="*/ 0 w 144017"/>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144017" h="288032">
                <a:moveTo>
                  <a:pt x="0" y="288032"/>
                </a:moveTo>
                <a:lnTo>
                  <a:pt x="0" y="0"/>
                </a:lnTo>
                <a:lnTo>
                  <a:pt x="144017" y="144016"/>
                </a:lnTo>
                <a:cubicBezTo>
                  <a:pt x="62583" y="212221"/>
                  <a:pt x="71083" y="205234"/>
                  <a:pt x="0" y="288032"/>
                </a:cubicBezTo>
                <a:close/>
              </a:path>
            </a:pathLst>
          </a:custGeom>
        </p:spPr>
        <p:style>
          <a:lnRef idx="2">
            <a:schemeClr val="dk1"/>
          </a:lnRef>
          <a:fillRef idx="1">
            <a:schemeClr val="lt1"/>
          </a:fillRef>
          <a:effectRef idx="0">
            <a:schemeClr val="dk1"/>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27" name="Frame 15"/>
          <p:cNvSpPr/>
          <p:nvPr/>
        </p:nvSpPr>
        <p:spPr>
          <a:xfrm>
            <a:off x="6156176" y="1052736"/>
            <a:ext cx="1512168" cy="1728192"/>
          </a:xfrm>
          <a:prstGeom prst="frame">
            <a:avLst>
              <a:gd name="adj1" fmla="val 20321"/>
            </a:avLst>
          </a:prstGeom>
          <a:solidFill>
            <a:schemeClr val="accent2">
              <a:lumMod val="25000"/>
              <a:lumOff val="75000"/>
              <a:alpha val="39000"/>
            </a:schemeClr>
          </a:solidFill>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solidFill>
                <a:schemeClr val="tx1"/>
              </a:solidFill>
            </a:endParaRPr>
          </a:p>
        </p:txBody>
      </p:sp>
      <p:sp>
        <p:nvSpPr>
          <p:cNvPr id="28" name="Tekstvak 27"/>
          <p:cNvSpPr txBox="1"/>
          <p:nvPr/>
        </p:nvSpPr>
        <p:spPr>
          <a:xfrm>
            <a:off x="5724128" y="1340768"/>
            <a:ext cx="324128" cy="369332"/>
          </a:xfrm>
          <a:prstGeom prst="rect">
            <a:avLst/>
          </a:prstGeom>
          <a:noFill/>
        </p:spPr>
        <p:txBody>
          <a:bodyPr wrap="none" rtlCol="0">
            <a:spAutoFit/>
          </a:bodyPr>
          <a:lstStyle/>
          <a:p>
            <a:r>
              <a:rPr lang="nl-NL" b="1" dirty="0"/>
              <a:t>A</a:t>
            </a:r>
          </a:p>
        </p:txBody>
      </p:sp>
      <p:sp>
        <p:nvSpPr>
          <p:cNvPr id="29" name="Tekstvak 28"/>
          <p:cNvSpPr txBox="1"/>
          <p:nvPr/>
        </p:nvSpPr>
        <p:spPr>
          <a:xfrm>
            <a:off x="7668344" y="1340768"/>
            <a:ext cx="314510" cy="369332"/>
          </a:xfrm>
          <a:prstGeom prst="rect">
            <a:avLst/>
          </a:prstGeom>
          <a:noFill/>
        </p:spPr>
        <p:txBody>
          <a:bodyPr wrap="none" rtlCol="0">
            <a:spAutoFit/>
          </a:bodyPr>
          <a:lstStyle/>
          <a:p>
            <a:r>
              <a:rPr lang="nl-NL" b="1" dirty="0"/>
              <a:t>B</a:t>
            </a:r>
          </a:p>
        </p:txBody>
      </p:sp>
      <p:sp>
        <p:nvSpPr>
          <p:cNvPr id="30" name="Tijdelijke aanduiding voor inhoud 7"/>
          <p:cNvSpPr>
            <a:spLocks/>
          </p:cNvSpPr>
          <p:nvPr/>
        </p:nvSpPr>
        <p:spPr bwMode="auto">
          <a:xfrm>
            <a:off x="860798" y="4365104"/>
            <a:ext cx="4752528" cy="1152128"/>
          </a:xfrm>
          <a:prstGeom prst="rect">
            <a:avLst/>
          </a:prstGeom>
          <a:ln>
            <a:headEnd/>
            <a:tailEnd/>
          </a:ln>
          <a:effectLst>
            <a:outerShdw dist="127000" dir="2700000" algn="ctr" rotWithShape="0">
              <a:srgbClr val="000000">
                <a:alpha val="50000"/>
              </a:srgbClr>
            </a:outerShdw>
          </a:effectLst>
        </p:spPr>
        <p:style>
          <a:lnRef idx="2">
            <a:schemeClr val="dk1"/>
          </a:lnRef>
          <a:fillRef idx="1">
            <a:schemeClr val="lt1"/>
          </a:fillRef>
          <a:effectRef idx="0">
            <a:schemeClr val="dk1"/>
          </a:effectRef>
          <a:fontRef idx="minor">
            <a:schemeClr val="dk1"/>
          </a:fontRef>
        </p:style>
        <p:txBody>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GB" sz="1600" b="1">
                <a:solidFill>
                  <a:srgbClr val="0000FF"/>
                </a:solidFill>
                <a:highlight>
                  <a:srgbClr val="FFFFFF"/>
                </a:highlight>
                <a:latin typeface="Courier New"/>
                <a:ea typeface="SimSun"/>
              </a:rPr>
              <a:t>ARCHITECTURE</a:t>
            </a:r>
            <a:r>
              <a:rPr lang="en-GB" sz="1600" b="1">
                <a:solidFill>
                  <a:srgbClr val="000000"/>
                </a:solidFill>
                <a:highlight>
                  <a:srgbClr val="FFFFFF"/>
                </a:highlight>
                <a:latin typeface="Courier New"/>
                <a:ea typeface="SimSun"/>
              </a:rPr>
              <a:t> voorbeeld </a:t>
            </a:r>
            <a:r>
              <a:rPr lang="en-GB" sz="1600" b="1">
                <a:solidFill>
                  <a:srgbClr val="0000FF"/>
                </a:solidFill>
                <a:highlight>
                  <a:srgbClr val="FFFFFF"/>
                </a:highlight>
                <a:latin typeface="Courier New"/>
                <a:ea typeface="SimSun"/>
              </a:rPr>
              <a:t>OF</a:t>
            </a:r>
            <a:r>
              <a:rPr lang="en-GB" sz="1600" b="1">
                <a:solidFill>
                  <a:srgbClr val="000000"/>
                </a:solidFill>
                <a:highlight>
                  <a:srgbClr val="FFFFFF"/>
                </a:highlight>
                <a:latin typeface="Courier New"/>
                <a:ea typeface="SimSun"/>
              </a:rPr>
              <a:t> inverter </a:t>
            </a:r>
            <a:r>
              <a:rPr lang="en-GB" sz="1600" b="1">
                <a:solidFill>
                  <a:srgbClr val="0000FF"/>
                </a:solidFill>
                <a:highlight>
                  <a:srgbClr val="FFFFFF"/>
                </a:highlight>
                <a:latin typeface="Courier New"/>
                <a:ea typeface="SimSun"/>
              </a:rPr>
              <a:t>IS</a:t>
            </a:r>
            <a:endParaRPr lang="en-GB" sz="1600" b="1">
              <a:solidFill>
                <a:srgbClr val="000000"/>
              </a:solidFill>
              <a:highlight>
                <a:srgbClr val="FFFFFF"/>
              </a:highlight>
              <a:latin typeface="Courier New"/>
              <a:ea typeface="SimSun"/>
            </a:endParaRPr>
          </a:p>
          <a:p>
            <a:r>
              <a:rPr lang="en-GB" sz="1600" b="1">
                <a:solidFill>
                  <a:srgbClr val="0000FF"/>
                </a:solidFill>
                <a:highlight>
                  <a:srgbClr val="FFFFFF"/>
                </a:highlight>
                <a:latin typeface="Courier New"/>
                <a:ea typeface="SimSun"/>
              </a:rPr>
              <a:t>BEGIN</a:t>
            </a:r>
            <a:endParaRPr lang="en-GB" sz="1600" b="1">
              <a:solidFill>
                <a:srgbClr val="000000"/>
              </a:solidFill>
              <a:highlight>
                <a:srgbClr val="FFFFFF"/>
              </a:highlight>
              <a:latin typeface="Courier New"/>
              <a:ea typeface="SimSun"/>
            </a:endParaRPr>
          </a:p>
          <a:p>
            <a:r>
              <a:rPr lang="en-GB" sz="1600">
                <a:solidFill>
                  <a:srgbClr val="000000"/>
                </a:solidFill>
                <a:highlight>
                  <a:srgbClr val="FFFFFF"/>
                </a:highlight>
                <a:latin typeface="Courier New"/>
                <a:ea typeface="SimSun"/>
              </a:rPr>
              <a:t>	b </a:t>
            </a:r>
            <a:r>
              <a:rPr lang="en-GB" sz="1600" b="1">
                <a:solidFill>
                  <a:srgbClr val="000080"/>
                </a:solidFill>
                <a:highlight>
                  <a:srgbClr val="FFFFFF"/>
                </a:highlight>
                <a:latin typeface="Courier New"/>
                <a:ea typeface="SimSun"/>
              </a:rPr>
              <a:t>&lt;=</a:t>
            </a:r>
            <a:r>
              <a:rPr lang="en-GB" sz="1600" b="1">
                <a:solidFill>
                  <a:srgbClr val="000000"/>
                </a:solidFill>
                <a:highlight>
                  <a:srgbClr val="FFFFFF"/>
                </a:highlight>
                <a:latin typeface="Courier New"/>
                <a:ea typeface="SimSun"/>
              </a:rPr>
              <a:t> </a:t>
            </a:r>
            <a:r>
              <a:rPr lang="en-GB" sz="1600" b="1">
                <a:solidFill>
                  <a:srgbClr val="808000"/>
                </a:solidFill>
                <a:highlight>
                  <a:srgbClr val="FFFFFF"/>
                </a:highlight>
                <a:latin typeface="Courier New"/>
                <a:ea typeface="SimSun"/>
              </a:rPr>
              <a:t>NOT</a:t>
            </a:r>
            <a:r>
              <a:rPr lang="en-GB" sz="1600" b="1">
                <a:solidFill>
                  <a:srgbClr val="000080"/>
                </a:solidFill>
                <a:highlight>
                  <a:srgbClr val="FFFFFF"/>
                </a:highlight>
                <a:latin typeface="Courier New"/>
                <a:ea typeface="SimSun"/>
              </a:rPr>
              <a:t>(</a:t>
            </a:r>
            <a:r>
              <a:rPr lang="en-GB" sz="1600" b="1">
                <a:solidFill>
                  <a:srgbClr val="000000"/>
                </a:solidFill>
                <a:highlight>
                  <a:srgbClr val="FFFFFF"/>
                </a:highlight>
                <a:latin typeface="Courier New"/>
                <a:ea typeface="SimSun"/>
              </a:rPr>
              <a:t>a</a:t>
            </a:r>
            <a:r>
              <a:rPr lang="en-GB" sz="1600" b="1">
                <a:solidFill>
                  <a:srgbClr val="000080"/>
                </a:solidFill>
                <a:highlight>
                  <a:srgbClr val="FFFFFF"/>
                </a:highlight>
                <a:latin typeface="Courier New"/>
                <a:ea typeface="SimSun"/>
              </a:rPr>
              <a:t>);</a:t>
            </a:r>
            <a:r>
              <a:rPr lang="en-GB" sz="1600" b="1">
                <a:solidFill>
                  <a:srgbClr val="000000"/>
                </a:solidFill>
                <a:highlight>
                  <a:srgbClr val="FFFFFF"/>
                </a:highlight>
                <a:latin typeface="Courier New"/>
                <a:ea typeface="SimSun"/>
              </a:rPr>
              <a:t>	</a:t>
            </a:r>
          </a:p>
          <a:p>
            <a:r>
              <a:rPr lang="en-GB" sz="1600" b="1">
                <a:solidFill>
                  <a:srgbClr val="0000FF"/>
                </a:solidFill>
                <a:highlight>
                  <a:srgbClr val="FFFFFF"/>
                </a:highlight>
                <a:latin typeface="Courier New"/>
                <a:ea typeface="SimSun"/>
              </a:rPr>
              <a:t>END</a:t>
            </a:r>
            <a:r>
              <a:rPr lang="en-GB" sz="1600" b="1">
                <a:solidFill>
                  <a:srgbClr val="000000"/>
                </a:solidFill>
                <a:highlight>
                  <a:srgbClr val="FFFFFF"/>
                </a:highlight>
                <a:latin typeface="Courier New"/>
                <a:ea typeface="SimSun"/>
              </a:rPr>
              <a:t> voorbeeld</a:t>
            </a:r>
            <a:r>
              <a:rPr lang="en-GB" sz="1600" b="1">
                <a:solidFill>
                  <a:srgbClr val="000080"/>
                </a:solidFill>
                <a:highlight>
                  <a:srgbClr val="FFFFFF"/>
                </a:highlight>
                <a:latin typeface="Courier New"/>
                <a:ea typeface="SimSun"/>
              </a:rPr>
              <a:t>;</a:t>
            </a:r>
            <a:endParaRPr lang="en-GB" sz="1600" b="1">
              <a:solidFill>
                <a:srgbClr val="000000"/>
              </a:solidFill>
              <a:highlight>
                <a:srgbClr val="FFFFFF"/>
              </a:highlight>
              <a:latin typeface="Courier New"/>
              <a:ea typeface="SimSun"/>
            </a:endParaRPr>
          </a:p>
          <a:p>
            <a:pPr marL="342900" indent="-342900">
              <a:buClr>
                <a:srgbClr val="FF0000"/>
              </a:buClr>
              <a:buFont typeface="Wingdings" pitchFamily="2" charset="2"/>
              <a:buNone/>
            </a:pPr>
            <a:endParaRPr lang="en-GB" sz="1200" dirty="0">
              <a:solidFill>
                <a:srgbClr val="000000"/>
              </a:solidFill>
              <a:latin typeface="Courier New" pitchFamily="49" charset="0"/>
              <a:cs typeface="Courier New" pitchFamily="49" charset="0"/>
            </a:endParaRPr>
          </a:p>
        </p:txBody>
      </p:sp>
      <p:sp>
        <p:nvSpPr>
          <p:cNvPr id="31" name="TextBox 8"/>
          <p:cNvSpPr txBox="1"/>
          <p:nvPr/>
        </p:nvSpPr>
        <p:spPr>
          <a:xfrm>
            <a:off x="5901358" y="4293096"/>
            <a:ext cx="504056" cy="92333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5400" b="1"/>
              <a:t>=</a:t>
            </a:r>
            <a:endParaRPr lang="en-GB" b="1" dirty="0"/>
          </a:p>
        </p:txBody>
      </p:sp>
      <p:cxnSp>
        <p:nvCxnSpPr>
          <p:cNvPr id="32" name="Straight Arrow Connector 10"/>
          <p:cNvCxnSpPr/>
          <p:nvPr/>
        </p:nvCxnSpPr>
        <p:spPr>
          <a:xfrm>
            <a:off x="6765454" y="4797153"/>
            <a:ext cx="7920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11"/>
          <p:cNvCxnSpPr/>
          <p:nvPr/>
        </p:nvCxnSpPr>
        <p:spPr>
          <a:xfrm>
            <a:off x="8349630" y="4797153"/>
            <a:ext cx="7920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TextBox 13"/>
          <p:cNvSpPr txBox="1"/>
          <p:nvPr/>
        </p:nvSpPr>
        <p:spPr>
          <a:xfrm>
            <a:off x="6765454" y="4365104"/>
            <a:ext cx="432048"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a</a:t>
            </a:r>
            <a:endParaRPr lang="en-GB" dirty="0"/>
          </a:p>
        </p:txBody>
      </p:sp>
      <p:sp>
        <p:nvSpPr>
          <p:cNvPr id="35" name="TextBox 14"/>
          <p:cNvSpPr txBox="1"/>
          <p:nvPr/>
        </p:nvSpPr>
        <p:spPr>
          <a:xfrm>
            <a:off x="8637662" y="4365104"/>
            <a:ext cx="360040" cy="369332"/>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b</a:t>
            </a:r>
            <a:endParaRPr lang="en-GB" dirty="0"/>
          </a:p>
        </p:txBody>
      </p:sp>
      <p:sp>
        <p:nvSpPr>
          <p:cNvPr id="36" name="Rectangle 16"/>
          <p:cNvSpPr/>
          <p:nvPr/>
        </p:nvSpPr>
        <p:spPr>
          <a:xfrm>
            <a:off x="7557542" y="4365104"/>
            <a:ext cx="792088" cy="864096"/>
          </a:xfrm>
          <a:prstGeom prst="rect">
            <a:avLst/>
          </a:prstGeom>
          <a:solidFill>
            <a:srgbClr val="92D050">
              <a:alpha val="32000"/>
            </a:srgbClr>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Oval 12"/>
          <p:cNvSpPr/>
          <p:nvPr/>
        </p:nvSpPr>
        <p:spPr>
          <a:xfrm>
            <a:off x="7150571" y="1831107"/>
            <a:ext cx="157733" cy="1577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38" name="Freeform 9"/>
          <p:cNvSpPr/>
          <p:nvPr/>
        </p:nvSpPr>
        <p:spPr>
          <a:xfrm>
            <a:off x="7590756" y="4365105"/>
            <a:ext cx="581644" cy="864095"/>
          </a:xfrm>
          <a:custGeom>
            <a:avLst/>
            <a:gdLst>
              <a:gd name="connsiteX0" fmla="*/ 0 w 216024"/>
              <a:gd name="connsiteY0" fmla="*/ 216024 h 216024"/>
              <a:gd name="connsiteX1" fmla="*/ 108012 w 216024"/>
              <a:gd name="connsiteY1" fmla="*/ 0 h 216024"/>
              <a:gd name="connsiteX2" fmla="*/ 216024 w 216024"/>
              <a:gd name="connsiteY2" fmla="*/ 216024 h 216024"/>
              <a:gd name="connsiteX3" fmla="*/ 0 w 216024"/>
              <a:gd name="connsiteY3" fmla="*/ 216024 h 216024"/>
              <a:gd name="connsiteX0" fmla="*/ 0 w 216024"/>
              <a:gd name="connsiteY0" fmla="*/ 216024 h 216024"/>
              <a:gd name="connsiteX1" fmla="*/ 0 w 216024"/>
              <a:gd name="connsiteY1" fmla="*/ 0 h 216024"/>
              <a:gd name="connsiteX2" fmla="*/ 216024 w 216024"/>
              <a:gd name="connsiteY2" fmla="*/ 216024 h 216024"/>
              <a:gd name="connsiteX3" fmla="*/ 0 w 216024"/>
              <a:gd name="connsiteY3" fmla="*/ 216024 h 216024"/>
              <a:gd name="connsiteX0" fmla="*/ 36004 w 252028"/>
              <a:gd name="connsiteY0" fmla="*/ 216024 h 240027"/>
              <a:gd name="connsiteX1" fmla="*/ 36004 w 252028"/>
              <a:gd name="connsiteY1" fmla="*/ 0 h 240027"/>
              <a:gd name="connsiteX2" fmla="*/ 252028 w 252028"/>
              <a:gd name="connsiteY2" fmla="*/ 144016 h 240027"/>
              <a:gd name="connsiteX3" fmla="*/ 36004 w 252028"/>
              <a:gd name="connsiteY3" fmla="*/ 216024 h 240027"/>
              <a:gd name="connsiteX0" fmla="*/ 36004 w 324036"/>
              <a:gd name="connsiteY0" fmla="*/ 360040 h 384043"/>
              <a:gd name="connsiteX1" fmla="*/ 108012 w 324036"/>
              <a:gd name="connsiteY1" fmla="*/ 0 h 384043"/>
              <a:gd name="connsiteX2" fmla="*/ 324036 w 324036"/>
              <a:gd name="connsiteY2" fmla="*/ 144016 h 384043"/>
              <a:gd name="connsiteX3" fmla="*/ 36004 w 324036"/>
              <a:gd name="connsiteY3" fmla="*/ 360040 h 384043"/>
              <a:gd name="connsiteX0" fmla="*/ 48005 w 336037"/>
              <a:gd name="connsiteY0" fmla="*/ 288032 h 300033"/>
              <a:gd name="connsiteX1" fmla="*/ 48005 w 336037"/>
              <a:gd name="connsiteY1" fmla="*/ 0 h 300033"/>
              <a:gd name="connsiteX2" fmla="*/ 336037 w 336037"/>
              <a:gd name="connsiteY2" fmla="*/ 72008 h 300033"/>
              <a:gd name="connsiteX3" fmla="*/ 48005 w 336037"/>
              <a:gd name="connsiteY3" fmla="*/ 288032 h 300033"/>
              <a:gd name="connsiteX0" fmla="*/ 0 w 144017"/>
              <a:gd name="connsiteY0" fmla="*/ 288032 h 312035"/>
              <a:gd name="connsiteX1" fmla="*/ 0 w 144017"/>
              <a:gd name="connsiteY1" fmla="*/ 0 h 312035"/>
              <a:gd name="connsiteX2" fmla="*/ 144017 w 144017"/>
              <a:gd name="connsiteY2" fmla="*/ 144016 h 312035"/>
              <a:gd name="connsiteX3" fmla="*/ 0 w 144017"/>
              <a:gd name="connsiteY3" fmla="*/ 288032 h 312035"/>
              <a:gd name="connsiteX0" fmla="*/ 0 w 144017"/>
              <a:gd name="connsiteY0" fmla="*/ 288032 h 312035"/>
              <a:gd name="connsiteX1" fmla="*/ 0 w 144017"/>
              <a:gd name="connsiteY1" fmla="*/ 0 h 312035"/>
              <a:gd name="connsiteX2" fmla="*/ 144017 w 144017"/>
              <a:gd name="connsiteY2" fmla="*/ 144016 h 312035"/>
              <a:gd name="connsiteX3" fmla="*/ 0 w 144017"/>
              <a:gd name="connsiteY3" fmla="*/ 288032 h 312035"/>
              <a:gd name="connsiteX0" fmla="*/ 0 w 144017"/>
              <a:gd name="connsiteY0" fmla="*/ 288032 h 312035"/>
              <a:gd name="connsiteX1" fmla="*/ 0 w 144017"/>
              <a:gd name="connsiteY1" fmla="*/ 0 h 312035"/>
              <a:gd name="connsiteX2" fmla="*/ 144017 w 144017"/>
              <a:gd name="connsiteY2" fmla="*/ 144016 h 312035"/>
              <a:gd name="connsiteX3" fmla="*/ 0 w 144017"/>
              <a:gd name="connsiteY3" fmla="*/ 288032 h 312035"/>
              <a:gd name="connsiteX0" fmla="*/ 0 w 144017"/>
              <a:gd name="connsiteY0" fmla="*/ 288032 h 288032"/>
              <a:gd name="connsiteX1" fmla="*/ 0 w 144017"/>
              <a:gd name="connsiteY1" fmla="*/ 0 h 288032"/>
              <a:gd name="connsiteX2" fmla="*/ 144017 w 144017"/>
              <a:gd name="connsiteY2" fmla="*/ 144016 h 288032"/>
              <a:gd name="connsiteX3" fmla="*/ 0 w 144017"/>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144017" h="288032">
                <a:moveTo>
                  <a:pt x="0" y="288032"/>
                </a:moveTo>
                <a:lnTo>
                  <a:pt x="0" y="0"/>
                </a:lnTo>
                <a:lnTo>
                  <a:pt x="144017" y="144016"/>
                </a:lnTo>
                <a:cubicBezTo>
                  <a:pt x="62583" y="212221"/>
                  <a:pt x="71083" y="205234"/>
                  <a:pt x="0" y="288032"/>
                </a:cubicBezTo>
                <a:close/>
              </a:path>
            </a:pathLst>
          </a:custGeom>
        </p:spPr>
        <p:style>
          <a:lnRef idx="2">
            <a:schemeClr val="dk1"/>
          </a:lnRef>
          <a:fillRef idx="1">
            <a:schemeClr val="lt1"/>
          </a:fillRef>
          <a:effectRef idx="0">
            <a:schemeClr val="dk1"/>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39" name="Oval 12"/>
          <p:cNvSpPr/>
          <p:nvPr/>
        </p:nvSpPr>
        <p:spPr>
          <a:xfrm>
            <a:off x="8158683" y="4711428"/>
            <a:ext cx="157733" cy="1577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cxnSp>
        <p:nvCxnSpPr>
          <p:cNvPr id="25" name="Straight Arrow Connector 10"/>
          <p:cNvCxnSpPr/>
          <p:nvPr/>
        </p:nvCxnSpPr>
        <p:spPr>
          <a:xfrm>
            <a:off x="5724128" y="1916833"/>
            <a:ext cx="7920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11"/>
          <p:cNvCxnSpPr/>
          <p:nvPr/>
        </p:nvCxnSpPr>
        <p:spPr>
          <a:xfrm>
            <a:off x="7308304" y="1916833"/>
            <a:ext cx="7920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8009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Structural</a:t>
            </a:r>
            <a:r>
              <a:rPr lang="nl-NL" dirty="0"/>
              <a:t> </a:t>
            </a:r>
            <a:r>
              <a:rPr lang="nl-NL" dirty="0" err="1"/>
              <a:t>decomposition</a:t>
            </a:r>
            <a:endParaRPr lang="nl-NL" dirty="0"/>
          </a:p>
        </p:txBody>
      </p:sp>
      <p:sp>
        <p:nvSpPr>
          <p:cNvPr id="3" name="Tijdelijke aanduiding voor inhoud 2"/>
          <p:cNvSpPr>
            <a:spLocks noGrp="1"/>
          </p:cNvSpPr>
          <p:nvPr>
            <p:ph idx="1"/>
          </p:nvPr>
        </p:nvSpPr>
        <p:spPr/>
        <p:txBody>
          <a:bodyPr/>
          <a:lstStyle/>
          <a:p>
            <a:r>
              <a:rPr lang="nl-NL" dirty="0"/>
              <a:t>Top-down design: no </a:t>
            </a:r>
            <a:r>
              <a:rPr lang="nl-NL" dirty="0" err="1"/>
              <a:t>constraints</a:t>
            </a:r>
            <a:r>
              <a:rPr lang="nl-NL" dirty="0"/>
              <a:t> on the availability of hardware</a:t>
            </a:r>
          </a:p>
          <a:p>
            <a:endParaRPr lang="nl-NL" dirty="0"/>
          </a:p>
          <a:p>
            <a:r>
              <a:rPr lang="nl-NL" dirty="0"/>
              <a:t>Bottom-up design: design is </a:t>
            </a:r>
            <a:r>
              <a:rPr lang="nl-NL" dirty="0" err="1"/>
              <a:t>conditioned</a:t>
            </a:r>
            <a:r>
              <a:rPr lang="nl-NL" dirty="0"/>
              <a:t> </a:t>
            </a:r>
            <a:r>
              <a:rPr lang="nl-NL" dirty="0" err="1"/>
              <a:t>by</a:t>
            </a:r>
            <a:r>
              <a:rPr lang="nl-NL" dirty="0"/>
              <a:t> </a:t>
            </a:r>
            <a:r>
              <a:rPr lang="nl-NL" dirty="0" err="1"/>
              <a:t>what’s</a:t>
            </a:r>
            <a:r>
              <a:rPr lang="nl-NL" dirty="0"/>
              <a:t> </a:t>
            </a:r>
            <a:r>
              <a:rPr lang="nl-NL" dirty="0" err="1"/>
              <a:t>available</a:t>
            </a:r>
            <a:r>
              <a:rPr lang="nl-NL" dirty="0"/>
              <a:t> (e.g., the </a:t>
            </a:r>
            <a:r>
              <a:rPr lang="nl-NL" dirty="0" err="1"/>
              <a:t>number</a:t>
            </a:r>
            <a:r>
              <a:rPr lang="nl-NL" dirty="0"/>
              <a:t> of gates)</a:t>
            </a:r>
          </a:p>
          <a:p>
            <a:endParaRPr lang="nl-NL" dirty="0"/>
          </a:p>
          <a:p>
            <a:r>
              <a:rPr lang="nl-NL" dirty="0" err="1"/>
              <a:t>Typical</a:t>
            </a:r>
            <a:r>
              <a:rPr lang="nl-NL" dirty="0"/>
              <a:t> </a:t>
            </a:r>
            <a:r>
              <a:rPr lang="nl-NL" dirty="0" err="1"/>
              <a:t>dimensions</a:t>
            </a:r>
            <a:r>
              <a:rPr lang="nl-NL" dirty="0"/>
              <a:t> </a:t>
            </a:r>
            <a:r>
              <a:rPr lang="nl-NL" dirty="0" err="1"/>
              <a:t>for</a:t>
            </a:r>
            <a:r>
              <a:rPr lang="nl-NL" dirty="0"/>
              <a:t> the Digital Design Space: speed, chip area (</a:t>
            </a:r>
            <a:r>
              <a:rPr lang="nl-NL" dirty="0" err="1"/>
              <a:t>cost</a:t>
            </a:r>
            <a:r>
              <a:rPr lang="nl-NL" dirty="0"/>
              <a:t>), power</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22</a:t>
            </a:fld>
            <a:endParaRPr lang="nl-NL" dirty="0"/>
          </a:p>
        </p:txBody>
      </p:sp>
    </p:spTree>
    <p:extLst>
      <p:ext uri="{BB962C8B-B14F-4D97-AF65-F5344CB8AC3E}">
        <p14:creationId xmlns:p14="http://schemas.microsoft.com/office/powerpoint/2010/main" val="220944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95400" y="0"/>
            <a:ext cx="7848600" cy="836712"/>
          </a:xfrm>
        </p:spPr>
        <p:txBody>
          <a:bodyPr/>
          <a:lstStyle/>
          <a:p>
            <a:pPr eaLnBrk="1" hangingPunct="1"/>
            <a:r>
              <a:rPr lang="en-GB" sz="3600"/>
              <a:t>Agenda</a:t>
            </a:r>
            <a:endParaRPr lang="en-GB" sz="3600" dirty="0"/>
          </a:p>
        </p:txBody>
      </p:sp>
      <p:sp>
        <p:nvSpPr>
          <p:cNvPr id="11" name="Rectangle 3"/>
          <p:cNvSpPr>
            <a:spLocks noGrp="1" noChangeArrowheads="1"/>
          </p:cNvSpPr>
          <p:nvPr>
            <p:ph idx="1"/>
          </p:nvPr>
        </p:nvSpPr>
        <p:spPr/>
        <p:txBody>
          <a:bodyPr/>
          <a:lstStyle/>
          <a:p>
            <a:pPr eaLnBrk="1" hangingPunct="1"/>
            <a:r>
              <a:rPr lang="en-GB" b="1" dirty="0"/>
              <a:t>Introduction to digital systems and FPGAs</a:t>
            </a:r>
          </a:p>
          <a:p>
            <a:pPr eaLnBrk="1" hangingPunct="1"/>
            <a:r>
              <a:rPr lang="en-GB" dirty="0"/>
              <a:t>Structured digital design</a:t>
            </a:r>
          </a:p>
          <a:p>
            <a:r>
              <a:rPr lang="en-GB" dirty="0">
                <a:solidFill>
                  <a:srgbClr val="FF0000"/>
                </a:solidFill>
              </a:rPr>
              <a:t>Modelling concepts in VHDL</a:t>
            </a:r>
          </a:p>
        </p:txBody>
      </p:sp>
      <p:sp>
        <p:nvSpPr>
          <p:cNvPr id="10" name="Slide Number Placeholder 9"/>
          <p:cNvSpPr>
            <a:spLocks noGrp="1"/>
          </p:cNvSpPr>
          <p:nvPr>
            <p:ph type="sldNum" sz="quarter" idx="12"/>
          </p:nvPr>
        </p:nvSpPr>
        <p:spPr/>
        <p:txBody>
          <a:bodyPr/>
          <a:lstStyle/>
          <a:p>
            <a:fld id="{1DAA9902-D0C0-4CCB-A534-4D64BC9D383D}" type="slidenum">
              <a:rPr lang="nl-NL" smtClean="0"/>
              <a:pPr/>
              <a:t>23</a:t>
            </a:fld>
            <a:endParaRPr lang="nl-NL" dirty="0"/>
          </a:p>
        </p:txBody>
      </p:sp>
      <p:sp>
        <p:nvSpPr>
          <p:cNvPr id="12" name="Footer Placeholder 11"/>
          <p:cNvSpPr>
            <a:spLocks noGrp="1"/>
          </p:cNvSpPr>
          <p:nvPr>
            <p:ph type="ftr" sz="quarter" idx="11"/>
          </p:nvPr>
        </p:nvSpPr>
        <p:spPr/>
        <p:txBody>
          <a:bodyPr/>
          <a:lstStyle/>
          <a:p>
            <a:pPr>
              <a:defRPr/>
            </a:pPr>
            <a:r>
              <a:rPr lang="pt-BR" dirty="0"/>
              <a:t>HR EAS ELE HWP01 WK1 V1.0</a:t>
            </a:r>
            <a:endParaRPr lang="en-GB" dirty="0"/>
          </a:p>
        </p:txBody>
      </p:sp>
    </p:spTree>
    <p:extLst>
      <p:ext uri="{BB962C8B-B14F-4D97-AF65-F5344CB8AC3E}">
        <p14:creationId xmlns:p14="http://schemas.microsoft.com/office/powerpoint/2010/main" val="4943126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Simplified</a:t>
            </a:r>
            <a:r>
              <a:rPr lang="nl-NL" dirty="0"/>
              <a:t> VHDL Design Flow</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24</a:t>
            </a:fld>
            <a:endParaRPr lang="nl-NL" dirty="0"/>
          </a:p>
        </p:txBody>
      </p:sp>
      <p:sp>
        <p:nvSpPr>
          <p:cNvPr id="7" name="Rechthoek 6"/>
          <p:cNvSpPr/>
          <p:nvPr/>
        </p:nvSpPr>
        <p:spPr>
          <a:xfrm>
            <a:off x="1397851" y="110868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Specifications</a:t>
            </a:r>
            <a:endParaRPr lang="nl-NL" dirty="0"/>
          </a:p>
        </p:txBody>
      </p:sp>
      <p:sp>
        <p:nvSpPr>
          <p:cNvPr id="8" name="Rechthoek 7"/>
          <p:cNvSpPr/>
          <p:nvPr/>
        </p:nvSpPr>
        <p:spPr>
          <a:xfrm>
            <a:off x="1404372" y="198631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VHDL code</a:t>
            </a:r>
          </a:p>
        </p:txBody>
      </p:sp>
      <p:sp>
        <p:nvSpPr>
          <p:cNvPr id="10" name="Rechthoek 9"/>
          <p:cNvSpPr/>
          <p:nvPr/>
        </p:nvSpPr>
        <p:spPr>
          <a:xfrm>
            <a:off x="1410894" y="288426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Analysis &amp; </a:t>
            </a:r>
            <a:r>
              <a:rPr lang="nl-NL" dirty="0" err="1"/>
              <a:t>Synthesis</a:t>
            </a:r>
            <a:endParaRPr lang="nl-NL" dirty="0"/>
          </a:p>
        </p:txBody>
      </p:sp>
      <p:sp>
        <p:nvSpPr>
          <p:cNvPr id="11" name="Rechthoek 10"/>
          <p:cNvSpPr/>
          <p:nvPr/>
        </p:nvSpPr>
        <p:spPr>
          <a:xfrm>
            <a:off x="1410894" y="3771847"/>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Place</a:t>
            </a:r>
            <a:r>
              <a:rPr lang="nl-NL" dirty="0"/>
              <a:t> </a:t>
            </a:r>
            <a:r>
              <a:rPr lang="nl-NL" dirty="0" err="1"/>
              <a:t>and</a:t>
            </a:r>
            <a:r>
              <a:rPr lang="nl-NL" dirty="0"/>
              <a:t> Route</a:t>
            </a:r>
          </a:p>
        </p:txBody>
      </p:sp>
      <p:sp>
        <p:nvSpPr>
          <p:cNvPr id="12" name="Rechthoek 11"/>
          <p:cNvSpPr/>
          <p:nvPr/>
        </p:nvSpPr>
        <p:spPr>
          <a:xfrm>
            <a:off x="1423936" y="4685071"/>
            <a:ext cx="1630099" cy="781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Generate</a:t>
            </a:r>
            <a:r>
              <a:rPr lang="nl-NL" dirty="0"/>
              <a:t> Programming File</a:t>
            </a:r>
          </a:p>
        </p:txBody>
      </p:sp>
      <p:sp>
        <p:nvSpPr>
          <p:cNvPr id="13" name="Rechthoek 12"/>
          <p:cNvSpPr/>
          <p:nvPr/>
        </p:nvSpPr>
        <p:spPr>
          <a:xfrm>
            <a:off x="1410894" y="5875389"/>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Download </a:t>
            </a:r>
            <a:r>
              <a:rPr lang="nl-NL" dirty="0" err="1"/>
              <a:t>to</a:t>
            </a:r>
            <a:r>
              <a:rPr lang="nl-NL" dirty="0"/>
              <a:t> </a:t>
            </a:r>
            <a:r>
              <a:rPr lang="nl-NL" dirty="0" err="1"/>
              <a:t>Physical</a:t>
            </a:r>
            <a:r>
              <a:rPr lang="nl-NL" dirty="0"/>
              <a:t> Device</a:t>
            </a:r>
          </a:p>
        </p:txBody>
      </p:sp>
      <p:sp>
        <p:nvSpPr>
          <p:cNvPr id="14" name="Rechthoek 13"/>
          <p:cNvSpPr/>
          <p:nvPr/>
        </p:nvSpPr>
        <p:spPr>
          <a:xfrm>
            <a:off x="3842077" y="2386589"/>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err="1"/>
              <a:t>Generate</a:t>
            </a:r>
            <a:r>
              <a:rPr lang="nl-NL" sz="1050" dirty="0"/>
              <a:t> RTL </a:t>
            </a:r>
            <a:r>
              <a:rPr lang="nl-NL" sz="1050" dirty="0" err="1"/>
              <a:t>functional</a:t>
            </a:r>
            <a:r>
              <a:rPr lang="nl-NL" sz="1050" dirty="0"/>
              <a:t> </a:t>
            </a:r>
            <a:r>
              <a:rPr lang="nl-NL" sz="1050" dirty="0" err="1"/>
              <a:t>Netlist</a:t>
            </a:r>
            <a:endParaRPr lang="nl-NL" sz="1050" dirty="0"/>
          </a:p>
        </p:txBody>
      </p:sp>
      <p:sp>
        <p:nvSpPr>
          <p:cNvPr id="15" name="Rechthoek 14"/>
          <p:cNvSpPr/>
          <p:nvPr/>
        </p:nvSpPr>
        <p:spPr>
          <a:xfrm>
            <a:off x="3872383" y="3340757"/>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err="1"/>
              <a:t>Generate</a:t>
            </a:r>
            <a:r>
              <a:rPr lang="nl-NL" sz="1050" dirty="0"/>
              <a:t> post </a:t>
            </a:r>
            <a:r>
              <a:rPr lang="nl-NL" sz="1050" dirty="0" err="1"/>
              <a:t>synthesis</a:t>
            </a:r>
            <a:r>
              <a:rPr lang="nl-NL" sz="1050" dirty="0"/>
              <a:t> </a:t>
            </a:r>
            <a:r>
              <a:rPr lang="nl-NL" sz="1050" dirty="0" err="1"/>
              <a:t>functional</a:t>
            </a:r>
            <a:r>
              <a:rPr lang="nl-NL" sz="1050" dirty="0"/>
              <a:t> </a:t>
            </a:r>
            <a:r>
              <a:rPr lang="nl-NL" sz="1050" dirty="0" err="1"/>
              <a:t>Netlist</a:t>
            </a:r>
            <a:endParaRPr lang="nl-NL" sz="1050" dirty="0"/>
          </a:p>
        </p:txBody>
      </p:sp>
      <p:sp>
        <p:nvSpPr>
          <p:cNvPr id="16" name="Rechthoek 15"/>
          <p:cNvSpPr/>
          <p:nvPr/>
        </p:nvSpPr>
        <p:spPr>
          <a:xfrm>
            <a:off x="3872383" y="4243434"/>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err="1"/>
              <a:t>Generate</a:t>
            </a:r>
            <a:r>
              <a:rPr lang="nl-NL" sz="1050" dirty="0"/>
              <a:t> post fitting Timing </a:t>
            </a:r>
            <a:r>
              <a:rPr lang="nl-NL" sz="1050" dirty="0" err="1"/>
              <a:t>Netlist</a:t>
            </a:r>
            <a:endParaRPr lang="nl-NL" sz="1050" dirty="0"/>
          </a:p>
        </p:txBody>
      </p:sp>
      <p:sp>
        <p:nvSpPr>
          <p:cNvPr id="17" name="Rechthoek 16"/>
          <p:cNvSpPr/>
          <p:nvPr/>
        </p:nvSpPr>
        <p:spPr>
          <a:xfrm>
            <a:off x="6084168" y="2383895"/>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RTL </a:t>
            </a:r>
            <a:r>
              <a:rPr lang="nl-NL" sz="1050" dirty="0" err="1"/>
              <a:t>functional</a:t>
            </a:r>
            <a:r>
              <a:rPr lang="nl-NL" sz="1050" dirty="0"/>
              <a:t> </a:t>
            </a:r>
            <a:r>
              <a:rPr lang="nl-NL" sz="1050" dirty="0" err="1"/>
              <a:t>Simulation</a:t>
            </a:r>
            <a:endParaRPr lang="nl-NL" sz="1050" dirty="0"/>
          </a:p>
        </p:txBody>
      </p:sp>
      <p:sp>
        <p:nvSpPr>
          <p:cNvPr id="18" name="Rechthoek 17"/>
          <p:cNvSpPr/>
          <p:nvPr/>
        </p:nvSpPr>
        <p:spPr>
          <a:xfrm>
            <a:off x="6084168" y="3346831"/>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Post </a:t>
            </a:r>
            <a:r>
              <a:rPr lang="nl-NL" sz="1050" dirty="0" err="1"/>
              <a:t>Synthesis</a:t>
            </a:r>
            <a:r>
              <a:rPr lang="nl-NL" sz="1050" dirty="0"/>
              <a:t> </a:t>
            </a:r>
            <a:r>
              <a:rPr lang="nl-NL" sz="1050" dirty="0" err="1"/>
              <a:t>functional</a:t>
            </a:r>
            <a:r>
              <a:rPr lang="nl-NL" sz="1050" dirty="0"/>
              <a:t> </a:t>
            </a:r>
            <a:r>
              <a:rPr lang="nl-NL" sz="1050" dirty="0" err="1"/>
              <a:t>Simulation</a:t>
            </a:r>
            <a:endParaRPr lang="nl-NL" sz="1050" dirty="0"/>
          </a:p>
        </p:txBody>
      </p:sp>
      <p:sp>
        <p:nvSpPr>
          <p:cNvPr id="19" name="Rechthoek 18"/>
          <p:cNvSpPr/>
          <p:nvPr/>
        </p:nvSpPr>
        <p:spPr>
          <a:xfrm>
            <a:off x="6084168" y="4197734"/>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dirty="0"/>
              <a:t>Post fitting Timing </a:t>
            </a:r>
            <a:r>
              <a:rPr lang="nl-NL" sz="1050" dirty="0" err="1"/>
              <a:t>Simulation</a:t>
            </a:r>
            <a:endParaRPr lang="nl-NL" sz="1050" dirty="0"/>
          </a:p>
        </p:txBody>
      </p:sp>
      <p:cxnSp>
        <p:nvCxnSpPr>
          <p:cNvPr id="21" name="Rechte verbindingslijn met pijl 20"/>
          <p:cNvCxnSpPr>
            <a:stCxn id="7" idx="2"/>
            <a:endCxn id="8" idx="0"/>
          </p:cNvCxnSpPr>
          <p:nvPr/>
        </p:nvCxnSpPr>
        <p:spPr>
          <a:xfrm>
            <a:off x="2225943" y="1612744"/>
            <a:ext cx="6521" cy="3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a:stCxn id="8" idx="2"/>
            <a:endCxn id="10" idx="0"/>
          </p:cNvCxnSpPr>
          <p:nvPr/>
        </p:nvCxnSpPr>
        <p:spPr>
          <a:xfrm>
            <a:off x="2232464" y="2490374"/>
            <a:ext cx="6522" cy="393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0" idx="2"/>
            <a:endCxn id="11" idx="0"/>
          </p:cNvCxnSpPr>
          <p:nvPr/>
        </p:nvCxnSpPr>
        <p:spPr>
          <a:xfrm>
            <a:off x="2238986" y="3388324"/>
            <a:ext cx="0" cy="38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a:stCxn id="11" idx="2"/>
            <a:endCxn id="12" idx="0"/>
          </p:cNvCxnSpPr>
          <p:nvPr/>
        </p:nvCxnSpPr>
        <p:spPr>
          <a:xfrm>
            <a:off x="2238986" y="4275903"/>
            <a:ext cx="0" cy="40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a:stCxn id="12" idx="2"/>
            <a:endCxn id="13" idx="0"/>
          </p:cNvCxnSpPr>
          <p:nvPr/>
        </p:nvCxnSpPr>
        <p:spPr>
          <a:xfrm>
            <a:off x="2238986" y="5466220"/>
            <a:ext cx="0" cy="409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a:endCxn id="14" idx="1"/>
          </p:cNvCxnSpPr>
          <p:nvPr/>
        </p:nvCxnSpPr>
        <p:spPr>
          <a:xfrm>
            <a:off x="2238986" y="2635923"/>
            <a:ext cx="1603091" cy="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a:stCxn id="14" idx="3"/>
            <a:endCxn id="17" idx="1"/>
          </p:cNvCxnSpPr>
          <p:nvPr/>
        </p:nvCxnSpPr>
        <p:spPr>
          <a:xfrm flipV="1">
            <a:off x="5498261" y="2635923"/>
            <a:ext cx="585907" cy="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p:nvPr/>
        </p:nvCxnSpPr>
        <p:spPr>
          <a:xfrm>
            <a:off x="2232823" y="3565403"/>
            <a:ext cx="1603091" cy="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flipV="1">
            <a:off x="5492098" y="3565403"/>
            <a:ext cx="585907" cy="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a:off x="2238986" y="4449857"/>
            <a:ext cx="1603091" cy="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98261" y="4449857"/>
            <a:ext cx="585907" cy="2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hthoek 44"/>
          <p:cNvSpPr/>
          <p:nvPr/>
        </p:nvSpPr>
        <p:spPr>
          <a:xfrm>
            <a:off x="3635896" y="1953849"/>
            <a:ext cx="4536504" cy="3203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p:cNvSpPr/>
          <p:nvPr/>
        </p:nvSpPr>
        <p:spPr>
          <a:xfrm>
            <a:off x="1259632" y="1013197"/>
            <a:ext cx="1944216" cy="5512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Tekstvak 46"/>
          <p:cNvSpPr txBox="1"/>
          <p:nvPr/>
        </p:nvSpPr>
        <p:spPr>
          <a:xfrm>
            <a:off x="1696234" y="714474"/>
            <a:ext cx="1185261" cy="369332"/>
          </a:xfrm>
          <a:prstGeom prst="rect">
            <a:avLst/>
          </a:prstGeom>
          <a:noFill/>
        </p:spPr>
        <p:txBody>
          <a:bodyPr wrap="none" rtlCol="0">
            <a:spAutoFit/>
          </a:bodyPr>
          <a:lstStyle/>
          <a:p>
            <a:r>
              <a:rPr lang="nl-NL" dirty="0"/>
              <a:t>SYNTHESIS</a:t>
            </a:r>
          </a:p>
        </p:txBody>
      </p:sp>
      <p:sp>
        <p:nvSpPr>
          <p:cNvPr id="3" name="Tekstvak 2"/>
          <p:cNvSpPr txBox="1"/>
          <p:nvPr/>
        </p:nvSpPr>
        <p:spPr>
          <a:xfrm>
            <a:off x="3551480" y="1035655"/>
            <a:ext cx="5053050" cy="923330"/>
          </a:xfrm>
          <a:prstGeom prst="rect">
            <a:avLst/>
          </a:prstGeom>
          <a:noFill/>
        </p:spPr>
        <p:txBody>
          <a:bodyPr wrap="none" rtlCol="0">
            <a:spAutoFit/>
          </a:bodyPr>
          <a:lstStyle/>
          <a:p>
            <a:r>
              <a:rPr lang="nl-NL" dirty="0" err="1"/>
              <a:t>Whatever</a:t>
            </a:r>
            <a:r>
              <a:rPr lang="nl-NL" dirty="0"/>
              <a:t> </a:t>
            </a:r>
            <a:r>
              <a:rPr lang="nl-NL" dirty="0" err="1"/>
              <a:t>the</a:t>
            </a:r>
            <a:r>
              <a:rPr lang="nl-NL" dirty="0"/>
              <a:t> </a:t>
            </a:r>
            <a:r>
              <a:rPr lang="nl-NL" dirty="0" err="1"/>
              <a:t>final</a:t>
            </a:r>
            <a:r>
              <a:rPr lang="nl-NL" dirty="0"/>
              <a:t> circuit </a:t>
            </a:r>
            <a:r>
              <a:rPr lang="nl-NL" dirty="0" err="1"/>
              <a:t>inferred</a:t>
            </a:r>
            <a:r>
              <a:rPr lang="nl-NL" dirty="0"/>
              <a:t> </a:t>
            </a:r>
            <a:r>
              <a:rPr lang="nl-NL" dirty="0" err="1"/>
              <a:t>from</a:t>
            </a:r>
            <a:r>
              <a:rPr lang="nl-NL" dirty="0"/>
              <a:t> </a:t>
            </a:r>
            <a:r>
              <a:rPr lang="nl-NL" dirty="0" err="1"/>
              <a:t>the</a:t>
            </a:r>
            <a:r>
              <a:rPr lang="nl-NL" dirty="0"/>
              <a:t> code is, </a:t>
            </a:r>
          </a:p>
          <a:p>
            <a:r>
              <a:rPr lang="nl-NL" dirty="0" err="1"/>
              <a:t>Its</a:t>
            </a:r>
            <a:r>
              <a:rPr lang="nl-NL" dirty="0"/>
              <a:t> </a:t>
            </a:r>
            <a:r>
              <a:rPr lang="nl-NL" dirty="0" err="1"/>
              <a:t>operation</a:t>
            </a:r>
            <a:r>
              <a:rPr lang="nl-NL" dirty="0"/>
              <a:t> </a:t>
            </a:r>
            <a:r>
              <a:rPr lang="nl-NL" dirty="0" err="1"/>
              <a:t>should</a:t>
            </a:r>
            <a:r>
              <a:rPr lang="nl-NL" dirty="0"/>
              <a:t> </a:t>
            </a:r>
            <a:r>
              <a:rPr lang="nl-NL" dirty="0" err="1"/>
              <a:t>always</a:t>
            </a:r>
            <a:r>
              <a:rPr lang="nl-NL" dirty="0"/>
              <a:t> </a:t>
            </a:r>
            <a:r>
              <a:rPr lang="nl-NL" dirty="0" err="1"/>
              <a:t>be</a:t>
            </a:r>
            <a:r>
              <a:rPr lang="nl-NL" dirty="0"/>
              <a:t> </a:t>
            </a:r>
            <a:r>
              <a:rPr lang="nl-NL" dirty="0" err="1"/>
              <a:t>verified</a:t>
            </a:r>
            <a:r>
              <a:rPr lang="nl-NL" dirty="0"/>
              <a:t> </a:t>
            </a:r>
            <a:r>
              <a:rPr lang="nl-NL" dirty="0" err="1"/>
              <a:t>by</a:t>
            </a:r>
            <a:r>
              <a:rPr lang="nl-NL" dirty="0"/>
              <a:t> means of </a:t>
            </a:r>
          </a:p>
          <a:p>
            <a:r>
              <a:rPr lang="nl-NL" dirty="0" err="1"/>
              <a:t>Simulations</a:t>
            </a:r>
            <a:r>
              <a:rPr lang="nl-NL" dirty="0"/>
              <a:t>.</a:t>
            </a:r>
          </a:p>
        </p:txBody>
      </p:sp>
    </p:spTree>
    <p:extLst>
      <p:ext uri="{BB962C8B-B14F-4D97-AF65-F5344CB8AC3E}">
        <p14:creationId xmlns:p14="http://schemas.microsoft.com/office/powerpoint/2010/main" val="311792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Modeling</a:t>
            </a:r>
            <a:r>
              <a:rPr lang="nl-NL" dirty="0"/>
              <a:t> </a:t>
            </a:r>
            <a:r>
              <a:rPr lang="nl-NL" dirty="0" err="1"/>
              <a:t>concepts</a:t>
            </a:r>
            <a:r>
              <a:rPr lang="nl-NL" dirty="0"/>
              <a:t> in VHDL</a:t>
            </a:r>
          </a:p>
        </p:txBody>
      </p:sp>
      <p:sp>
        <p:nvSpPr>
          <p:cNvPr id="3" name="Tijdelijke aanduiding voor inhoud 2"/>
          <p:cNvSpPr>
            <a:spLocks noGrp="1"/>
          </p:cNvSpPr>
          <p:nvPr>
            <p:ph idx="1"/>
          </p:nvPr>
        </p:nvSpPr>
        <p:spPr/>
        <p:txBody>
          <a:bodyPr>
            <a:normAutofit fontScale="92500" lnSpcReduction="20000"/>
          </a:bodyPr>
          <a:lstStyle/>
          <a:p>
            <a:r>
              <a:rPr lang="nl-NL" dirty="0" err="1"/>
              <a:t>Two</a:t>
            </a:r>
            <a:r>
              <a:rPr lang="nl-NL" dirty="0"/>
              <a:t> abstract </a:t>
            </a:r>
            <a:r>
              <a:rPr lang="nl-NL" dirty="0" err="1"/>
              <a:t>models</a:t>
            </a:r>
            <a:r>
              <a:rPr lang="nl-NL" dirty="0"/>
              <a:t> </a:t>
            </a:r>
            <a:r>
              <a:rPr lang="nl-NL" dirty="0" err="1"/>
              <a:t>to</a:t>
            </a:r>
            <a:r>
              <a:rPr lang="nl-NL" dirty="0"/>
              <a:t> </a:t>
            </a:r>
            <a:r>
              <a:rPr lang="nl-NL" dirty="0" err="1"/>
              <a:t>describe</a:t>
            </a:r>
            <a:r>
              <a:rPr lang="nl-NL" dirty="0"/>
              <a:t> </a:t>
            </a:r>
            <a:r>
              <a:rPr lang="nl-NL" dirty="0" err="1"/>
              <a:t>your</a:t>
            </a:r>
            <a:r>
              <a:rPr lang="nl-NL" dirty="0"/>
              <a:t> design in VHDL</a:t>
            </a:r>
          </a:p>
          <a:p>
            <a:pPr marL="0" indent="0">
              <a:buNone/>
            </a:pPr>
            <a:endParaRPr lang="nl-NL" dirty="0"/>
          </a:p>
          <a:p>
            <a:r>
              <a:rPr lang="nl-NL" i="1" dirty="0" err="1"/>
              <a:t>Behavioral</a:t>
            </a:r>
            <a:r>
              <a:rPr lang="nl-NL" i="1" dirty="0"/>
              <a:t> Model:</a:t>
            </a:r>
          </a:p>
          <a:p>
            <a:pPr lvl="1"/>
            <a:r>
              <a:rPr lang="nl-NL" dirty="0" err="1"/>
              <a:t>Less</a:t>
            </a:r>
            <a:r>
              <a:rPr lang="nl-NL" dirty="0"/>
              <a:t> </a:t>
            </a:r>
            <a:r>
              <a:rPr lang="nl-NL" dirty="0" err="1"/>
              <a:t>specific</a:t>
            </a:r>
            <a:r>
              <a:rPr lang="nl-NL" dirty="0"/>
              <a:t> </a:t>
            </a:r>
            <a:r>
              <a:rPr lang="nl-NL" dirty="0" err="1"/>
              <a:t>about</a:t>
            </a:r>
            <a:r>
              <a:rPr lang="nl-NL" dirty="0"/>
              <a:t> </a:t>
            </a:r>
            <a:r>
              <a:rPr lang="nl-NL" dirty="0" err="1"/>
              <a:t>how</a:t>
            </a:r>
            <a:r>
              <a:rPr lang="nl-NL" dirty="0"/>
              <a:t> digital </a:t>
            </a:r>
            <a:r>
              <a:rPr lang="nl-NL" dirty="0" err="1"/>
              <a:t>function</a:t>
            </a:r>
            <a:r>
              <a:rPr lang="nl-NL" dirty="0"/>
              <a:t>(s) </a:t>
            </a:r>
            <a:r>
              <a:rPr lang="nl-NL" dirty="0" err="1"/>
              <a:t>will</a:t>
            </a:r>
            <a:r>
              <a:rPr lang="nl-NL" dirty="0"/>
              <a:t> </a:t>
            </a:r>
            <a:r>
              <a:rPr lang="nl-NL" dirty="0" err="1"/>
              <a:t>actually</a:t>
            </a:r>
            <a:r>
              <a:rPr lang="nl-NL" dirty="0"/>
              <a:t> </a:t>
            </a:r>
            <a:r>
              <a:rPr lang="nl-NL" dirty="0" err="1"/>
              <a:t>be</a:t>
            </a:r>
            <a:r>
              <a:rPr lang="nl-NL" dirty="0"/>
              <a:t> </a:t>
            </a:r>
            <a:r>
              <a:rPr lang="nl-NL" dirty="0" err="1"/>
              <a:t>connected</a:t>
            </a:r>
            <a:r>
              <a:rPr lang="nl-NL" dirty="0"/>
              <a:t> </a:t>
            </a:r>
            <a:r>
              <a:rPr lang="nl-NL" dirty="0" err="1"/>
              <a:t>together</a:t>
            </a:r>
            <a:r>
              <a:rPr lang="nl-NL" dirty="0"/>
              <a:t>.</a:t>
            </a:r>
          </a:p>
          <a:p>
            <a:pPr lvl="1"/>
            <a:r>
              <a:rPr lang="nl-NL" dirty="0"/>
              <a:t>Register Transfer level (RTL): </a:t>
            </a:r>
            <a:r>
              <a:rPr lang="nl-NL" dirty="0" err="1"/>
              <a:t>synthesizable</a:t>
            </a:r>
            <a:r>
              <a:rPr lang="nl-NL" dirty="0"/>
              <a:t>, has </a:t>
            </a:r>
            <a:r>
              <a:rPr lang="nl-NL" dirty="0" err="1"/>
              <a:t>an</a:t>
            </a:r>
            <a:r>
              <a:rPr lang="nl-NL" dirty="0"/>
              <a:t> explicit </a:t>
            </a:r>
            <a:r>
              <a:rPr lang="nl-NL" dirty="0" err="1"/>
              <a:t>clock</a:t>
            </a:r>
            <a:endParaRPr lang="nl-NL" dirty="0"/>
          </a:p>
          <a:p>
            <a:pPr lvl="1"/>
            <a:r>
              <a:rPr lang="nl-NL" dirty="0" err="1"/>
              <a:t>Algorithmic</a:t>
            </a:r>
            <a:r>
              <a:rPr lang="nl-NL" dirty="0"/>
              <a:t> level: (</a:t>
            </a:r>
            <a:r>
              <a:rPr lang="nl-NL" dirty="0" err="1"/>
              <a:t>almost</a:t>
            </a:r>
            <a:r>
              <a:rPr lang="nl-NL" dirty="0"/>
              <a:t> </a:t>
            </a:r>
            <a:r>
              <a:rPr lang="nl-NL" dirty="0" err="1"/>
              <a:t>always</a:t>
            </a:r>
            <a:r>
              <a:rPr lang="nl-NL" dirty="0"/>
              <a:t>) </a:t>
            </a:r>
            <a:r>
              <a:rPr lang="nl-NL" dirty="0" err="1"/>
              <a:t>unsynthesizable</a:t>
            </a:r>
            <a:r>
              <a:rPr lang="nl-NL" dirty="0"/>
              <a:t>, </a:t>
            </a:r>
            <a:r>
              <a:rPr lang="nl-NL" dirty="0" err="1"/>
              <a:t>especially</a:t>
            </a:r>
            <a:r>
              <a:rPr lang="nl-NL" dirty="0"/>
              <a:t> </a:t>
            </a:r>
            <a:r>
              <a:rPr lang="nl-NL" dirty="0" err="1"/>
              <a:t>when</a:t>
            </a:r>
            <a:r>
              <a:rPr lang="nl-NL" dirty="0"/>
              <a:t> </a:t>
            </a:r>
            <a:r>
              <a:rPr lang="nl-NL" dirty="0" err="1"/>
              <a:t>there</a:t>
            </a:r>
            <a:r>
              <a:rPr lang="nl-NL" dirty="0"/>
              <a:t> is no </a:t>
            </a:r>
            <a:r>
              <a:rPr lang="nl-NL" dirty="0" err="1"/>
              <a:t>notion</a:t>
            </a:r>
            <a:r>
              <a:rPr lang="nl-NL" dirty="0"/>
              <a:t> of a </a:t>
            </a:r>
            <a:r>
              <a:rPr lang="nl-NL" dirty="0" err="1"/>
              <a:t>clock</a:t>
            </a:r>
            <a:r>
              <a:rPr lang="nl-NL" dirty="0"/>
              <a:t> </a:t>
            </a:r>
            <a:r>
              <a:rPr lang="nl-NL" dirty="0" err="1"/>
              <a:t>and</a:t>
            </a:r>
            <a:r>
              <a:rPr lang="nl-NL" dirty="0"/>
              <a:t> no </a:t>
            </a:r>
            <a:r>
              <a:rPr lang="nl-NL" dirty="0" err="1"/>
              <a:t>delays</a:t>
            </a:r>
            <a:r>
              <a:rPr lang="nl-NL" dirty="0"/>
              <a:t> </a:t>
            </a:r>
            <a:r>
              <a:rPr lang="nl-NL" dirty="0" err="1"/>
              <a:t>between</a:t>
            </a:r>
            <a:r>
              <a:rPr lang="nl-NL" dirty="0"/>
              <a:t> </a:t>
            </a:r>
            <a:r>
              <a:rPr lang="nl-NL" dirty="0" err="1"/>
              <a:t>internal</a:t>
            </a:r>
            <a:r>
              <a:rPr lang="nl-NL" dirty="0"/>
              <a:t> </a:t>
            </a:r>
            <a:r>
              <a:rPr lang="nl-NL" dirty="0" err="1"/>
              <a:t>functions</a:t>
            </a:r>
            <a:r>
              <a:rPr lang="nl-NL" dirty="0"/>
              <a:t> are </a:t>
            </a:r>
            <a:r>
              <a:rPr lang="nl-NL" dirty="0" err="1"/>
              <a:t>defined</a:t>
            </a:r>
            <a:r>
              <a:rPr lang="nl-NL" dirty="0"/>
              <a:t>.</a:t>
            </a:r>
          </a:p>
          <a:p>
            <a:endParaRPr lang="nl-NL" dirty="0"/>
          </a:p>
          <a:p>
            <a:r>
              <a:rPr lang="nl-NL" i="1" dirty="0" err="1"/>
              <a:t>Structural</a:t>
            </a:r>
            <a:r>
              <a:rPr lang="nl-NL" i="1" dirty="0"/>
              <a:t> Model:</a:t>
            </a:r>
          </a:p>
          <a:p>
            <a:pPr lvl="1"/>
            <a:r>
              <a:rPr lang="nl-NL" dirty="0"/>
              <a:t>Gate level: </a:t>
            </a:r>
            <a:r>
              <a:rPr lang="nl-NL" dirty="0" err="1"/>
              <a:t>oldest</a:t>
            </a:r>
            <a:r>
              <a:rPr lang="nl-NL" dirty="0"/>
              <a:t> digital logic design </a:t>
            </a:r>
            <a:r>
              <a:rPr lang="nl-NL" dirty="0" err="1"/>
              <a:t>method</a:t>
            </a:r>
            <a:r>
              <a:rPr lang="nl-NL" dirty="0"/>
              <a:t>. </a:t>
            </a:r>
            <a:r>
              <a:rPr lang="nl-NL" dirty="0" err="1"/>
              <a:t>You</a:t>
            </a:r>
            <a:r>
              <a:rPr lang="nl-NL" dirty="0"/>
              <a:t>, the designer, do </a:t>
            </a:r>
            <a:r>
              <a:rPr lang="nl-NL" dirty="0" err="1"/>
              <a:t>all</a:t>
            </a:r>
            <a:r>
              <a:rPr lang="nl-NL" dirty="0"/>
              <a:t> </a:t>
            </a:r>
            <a:r>
              <a:rPr lang="nl-NL" dirty="0" err="1"/>
              <a:t>the</a:t>
            </a:r>
            <a:r>
              <a:rPr lang="nl-NL" dirty="0"/>
              <a:t> </a:t>
            </a:r>
            <a:r>
              <a:rPr lang="nl-NL" dirty="0" err="1"/>
              <a:t>work</a:t>
            </a:r>
            <a:r>
              <a:rPr lang="nl-NL" dirty="0"/>
              <a:t>.</a:t>
            </a:r>
          </a:p>
          <a:p>
            <a:pPr lvl="1"/>
            <a:r>
              <a:rPr lang="en-US" dirty="0"/>
              <a:t>Wider use of  “</a:t>
            </a:r>
            <a:r>
              <a:rPr lang="en-US" dirty="0" err="1"/>
              <a:t>portmap</a:t>
            </a:r>
            <a:r>
              <a:rPr lang="en-US" dirty="0"/>
              <a:t>”  </a:t>
            </a:r>
            <a:endParaRPr lang="nl-NL" dirty="0"/>
          </a:p>
          <a:p>
            <a:pPr lvl="2"/>
            <a:endParaRPr lang="nl-NL" dirty="0"/>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25</a:t>
            </a:fld>
            <a:endParaRPr lang="nl-NL" dirty="0"/>
          </a:p>
        </p:txBody>
      </p:sp>
    </p:spTree>
    <p:extLst>
      <p:ext uri="{BB962C8B-B14F-4D97-AF65-F5344CB8AC3E}">
        <p14:creationId xmlns:p14="http://schemas.microsoft.com/office/powerpoint/2010/main" val="326015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Modeling</a:t>
            </a:r>
            <a:r>
              <a:rPr lang="nl-NL" dirty="0"/>
              <a:t> </a:t>
            </a:r>
            <a:r>
              <a:rPr lang="nl-NL" dirty="0" err="1"/>
              <a:t>abstractions</a:t>
            </a:r>
            <a:endParaRPr lang="nl-NL" dirty="0"/>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26</a:t>
            </a:fld>
            <a:endParaRPr lang="nl-NL" dirty="0"/>
          </a:p>
        </p:txBody>
      </p:sp>
      <p:pic>
        <p:nvPicPr>
          <p:cNvPr id="6" name="Afbeelding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457200" y="1136576"/>
            <a:ext cx="7786462" cy="4380656"/>
          </a:xfrm>
          <a:prstGeom prst="rect">
            <a:avLst/>
          </a:prstGeom>
        </p:spPr>
      </p:pic>
      <p:sp>
        <p:nvSpPr>
          <p:cNvPr id="7" name="Tekstvak 6"/>
          <p:cNvSpPr txBox="1"/>
          <p:nvPr/>
        </p:nvSpPr>
        <p:spPr>
          <a:xfrm>
            <a:off x="886644" y="5805264"/>
            <a:ext cx="3961341" cy="261610"/>
          </a:xfrm>
          <a:prstGeom prst="rect">
            <a:avLst/>
          </a:prstGeom>
          <a:noFill/>
        </p:spPr>
        <p:txBody>
          <a:bodyPr wrap="none" rtlCol="0">
            <a:spAutoFit/>
          </a:bodyPr>
          <a:lstStyle/>
          <a:p>
            <a:r>
              <a:rPr lang="nl-NL" sz="1100" b="1" dirty="0" err="1"/>
              <a:t>Figure</a:t>
            </a:r>
            <a:r>
              <a:rPr lang="nl-NL" sz="1100" b="1" dirty="0"/>
              <a:t> </a:t>
            </a:r>
            <a:r>
              <a:rPr lang="nl-NL" sz="1100" b="1" dirty="0" err="1"/>
              <a:t>adapted</a:t>
            </a:r>
            <a:r>
              <a:rPr lang="nl-NL" sz="1100" b="1" dirty="0"/>
              <a:t>  </a:t>
            </a:r>
            <a:r>
              <a:rPr lang="nl-NL" sz="1100" b="1" dirty="0" err="1"/>
              <a:t>from</a:t>
            </a:r>
            <a:r>
              <a:rPr lang="nl-NL" sz="1100" b="1" dirty="0"/>
              <a:t> VHDL Design </a:t>
            </a:r>
            <a:r>
              <a:rPr lang="nl-NL" sz="1100" b="1" dirty="0" err="1"/>
              <a:t>Representation</a:t>
            </a:r>
            <a:r>
              <a:rPr lang="nl-NL" sz="1100" b="1" dirty="0"/>
              <a:t> </a:t>
            </a:r>
            <a:r>
              <a:rPr lang="nl-NL" sz="1100" b="1" dirty="0" err="1"/>
              <a:t>and</a:t>
            </a:r>
            <a:r>
              <a:rPr lang="nl-NL" sz="1100" b="1" dirty="0"/>
              <a:t> </a:t>
            </a:r>
            <a:r>
              <a:rPr lang="nl-NL" sz="1100" b="1" dirty="0" err="1"/>
              <a:t>Synthesis</a:t>
            </a:r>
            <a:r>
              <a:rPr lang="nl-NL" sz="1100" b="1" dirty="0"/>
              <a:t>.</a:t>
            </a:r>
            <a:endParaRPr lang="nl-NL" b="1" dirty="0"/>
          </a:p>
        </p:txBody>
      </p:sp>
    </p:spTree>
    <p:extLst>
      <p:ext uri="{BB962C8B-B14F-4D97-AF65-F5344CB8AC3E}">
        <p14:creationId xmlns:p14="http://schemas.microsoft.com/office/powerpoint/2010/main" val="106435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From VHDL to FPGA </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27</a:t>
            </a:fld>
            <a:endParaRPr lang="nl-NL" dirty="0"/>
          </a:p>
        </p:txBody>
      </p:sp>
      <p:sp>
        <p:nvSpPr>
          <p:cNvPr id="6" name="Rectangle 3"/>
          <p:cNvSpPr>
            <a:spLocks noGrp="1" noChangeArrowheads="1"/>
          </p:cNvSpPr>
          <p:nvPr/>
        </p:nvSpPr>
        <p:spPr>
          <a:xfrm>
            <a:off x="457200" y="836712"/>
            <a:ext cx="5987008"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buFont typeface="Wingdings" pitchFamily="2" charset="2"/>
              <a:buAutoNum type="arabicPeriod"/>
            </a:pPr>
            <a:r>
              <a:rPr lang="en-GB" dirty="0"/>
              <a:t>Synthesize</a:t>
            </a:r>
          </a:p>
          <a:p>
            <a:pPr marL="838200" lvl="1" indent="-381000">
              <a:lnSpc>
                <a:spcPct val="90000"/>
              </a:lnSpc>
              <a:buFont typeface="Wingdings" pitchFamily="2" charset="2"/>
              <a:buChar char="Ø"/>
            </a:pPr>
            <a:r>
              <a:rPr lang="en-GB" sz="2800" dirty="0"/>
              <a:t>Simulate (Analysis &amp; Elaboration)</a:t>
            </a:r>
          </a:p>
          <a:p>
            <a:pPr marL="838200" lvl="1" indent="-381000">
              <a:lnSpc>
                <a:spcPct val="90000"/>
              </a:lnSpc>
              <a:buFont typeface="Wingdings" pitchFamily="2" charset="2"/>
              <a:buChar char="Ø"/>
            </a:pPr>
            <a:r>
              <a:rPr lang="en-GB" sz="2800" dirty="0"/>
              <a:t>Compiles code into RTL (Register Transfer Level) schematic. Always take a look at this</a:t>
            </a:r>
          </a:p>
          <a:p>
            <a:pPr marL="838200" lvl="1" indent="-381000">
              <a:lnSpc>
                <a:spcPct val="90000"/>
              </a:lnSpc>
              <a:buFont typeface="Wingdings" pitchFamily="2" charset="2"/>
              <a:buAutoNum type="arabicPeriod"/>
            </a:pPr>
            <a:endParaRPr lang="en-GB" sz="2000" dirty="0"/>
          </a:p>
          <a:p>
            <a:pPr marL="0" indent="0">
              <a:lnSpc>
                <a:spcPct val="90000"/>
              </a:lnSpc>
              <a:buNone/>
            </a:pPr>
            <a:endParaRPr lang="en-GB" sz="2400" dirty="0"/>
          </a:p>
        </p:txBody>
      </p:sp>
      <p:grpSp>
        <p:nvGrpSpPr>
          <p:cNvPr id="18" name="Group 17">
            <a:extLst>
              <a:ext uri="{FF2B5EF4-FFF2-40B4-BE49-F238E27FC236}">
                <a16:creationId xmlns:a16="http://schemas.microsoft.com/office/drawing/2014/main" id="{F90E5B4F-9899-CBDE-F50C-7E4A6D6F5122}"/>
              </a:ext>
            </a:extLst>
          </p:cNvPr>
          <p:cNvGrpSpPr/>
          <p:nvPr/>
        </p:nvGrpSpPr>
        <p:grpSpPr>
          <a:xfrm>
            <a:off x="6444208" y="1043222"/>
            <a:ext cx="1922173" cy="5449653"/>
            <a:chOff x="1259632" y="1013197"/>
            <a:chExt cx="1944216" cy="5512147"/>
          </a:xfrm>
        </p:grpSpPr>
        <p:sp>
          <p:nvSpPr>
            <p:cNvPr id="3" name="Rechthoek 6">
              <a:extLst>
                <a:ext uri="{FF2B5EF4-FFF2-40B4-BE49-F238E27FC236}">
                  <a16:creationId xmlns:a16="http://schemas.microsoft.com/office/drawing/2014/main" id="{48887944-BB28-9324-57C9-61E0067776A9}"/>
                </a:ext>
              </a:extLst>
            </p:cNvPr>
            <p:cNvSpPr>
              <a:spLocks/>
            </p:cNvSpPr>
            <p:nvPr/>
          </p:nvSpPr>
          <p:spPr>
            <a:xfrm>
              <a:off x="1397851" y="110868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Specifications</a:t>
              </a:r>
              <a:endParaRPr lang="nl-NL" dirty="0"/>
            </a:p>
          </p:txBody>
        </p:sp>
        <p:sp>
          <p:nvSpPr>
            <p:cNvPr id="7" name="Rechthoek 7">
              <a:extLst>
                <a:ext uri="{FF2B5EF4-FFF2-40B4-BE49-F238E27FC236}">
                  <a16:creationId xmlns:a16="http://schemas.microsoft.com/office/drawing/2014/main" id="{6F7466C5-F0A3-C9E6-51B7-0748F0E23DF1}"/>
                </a:ext>
              </a:extLst>
            </p:cNvPr>
            <p:cNvSpPr>
              <a:spLocks/>
            </p:cNvSpPr>
            <p:nvPr/>
          </p:nvSpPr>
          <p:spPr>
            <a:xfrm>
              <a:off x="1404372" y="198631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VHDL code</a:t>
              </a:r>
            </a:p>
          </p:txBody>
        </p:sp>
        <p:sp>
          <p:nvSpPr>
            <p:cNvPr id="8" name="Rechthoek 9">
              <a:extLst>
                <a:ext uri="{FF2B5EF4-FFF2-40B4-BE49-F238E27FC236}">
                  <a16:creationId xmlns:a16="http://schemas.microsoft.com/office/drawing/2014/main" id="{3368E3E3-DEF9-02EE-3189-F349D2BB7180}"/>
                </a:ext>
              </a:extLst>
            </p:cNvPr>
            <p:cNvSpPr>
              <a:spLocks/>
            </p:cNvSpPr>
            <p:nvPr/>
          </p:nvSpPr>
          <p:spPr>
            <a:xfrm>
              <a:off x="1410894" y="288426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Analysis &amp; </a:t>
              </a:r>
              <a:r>
                <a:rPr lang="nl-NL" dirty="0" err="1"/>
                <a:t>Synthesis</a:t>
              </a:r>
              <a:endParaRPr lang="nl-NL" dirty="0"/>
            </a:p>
          </p:txBody>
        </p:sp>
        <p:sp>
          <p:nvSpPr>
            <p:cNvPr id="9" name="Rechthoek 10">
              <a:extLst>
                <a:ext uri="{FF2B5EF4-FFF2-40B4-BE49-F238E27FC236}">
                  <a16:creationId xmlns:a16="http://schemas.microsoft.com/office/drawing/2014/main" id="{37E2450E-978A-3682-4BC0-36E70380067D}"/>
                </a:ext>
              </a:extLst>
            </p:cNvPr>
            <p:cNvSpPr>
              <a:spLocks/>
            </p:cNvSpPr>
            <p:nvPr/>
          </p:nvSpPr>
          <p:spPr>
            <a:xfrm>
              <a:off x="1410894" y="3771847"/>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Place</a:t>
              </a:r>
              <a:r>
                <a:rPr lang="nl-NL" dirty="0"/>
                <a:t> </a:t>
              </a:r>
              <a:r>
                <a:rPr lang="nl-NL" dirty="0" err="1"/>
                <a:t>and</a:t>
              </a:r>
              <a:r>
                <a:rPr lang="nl-NL" dirty="0"/>
                <a:t> Route</a:t>
              </a:r>
            </a:p>
          </p:txBody>
        </p:sp>
        <p:sp>
          <p:nvSpPr>
            <p:cNvPr id="10" name="Rechthoek 11">
              <a:extLst>
                <a:ext uri="{FF2B5EF4-FFF2-40B4-BE49-F238E27FC236}">
                  <a16:creationId xmlns:a16="http://schemas.microsoft.com/office/drawing/2014/main" id="{E286EC61-5D97-938D-8C72-FCCC9DE77EF5}"/>
                </a:ext>
              </a:extLst>
            </p:cNvPr>
            <p:cNvSpPr>
              <a:spLocks/>
            </p:cNvSpPr>
            <p:nvPr/>
          </p:nvSpPr>
          <p:spPr>
            <a:xfrm>
              <a:off x="1423936" y="4685071"/>
              <a:ext cx="1630099" cy="781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Generate</a:t>
              </a:r>
              <a:r>
                <a:rPr lang="nl-NL" dirty="0"/>
                <a:t> Programming File</a:t>
              </a:r>
            </a:p>
          </p:txBody>
        </p:sp>
        <p:sp>
          <p:nvSpPr>
            <p:cNvPr id="11" name="Rechthoek 12">
              <a:extLst>
                <a:ext uri="{FF2B5EF4-FFF2-40B4-BE49-F238E27FC236}">
                  <a16:creationId xmlns:a16="http://schemas.microsoft.com/office/drawing/2014/main" id="{4E814E20-5381-0C53-C1AA-63BDCF746D2D}"/>
                </a:ext>
              </a:extLst>
            </p:cNvPr>
            <p:cNvSpPr>
              <a:spLocks/>
            </p:cNvSpPr>
            <p:nvPr/>
          </p:nvSpPr>
          <p:spPr>
            <a:xfrm>
              <a:off x="1410894" y="5875389"/>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Download </a:t>
              </a:r>
              <a:r>
                <a:rPr lang="nl-NL" dirty="0" err="1"/>
                <a:t>to</a:t>
              </a:r>
              <a:r>
                <a:rPr lang="nl-NL" dirty="0"/>
                <a:t> </a:t>
              </a:r>
              <a:r>
                <a:rPr lang="nl-NL" dirty="0" err="1"/>
                <a:t>Physical</a:t>
              </a:r>
              <a:r>
                <a:rPr lang="nl-NL" dirty="0"/>
                <a:t> Device</a:t>
              </a:r>
            </a:p>
          </p:txBody>
        </p:sp>
        <p:cxnSp>
          <p:nvCxnSpPr>
            <p:cNvPr id="12" name="Rechte verbindingslijn met pijl 20">
              <a:extLst>
                <a:ext uri="{FF2B5EF4-FFF2-40B4-BE49-F238E27FC236}">
                  <a16:creationId xmlns:a16="http://schemas.microsoft.com/office/drawing/2014/main" id="{3666999B-6ED6-1E64-9C7B-F7DA411513E2}"/>
                </a:ext>
              </a:extLst>
            </p:cNvPr>
            <p:cNvCxnSpPr>
              <a:cxnSpLocks/>
              <a:stCxn id="3" idx="2"/>
              <a:endCxn id="7" idx="0"/>
            </p:cNvCxnSpPr>
            <p:nvPr/>
          </p:nvCxnSpPr>
          <p:spPr>
            <a:xfrm>
              <a:off x="2225943" y="1612744"/>
              <a:ext cx="6521" cy="3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22">
              <a:extLst>
                <a:ext uri="{FF2B5EF4-FFF2-40B4-BE49-F238E27FC236}">
                  <a16:creationId xmlns:a16="http://schemas.microsoft.com/office/drawing/2014/main" id="{A4F42680-C5F8-D919-3D77-36BDA6712B86}"/>
                </a:ext>
              </a:extLst>
            </p:cNvPr>
            <p:cNvCxnSpPr>
              <a:cxnSpLocks/>
              <a:stCxn id="7" idx="2"/>
              <a:endCxn id="8" idx="0"/>
            </p:cNvCxnSpPr>
            <p:nvPr/>
          </p:nvCxnSpPr>
          <p:spPr>
            <a:xfrm>
              <a:off x="2232464" y="2490374"/>
              <a:ext cx="6522" cy="393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24">
              <a:extLst>
                <a:ext uri="{FF2B5EF4-FFF2-40B4-BE49-F238E27FC236}">
                  <a16:creationId xmlns:a16="http://schemas.microsoft.com/office/drawing/2014/main" id="{5EB27693-FD10-454D-E883-923702923E28}"/>
                </a:ext>
              </a:extLst>
            </p:cNvPr>
            <p:cNvCxnSpPr>
              <a:cxnSpLocks/>
              <a:stCxn id="8" idx="2"/>
              <a:endCxn id="9" idx="0"/>
            </p:cNvCxnSpPr>
            <p:nvPr/>
          </p:nvCxnSpPr>
          <p:spPr>
            <a:xfrm>
              <a:off x="2238986" y="3388324"/>
              <a:ext cx="0" cy="38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26">
              <a:extLst>
                <a:ext uri="{FF2B5EF4-FFF2-40B4-BE49-F238E27FC236}">
                  <a16:creationId xmlns:a16="http://schemas.microsoft.com/office/drawing/2014/main" id="{9797B296-7A55-41DA-453D-BC1A830C6787}"/>
                </a:ext>
              </a:extLst>
            </p:cNvPr>
            <p:cNvCxnSpPr>
              <a:cxnSpLocks/>
              <a:stCxn id="9" idx="2"/>
              <a:endCxn id="10" idx="0"/>
            </p:cNvCxnSpPr>
            <p:nvPr/>
          </p:nvCxnSpPr>
          <p:spPr>
            <a:xfrm>
              <a:off x="2238986" y="4275903"/>
              <a:ext cx="0" cy="40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33">
              <a:extLst>
                <a:ext uri="{FF2B5EF4-FFF2-40B4-BE49-F238E27FC236}">
                  <a16:creationId xmlns:a16="http://schemas.microsoft.com/office/drawing/2014/main" id="{19088EA4-76D9-086C-BC1E-76E1FD29DECF}"/>
                </a:ext>
              </a:extLst>
            </p:cNvPr>
            <p:cNvCxnSpPr>
              <a:cxnSpLocks/>
              <a:stCxn id="10" idx="2"/>
              <a:endCxn id="11" idx="0"/>
            </p:cNvCxnSpPr>
            <p:nvPr/>
          </p:nvCxnSpPr>
          <p:spPr>
            <a:xfrm>
              <a:off x="2238986" y="5466220"/>
              <a:ext cx="0" cy="409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hoek 45">
              <a:extLst>
                <a:ext uri="{FF2B5EF4-FFF2-40B4-BE49-F238E27FC236}">
                  <a16:creationId xmlns:a16="http://schemas.microsoft.com/office/drawing/2014/main" id="{2A3359A3-EAE7-FA66-A36A-CFEF2A21FFA9}"/>
                </a:ext>
              </a:extLst>
            </p:cNvPr>
            <p:cNvSpPr>
              <a:spLocks/>
            </p:cNvSpPr>
            <p:nvPr/>
          </p:nvSpPr>
          <p:spPr>
            <a:xfrm>
              <a:off x="1259632" y="1013197"/>
              <a:ext cx="1944216" cy="5512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36079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From VHDL to FPGA </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28</a:t>
            </a:fld>
            <a:endParaRPr lang="nl-NL" dirty="0"/>
          </a:p>
        </p:txBody>
      </p:sp>
      <p:sp>
        <p:nvSpPr>
          <p:cNvPr id="7" name="Rectangle 3"/>
          <p:cNvSpPr txBox="1">
            <a:spLocks noChangeArrowheads="1"/>
          </p:cNvSpPr>
          <p:nvPr/>
        </p:nvSpPr>
        <p:spPr>
          <a:xfrm>
            <a:off x="457200" y="836712"/>
            <a:ext cx="6376947" cy="5184576"/>
          </a:xfrm>
          <a:prstGeom prst="rect">
            <a:avLst/>
          </a:prstGeom>
        </p:spPr>
        <p:txBody>
          <a:bodyPr vert="horz" lIns="91440" tIns="45720" rIns="91440" bIns="4572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90000"/>
              </a:lnSpc>
              <a:buFont typeface="+mj-lt"/>
              <a:buAutoNum type="arabicPeriod" startAt="2"/>
            </a:pPr>
            <a:r>
              <a:rPr lang="en-GB" sz="2400" dirty="0"/>
              <a:t>Place and Route</a:t>
            </a:r>
          </a:p>
          <a:p>
            <a:pPr marL="838200" lvl="1" indent="-381000">
              <a:lnSpc>
                <a:spcPct val="90000"/>
              </a:lnSpc>
              <a:buFont typeface="Wingdings" pitchFamily="2" charset="2"/>
              <a:buChar char="Ø"/>
            </a:pPr>
            <a:r>
              <a:rPr lang="en-GB" sz="2000" dirty="0"/>
              <a:t>How to configure the FPGA elements to become the functional equivalent of the RTL schematic?</a:t>
            </a:r>
          </a:p>
          <a:p>
            <a:pPr marL="838200" lvl="1" indent="-381000">
              <a:lnSpc>
                <a:spcPct val="90000"/>
              </a:lnSpc>
              <a:buFont typeface="Wingdings" pitchFamily="2" charset="2"/>
              <a:buChar char="Ø"/>
            </a:pPr>
            <a:r>
              <a:rPr lang="en-GB" sz="2000" dirty="0"/>
              <a:t>Find the optimal paths through the FPGA</a:t>
            </a:r>
          </a:p>
          <a:p>
            <a:pPr marL="838200" lvl="1" indent="-381000">
              <a:lnSpc>
                <a:spcPct val="90000"/>
              </a:lnSpc>
              <a:buFont typeface="Wingdings" pitchFamily="2" charset="2"/>
              <a:buChar char="Ø"/>
            </a:pPr>
            <a:r>
              <a:rPr lang="en-GB" sz="2000" dirty="0"/>
              <a:t>Timing analysis</a:t>
            </a:r>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endParaRPr lang="en-GB" sz="2400" dirty="0"/>
          </a:p>
          <a:p>
            <a:pPr marL="457200" indent="-457200">
              <a:lnSpc>
                <a:spcPct val="90000"/>
              </a:lnSpc>
              <a:buFont typeface="Wingdings" pitchFamily="2" charset="2"/>
              <a:buAutoNum type="arabicPeriod" startAt="2"/>
            </a:pPr>
            <a:r>
              <a:rPr lang="en-GB" sz="2400" dirty="0"/>
              <a:t>Generate </a:t>
            </a:r>
            <a:r>
              <a:rPr lang="en-GB" sz="2400" dirty="0" err="1"/>
              <a:t>bitstream</a:t>
            </a:r>
            <a:endParaRPr lang="en-GB" sz="2400" dirty="0"/>
          </a:p>
          <a:p>
            <a:pPr marL="838200" lvl="1" indent="-381000">
              <a:lnSpc>
                <a:spcPct val="90000"/>
              </a:lnSpc>
              <a:buFont typeface="Wingdings" pitchFamily="2" charset="2"/>
              <a:buChar char="Ø"/>
            </a:pPr>
            <a:r>
              <a:rPr lang="en-GB" sz="2000" dirty="0"/>
              <a:t>Contains the setting of every switch in the FPGA</a:t>
            </a:r>
          </a:p>
          <a:p>
            <a:pPr marL="457200" indent="-457200">
              <a:lnSpc>
                <a:spcPct val="90000"/>
              </a:lnSpc>
              <a:buFont typeface="Wingdings" pitchFamily="2" charset="2"/>
              <a:buAutoNum type="arabicPeriod" startAt="2"/>
            </a:pPr>
            <a:endParaRPr lang="en-GB" sz="2400" dirty="0"/>
          </a:p>
        </p:txBody>
      </p:sp>
      <p:grpSp>
        <p:nvGrpSpPr>
          <p:cNvPr id="3" name="Group 2">
            <a:extLst>
              <a:ext uri="{FF2B5EF4-FFF2-40B4-BE49-F238E27FC236}">
                <a16:creationId xmlns:a16="http://schemas.microsoft.com/office/drawing/2014/main" id="{E27169FC-D3CC-A921-CCE8-3736D3559EAC}"/>
              </a:ext>
            </a:extLst>
          </p:cNvPr>
          <p:cNvGrpSpPr/>
          <p:nvPr/>
        </p:nvGrpSpPr>
        <p:grpSpPr>
          <a:xfrm>
            <a:off x="6978411" y="881675"/>
            <a:ext cx="1872208" cy="5307995"/>
            <a:chOff x="1259632" y="1013197"/>
            <a:chExt cx="1944216" cy="5512147"/>
          </a:xfrm>
        </p:grpSpPr>
        <p:sp>
          <p:nvSpPr>
            <p:cNvPr id="24" name="Rechthoek 45">
              <a:extLst>
                <a:ext uri="{FF2B5EF4-FFF2-40B4-BE49-F238E27FC236}">
                  <a16:creationId xmlns:a16="http://schemas.microsoft.com/office/drawing/2014/main" id="{CF142B84-55E8-2FDD-A661-AA0A88C7BE42}"/>
                </a:ext>
              </a:extLst>
            </p:cNvPr>
            <p:cNvSpPr>
              <a:spLocks/>
            </p:cNvSpPr>
            <p:nvPr/>
          </p:nvSpPr>
          <p:spPr>
            <a:xfrm>
              <a:off x="1259632" y="1013197"/>
              <a:ext cx="1944216" cy="5512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6">
              <a:extLst>
                <a:ext uri="{FF2B5EF4-FFF2-40B4-BE49-F238E27FC236}">
                  <a16:creationId xmlns:a16="http://schemas.microsoft.com/office/drawing/2014/main" id="{E8194370-7870-CB32-0CE4-919D29589E30}"/>
                </a:ext>
              </a:extLst>
            </p:cNvPr>
            <p:cNvSpPr>
              <a:spLocks/>
            </p:cNvSpPr>
            <p:nvPr/>
          </p:nvSpPr>
          <p:spPr>
            <a:xfrm>
              <a:off x="1397851" y="110868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Specifications</a:t>
              </a:r>
              <a:endParaRPr lang="nl-NL" dirty="0"/>
            </a:p>
          </p:txBody>
        </p:sp>
        <p:sp>
          <p:nvSpPr>
            <p:cNvPr id="14" name="Rechthoek 7">
              <a:extLst>
                <a:ext uri="{FF2B5EF4-FFF2-40B4-BE49-F238E27FC236}">
                  <a16:creationId xmlns:a16="http://schemas.microsoft.com/office/drawing/2014/main" id="{55F76C2C-DF77-76DC-C8E7-32B87031B0BE}"/>
                </a:ext>
              </a:extLst>
            </p:cNvPr>
            <p:cNvSpPr>
              <a:spLocks/>
            </p:cNvSpPr>
            <p:nvPr/>
          </p:nvSpPr>
          <p:spPr>
            <a:xfrm>
              <a:off x="1404372" y="198631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VHDL code</a:t>
              </a:r>
            </a:p>
          </p:txBody>
        </p:sp>
        <p:sp>
          <p:nvSpPr>
            <p:cNvPr id="15" name="Rechthoek 9">
              <a:extLst>
                <a:ext uri="{FF2B5EF4-FFF2-40B4-BE49-F238E27FC236}">
                  <a16:creationId xmlns:a16="http://schemas.microsoft.com/office/drawing/2014/main" id="{192FBEE6-9427-646E-DB75-B18420577B7A}"/>
                </a:ext>
              </a:extLst>
            </p:cNvPr>
            <p:cNvSpPr>
              <a:spLocks/>
            </p:cNvSpPr>
            <p:nvPr/>
          </p:nvSpPr>
          <p:spPr>
            <a:xfrm>
              <a:off x="1410894" y="288426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Analysis &amp; </a:t>
              </a:r>
              <a:r>
                <a:rPr lang="nl-NL" dirty="0" err="1"/>
                <a:t>Synthesis</a:t>
              </a:r>
              <a:endParaRPr lang="nl-NL" dirty="0"/>
            </a:p>
          </p:txBody>
        </p:sp>
        <p:sp>
          <p:nvSpPr>
            <p:cNvPr id="16" name="Rechthoek 10">
              <a:extLst>
                <a:ext uri="{FF2B5EF4-FFF2-40B4-BE49-F238E27FC236}">
                  <a16:creationId xmlns:a16="http://schemas.microsoft.com/office/drawing/2014/main" id="{01806E04-CD56-D1D9-39BD-2BE44049F983}"/>
                </a:ext>
              </a:extLst>
            </p:cNvPr>
            <p:cNvSpPr>
              <a:spLocks/>
            </p:cNvSpPr>
            <p:nvPr/>
          </p:nvSpPr>
          <p:spPr>
            <a:xfrm>
              <a:off x="1410894" y="3771847"/>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Place</a:t>
              </a:r>
              <a:r>
                <a:rPr lang="nl-NL" dirty="0"/>
                <a:t> </a:t>
              </a:r>
              <a:r>
                <a:rPr lang="nl-NL" dirty="0" err="1"/>
                <a:t>and</a:t>
              </a:r>
              <a:r>
                <a:rPr lang="nl-NL" dirty="0"/>
                <a:t> Route</a:t>
              </a:r>
            </a:p>
          </p:txBody>
        </p:sp>
        <p:sp>
          <p:nvSpPr>
            <p:cNvPr id="17" name="Rechthoek 11">
              <a:extLst>
                <a:ext uri="{FF2B5EF4-FFF2-40B4-BE49-F238E27FC236}">
                  <a16:creationId xmlns:a16="http://schemas.microsoft.com/office/drawing/2014/main" id="{FEE92338-1571-8A6C-192C-AB631DD446A3}"/>
                </a:ext>
              </a:extLst>
            </p:cNvPr>
            <p:cNvSpPr>
              <a:spLocks/>
            </p:cNvSpPr>
            <p:nvPr/>
          </p:nvSpPr>
          <p:spPr>
            <a:xfrm>
              <a:off x="1423936" y="4685071"/>
              <a:ext cx="1630099" cy="781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Generate</a:t>
              </a:r>
              <a:r>
                <a:rPr lang="nl-NL" dirty="0"/>
                <a:t> Programming File</a:t>
              </a:r>
            </a:p>
          </p:txBody>
        </p:sp>
        <p:sp>
          <p:nvSpPr>
            <p:cNvPr id="18" name="Rechthoek 12">
              <a:extLst>
                <a:ext uri="{FF2B5EF4-FFF2-40B4-BE49-F238E27FC236}">
                  <a16:creationId xmlns:a16="http://schemas.microsoft.com/office/drawing/2014/main" id="{421EBD07-9713-5E2D-4D21-94CFBA109A3A}"/>
                </a:ext>
              </a:extLst>
            </p:cNvPr>
            <p:cNvSpPr>
              <a:spLocks/>
            </p:cNvSpPr>
            <p:nvPr/>
          </p:nvSpPr>
          <p:spPr>
            <a:xfrm>
              <a:off x="1410894" y="5875389"/>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Download </a:t>
              </a:r>
              <a:r>
                <a:rPr lang="nl-NL" dirty="0" err="1"/>
                <a:t>to</a:t>
              </a:r>
              <a:r>
                <a:rPr lang="nl-NL" dirty="0"/>
                <a:t> </a:t>
              </a:r>
              <a:r>
                <a:rPr lang="nl-NL" dirty="0" err="1"/>
                <a:t>Physical</a:t>
              </a:r>
              <a:r>
                <a:rPr lang="nl-NL" dirty="0"/>
                <a:t> Device</a:t>
              </a:r>
            </a:p>
          </p:txBody>
        </p:sp>
        <p:cxnSp>
          <p:nvCxnSpPr>
            <p:cNvPr id="19" name="Rechte verbindingslijn met pijl 20">
              <a:extLst>
                <a:ext uri="{FF2B5EF4-FFF2-40B4-BE49-F238E27FC236}">
                  <a16:creationId xmlns:a16="http://schemas.microsoft.com/office/drawing/2014/main" id="{D0751558-B5A8-489F-DD97-ADB264A7FA41}"/>
                </a:ext>
              </a:extLst>
            </p:cNvPr>
            <p:cNvCxnSpPr>
              <a:cxnSpLocks/>
              <a:stCxn id="6" idx="2"/>
              <a:endCxn id="14" idx="0"/>
            </p:cNvCxnSpPr>
            <p:nvPr/>
          </p:nvCxnSpPr>
          <p:spPr>
            <a:xfrm>
              <a:off x="2225943" y="1612744"/>
              <a:ext cx="6521" cy="3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22">
              <a:extLst>
                <a:ext uri="{FF2B5EF4-FFF2-40B4-BE49-F238E27FC236}">
                  <a16:creationId xmlns:a16="http://schemas.microsoft.com/office/drawing/2014/main" id="{901B26EE-2E85-F4AC-843C-9665082CC9BE}"/>
                </a:ext>
              </a:extLst>
            </p:cNvPr>
            <p:cNvCxnSpPr>
              <a:cxnSpLocks/>
              <a:stCxn id="14" idx="2"/>
              <a:endCxn id="15" idx="0"/>
            </p:cNvCxnSpPr>
            <p:nvPr/>
          </p:nvCxnSpPr>
          <p:spPr>
            <a:xfrm>
              <a:off x="2232464" y="2490374"/>
              <a:ext cx="6522" cy="393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4">
              <a:extLst>
                <a:ext uri="{FF2B5EF4-FFF2-40B4-BE49-F238E27FC236}">
                  <a16:creationId xmlns:a16="http://schemas.microsoft.com/office/drawing/2014/main" id="{DDF6A8E4-21DC-F4C4-9CEC-FBD310EFB213}"/>
                </a:ext>
              </a:extLst>
            </p:cNvPr>
            <p:cNvCxnSpPr>
              <a:cxnSpLocks/>
              <a:stCxn id="15" idx="2"/>
              <a:endCxn id="16" idx="0"/>
            </p:cNvCxnSpPr>
            <p:nvPr/>
          </p:nvCxnSpPr>
          <p:spPr>
            <a:xfrm>
              <a:off x="2238986" y="3388324"/>
              <a:ext cx="0" cy="383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6">
              <a:extLst>
                <a:ext uri="{FF2B5EF4-FFF2-40B4-BE49-F238E27FC236}">
                  <a16:creationId xmlns:a16="http://schemas.microsoft.com/office/drawing/2014/main" id="{1894E115-E7B9-EEF0-C649-AD1370504C5D}"/>
                </a:ext>
              </a:extLst>
            </p:cNvPr>
            <p:cNvCxnSpPr>
              <a:cxnSpLocks/>
              <a:stCxn id="16" idx="2"/>
              <a:endCxn id="17" idx="0"/>
            </p:cNvCxnSpPr>
            <p:nvPr/>
          </p:nvCxnSpPr>
          <p:spPr>
            <a:xfrm>
              <a:off x="2238986" y="4275903"/>
              <a:ext cx="0" cy="40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33">
              <a:extLst>
                <a:ext uri="{FF2B5EF4-FFF2-40B4-BE49-F238E27FC236}">
                  <a16:creationId xmlns:a16="http://schemas.microsoft.com/office/drawing/2014/main" id="{6547F15A-CB6C-42F6-8113-F87ECA0B641C}"/>
                </a:ext>
              </a:extLst>
            </p:cNvPr>
            <p:cNvCxnSpPr>
              <a:cxnSpLocks/>
              <a:stCxn id="17" idx="2"/>
              <a:endCxn id="18" idx="0"/>
            </p:cNvCxnSpPr>
            <p:nvPr/>
          </p:nvCxnSpPr>
          <p:spPr>
            <a:xfrm>
              <a:off x="2238986" y="5466220"/>
              <a:ext cx="0" cy="409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3755863-1D62-EDE8-9DB0-AE5153999458}"/>
              </a:ext>
            </a:extLst>
          </p:cNvPr>
          <p:cNvGrpSpPr/>
          <p:nvPr/>
        </p:nvGrpSpPr>
        <p:grpSpPr>
          <a:xfrm>
            <a:off x="539552" y="2420888"/>
            <a:ext cx="5857731" cy="2421402"/>
            <a:chOff x="539551" y="2299217"/>
            <a:chExt cx="7167324" cy="2962747"/>
          </a:xfrm>
        </p:grpSpPr>
        <p:sp>
          <p:nvSpPr>
            <p:cNvPr id="10" name="TextBox 10"/>
            <p:cNvSpPr txBox="1"/>
            <p:nvPr/>
          </p:nvSpPr>
          <p:spPr>
            <a:xfrm>
              <a:off x="539551" y="4337502"/>
              <a:ext cx="2766227" cy="4519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dirty="0"/>
                <a:t>...to behave like this?</a:t>
              </a:r>
              <a:endParaRPr lang="nl-NL" dirty="0"/>
            </a:p>
          </p:txBody>
        </p:sp>
        <p:grpSp>
          <p:nvGrpSpPr>
            <p:cNvPr id="8" name="Group 11"/>
            <p:cNvGrpSpPr/>
            <p:nvPr/>
          </p:nvGrpSpPr>
          <p:grpSpPr>
            <a:xfrm>
              <a:off x="539552" y="2299217"/>
              <a:ext cx="7167323" cy="2407616"/>
              <a:chOff x="924683" y="2996952"/>
              <a:chExt cx="7167323" cy="2407616"/>
            </a:xfrm>
          </p:grpSpPr>
          <p:pic>
            <p:nvPicPr>
              <p:cNvPr id="11" name="Picture 3"/>
              <p:cNvPicPr>
                <a:picLocks noChangeAspect="1" noChangeArrowheads="1"/>
              </p:cNvPicPr>
              <p:nvPr/>
            </p:nvPicPr>
            <p:blipFill>
              <a:blip r:embed="rId2" cstate="print">
                <a:lum bright="-44000" contrast="64000"/>
              </a:blip>
              <a:srcRect/>
              <a:stretch>
                <a:fillRect/>
              </a:stretch>
            </p:blipFill>
            <p:spPr bwMode="auto">
              <a:xfrm>
                <a:off x="924683" y="3356992"/>
                <a:ext cx="2451705" cy="1583815"/>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2" name="Right Arrow 7"/>
              <p:cNvSpPr/>
              <p:nvPr/>
            </p:nvSpPr>
            <p:spPr>
              <a:xfrm>
                <a:off x="3379134" y="3824863"/>
                <a:ext cx="2417002"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t>Place and Route</a:t>
                </a:r>
                <a:endParaRPr lang="nl-NL" b="1" dirty="0"/>
              </a:p>
            </p:txBody>
          </p:sp>
          <p:pic>
            <p:nvPicPr>
              <p:cNvPr id="13" name="Picture 8"/>
              <p:cNvPicPr>
                <a:picLocks noChangeAspect="1" noChangeArrowheads="1"/>
              </p:cNvPicPr>
              <p:nvPr/>
            </p:nvPicPr>
            <p:blipFill>
              <a:blip r:embed="rId3" cstate="print"/>
              <a:srcRect/>
              <a:stretch>
                <a:fillRect/>
              </a:stretch>
            </p:blipFill>
            <p:spPr bwMode="auto">
              <a:xfrm>
                <a:off x="5796136" y="2996952"/>
                <a:ext cx="2295870" cy="2407616"/>
              </a:xfrm>
              <a:prstGeom prst="rect">
                <a:avLst/>
              </a:prstGeom>
              <a:ln>
                <a:headEnd/>
                <a:tailEnd/>
              </a:ln>
            </p:spPr>
            <p:style>
              <a:lnRef idx="2">
                <a:schemeClr val="dk1"/>
              </a:lnRef>
              <a:fillRef idx="1">
                <a:schemeClr val="lt1"/>
              </a:fillRef>
              <a:effectRef idx="0">
                <a:schemeClr val="dk1"/>
              </a:effectRef>
              <a:fontRef idx="minor">
                <a:schemeClr val="dk1"/>
              </a:fontRef>
            </p:style>
          </p:pic>
        </p:grpSp>
        <p:sp>
          <p:nvSpPr>
            <p:cNvPr id="9" name="TextBox 9"/>
            <p:cNvSpPr txBox="1"/>
            <p:nvPr/>
          </p:nvSpPr>
          <p:spPr>
            <a:xfrm>
              <a:off x="5385413" y="4810062"/>
              <a:ext cx="2295870" cy="45190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dirty="0"/>
                <a:t>How to get this ...</a:t>
              </a:r>
              <a:endParaRPr lang="nl-NL" dirty="0"/>
            </a:p>
          </p:txBody>
        </p:sp>
      </p:grpSp>
    </p:spTree>
    <p:extLst>
      <p:ext uri="{BB962C8B-B14F-4D97-AF65-F5344CB8AC3E}">
        <p14:creationId xmlns:p14="http://schemas.microsoft.com/office/powerpoint/2010/main" val="318873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Design </a:t>
            </a:r>
            <a:r>
              <a:rPr lang="nl-NL" dirty="0" err="1"/>
              <a:t>verification</a:t>
            </a:r>
            <a:endParaRPr lang="nl-NL" dirty="0"/>
          </a:p>
        </p:txBody>
      </p:sp>
      <p:sp>
        <p:nvSpPr>
          <p:cNvPr id="3" name="Tijdelijke aanduiding voor inhoud 2"/>
          <p:cNvSpPr>
            <a:spLocks noGrp="1"/>
          </p:cNvSpPr>
          <p:nvPr>
            <p:ph idx="1"/>
          </p:nvPr>
        </p:nvSpPr>
        <p:spPr/>
        <p:txBody>
          <a:bodyPr/>
          <a:lstStyle/>
          <a:p>
            <a:r>
              <a:rPr lang="nl-NL" dirty="0"/>
              <a:t>Check </a:t>
            </a:r>
            <a:r>
              <a:rPr lang="nl-NL" dirty="0" err="1"/>
              <a:t>if</a:t>
            </a:r>
            <a:r>
              <a:rPr lang="nl-NL" dirty="0"/>
              <a:t> </a:t>
            </a:r>
            <a:r>
              <a:rPr lang="nl-NL" dirty="0" err="1"/>
              <a:t>your</a:t>
            </a:r>
            <a:r>
              <a:rPr lang="nl-NL" dirty="0"/>
              <a:t> </a:t>
            </a:r>
            <a:r>
              <a:rPr lang="nl-NL" dirty="0" err="1"/>
              <a:t>realization</a:t>
            </a:r>
            <a:r>
              <a:rPr lang="nl-NL" dirty="0"/>
              <a:t> matches </a:t>
            </a:r>
            <a:r>
              <a:rPr lang="nl-NL" dirty="0" err="1"/>
              <a:t>your</a:t>
            </a:r>
            <a:r>
              <a:rPr lang="nl-NL" dirty="0"/>
              <a:t> </a:t>
            </a:r>
            <a:r>
              <a:rPr lang="nl-NL" dirty="0" err="1"/>
              <a:t>expectations</a:t>
            </a:r>
            <a:r>
              <a:rPr lang="nl-NL" dirty="0"/>
              <a:t>.</a:t>
            </a:r>
          </a:p>
          <a:p>
            <a:endParaRPr lang="nl-NL" dirty="0"/>
          </a:p>
          <a:p>
            <a:r>
              <a:rPr lang="nl-NL" dirty="0"/>
              <a:t>In VHDL we </a:t>
            </a:r>
            <a:r>
              <a:rPr lang="nl-NL" dirty="0" err="1"/>
              <a:t>use</a:t>
            </a:r>
            <a:r>
              <a:rPr lang="nl-NL" dirty="0"/>
              <a:t> test </a:t>
            </a:r>
            <a:r>
              <a:rPr lang="nl-NL" dirty="0" err="1"/>
              <a:t>benches</a:t>
            </a:r>
            <a:r>
              <a:rPr lang="nl-NL" dirty="0"/>
              <a:t> </a:t>
            </a:r>
            <a:r>
              <a:rPr lang="nl-NL" dirty="0" err="1"/>
              <a:t>to</a:t>
            </a:r>
            <a:r>
              <a:rPr lang="nl-NL" dirty="0"/>
              <a:t> </a:t>
            </a:r>
            <a:r>
              <a:rPr lang="nl-NL" dirty="0" err="1"/>
              <a:t>verify</a:t>
            </a:r>
            <a:r>
              <a:rPr lang="nl-NL" dirty="0"/>
              <a:t> </a:t>
            </a:r>
            <a:r>
              <a:rPr lang="nl-NL" dirty="0" err="1"/>
              <a:t>the</a:t>
            </a:r>
            <a:r>
              <a:rPr lang="nl-NL" dirty="0"/>
              <a:t> </a:t>
            </a:r>
            <a:r>
              <a:rPr lang="nl-NL" dirty="0" err="1"/>
              <a:t>results</a:t>
            </a:r>
            <a:r>
              <a:rPr lang="nl-NL" dirty="0"/>
              <a:t>.</a:t>
            </a:r>
          </a:p>
          <a:p>
            <a:endParaRPr lang="nl-NL" dirty="0"/>
          </a:p>
          <a:p>
            <a:r>
              <a:rPr lang="nl-NL" dirty="0"/>
              <a:t>In </a:t>
            </a:r>
            <a:r>
              <a:rPr lang="nl-NL" dirty="0" err="1"/>
              <a:t>this</a:t>
            </a:r>
            <a:r>
              <a:rPr lang="nl-NL" dirty="0"/>
              <a:t> course </a:t>
            </a:r>
            <a:r>
              <a:rPr lang="nl-NL" dirty="0" err="1"/>
              <a:t>you</a:t>
            </a:r>
            <a:r>
              <a:rPr lang="nl-NL" dirty="0"/>
              <a:t> </a:t>
            </a:r>
            <a:r>
              <a:rPr lang="nl-NL" dirty="0" err="1"/>
              <a:t>will</a:t>
            </a:r>
            <a:r>
              <a:rPr lang="nl-NL" dirty="0"/>
              <a:t> </a:t>
            </a:r>
            <a:r>
              <a:rPr lang="nl-NL" dirty="0" err="1"/>
              <a:t>create</a:t>
            </a:r>
            <a:r>
              <a:rPr lang="nl-NL" dirty="0"/>
              <a:t> test </a:t>
            </a:r>
            <a:r>
              <a:rPr lang="nl-NL" dirty="0" err="1"/>
              <a:t>benches</a:t>
            </a:r>
            <a:r>
              <a:rPr lang="nl-NL" dirty="0"/>
              <a:t> </a:t>
            </a:r>
            <a:r>
              <a:rPr lang="nl-NL" dirty="0" err="1"/>
              <a:t>to</a:t>
            </a:r>
            <a:r>
              <a:rPr lang="nl-NL" dirty="0"/>
              <a:t> </a:t>
            </a:r>
            <a:r>
              <a:rPr lang="nl-NL" dirty="0" err="1"/>
              <a:t>verify</a:t>
            </a:r>
            <a:r>
              <a:rPr lang="nl-NL" dirty="0"/>
              <a:t> </a:t>
            </a:r>
            <a:r>
              <a:rPr lang="nl-NL" dirty="0" err="1"/>
              <a:t>your</a:t>
            </a:r>
            <a:r>
              <a:rPr lang="nl-NL" dirty="0"/>
              <a:t> designs.</a:t>
            </a:r>
          </a:p>
          <a:p>
            <a:endParaRPr lang="nl-NL" dirty="0"/>
          </a:p>
          <a:p>
            <a:r>
              <a:rPr lang="nl-NL" dirty="0"/>
              <a:t>In (</a:t>
            </a:r>
            <a:r>
              <a:rPr lang="nl-NL" dirty="0" err="1"/>
              <a:t>simple</a:t>
            </a:r>
            <a:r>
              <a:rPr lang="nl-NL" dirty="0"/>
              <a:t>) </a:t>
            </a:r>
            <a:r>
              <a:rPr lang="nl-NL" dirty="0" err="1"/>
              <a:t>simulations</a:t>
            </a:r>
            <a:r>
              <a:rPr lang="nl-NL" dirty="0"/>
              <a:t> we </a:t>
            </a:r>
            <a:r>
              <a:rPr lang="nl-NL" dirty="0" err="1"/>
              <a:t>don’t</a:t>
            </a:r>
            <a:r>
              <a:rPr lang="nl-NL" dirty="0"/>
              <a:t> </a:t>
            </a:r>
            <a:r>
              <a:rPr lang="nl-NL" dirty="0" err="1"/>
              <a:t>know</a:t>
            </a:r>
            <a:r>
              <a:rPr lang="nl-NL" dirty="0"/>
              <a:t> </a:t>
            </a:r>
            <a:r>
              <a:rPr lang="nl-NL" dirty="0" err="1"/>
              <a:t>if</a:t>
            </a:r>
            <a:r>
              <a:rPr lang="nl-NL" dirty="0"/>
              <a:t> the </a:t>
            </a:r>
            <a:r>
              <a:rPr lang="nl-NL" dirty="0" err="1"/>
              <a:t>actual</a:t>
            </a:r>
            <a:r>
              <a:rPr lang="nl-NL" dirty="0"/>
              <a:t> design </a:t>
            </a:r>
            <a:r>
              <a:rPr lang="nl-NL" dirty="0" err="1"/>
              <a:t>meets</a:t>
            </a:r>
            <a:r>
              <a:rPr lang="nl-NL" dirty="0"/>
              <a:t> timing </a:t>
            </a:r>
            <a:r>
              <a:rPr lang="nl-NL" dirty="0" err="1"/>
              <a:t>constraints</a:t>
            </a:r>
            <a:r>
              <a:rPr lang="nl-NL" dirty="0"/>
              <a:t>. We </a:t>
            </a:r>
            <a:r>
              <a:rPr lang="nl-NL" dirty="0" err="1"/>
              <a:t>will</a:t>
            </a:r>
            <a:r>
              <a:rPr lang="nl-NL" dirty="0"/>
              <a:t> </a:t>
            </a:r>
            <a:r>
              <a:rPr lang="nl-NL" dirty="0" err="1"/>
              <a:t>discuss</a:t>
            </a:r>
            <a:r>
              <a:rPr lang="nl-NL" dirty="0"/>
              <a:t> </a:t>
            </a:r>
            <a:r>
              <a:rPr lang="nl-NL" dirty="0" err="1"/>
              <a:t>this</a:t>
            </a:r>
            <a:r>
              <a:rPr lang="nl-NL" dirty="0"/>
              <a:t> later. </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29</a:t>
            </a:fld>
            <a:endParaRPr lang="nl-NL" dirty="0"/>
          </a:p>
        </p:txBody>
      </p:sp>
    </p:spTree>
    <p:extLst>
      <p:ext uri="{BB962C8B-B14F-4D97-AF65-F5344CB8AC3E}">
        <p14:creationId xmlns:p14="http://schemas.microsoft.com/office/powerpoint/2010/main" val="265220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Instructors</a:t>
            </a:r>
          </a:p>
        </p:txBody>
      </p:sp>
      <p:sp>
        <p:nvSpPr>
          <p:cNvPr id="3" name="Tijdelijke aanduiding voor inhoud 2"/>
          <p:cNvSpPr>
            <a:spLocks noGrp="1"/>
          </p:cNvSpPr>
          <p:nvPr>
            <p:ph idx="1"/>
          </p:nvPr>
        </p:nvSpPr>
        <p:spPr/>
        <p:txBody>
          <a:bodyPr/>
          <a:lstStyle/>
          <a:p>
            <a:r>
              <a:rPr lang="nl-NL" dirty="0"/>
              <a:t>Ron Verhagen			</a:t>
            </a:r>
            <a:r>
              <a:rPr lang="nl-NL" dirty="0">
                <a:hlinkClick r:id="rId2"/>
              </a:rPr>
              <a:t>VeRon@hr.nl</a:t>
            </a:r>
            <a:r>
              <a:rPr lang="nl-NL" dirty="0"/>
              <a:t> </a:t>
            </a:r>
          </a:p>
          <a:p>
            <a:r>
              <a:rPr lang="nl-NL" dirty="0"/>
              <a:t>Harry Broeders			</a:t>
            </a:r>
            <a:r>
              <a:rPr lang="nl-NL" dirty="0">
                <a:hlinkClick r:id="rId3"/>
              </a:rPr>
              <a:t>BroJZ@hr.nl</a:t>
            </a:r>
            <a:r>
              <a:rPr lang="nl-NL" dirty="0"/>
              <a:t> </a:t>
            </a:r>
          </a:p>
          <a:p>
            <a:endParaRPr lang="nl-NL" dirty="0"/>
          </a:p>
          <a:p>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pPr>
              <a:defRPr/>
            </a:pPr>
            <a:r>
              <a:rPr lang="pt-BR" dirty="0"/>
              <a:t>HR EAS ELE HWP01 WK1 V1.0</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3</a:t>
            </a:fld>
            <a:endParaRPr lang="nl-NL" dirty="0"/>
          </a:p>
        </p:txBody>
      </p:sp>
    </p:spTree>
    <p:extLst>
      <p:ext uri="{BB962C8B-B14F-4D97-AF65-F5344CB8AC3E}">
        <p14:creationId xmlns:p14="http://schemas.microsoft.com/office/powerpoint/2010/main" val="2320636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050"/>
          <p:cNvSpPr>
            <a:spLocks noGrp="1" noChangeArrowheads="1"/>
          </p:cNvSpPr>
          <p:nvPr>
            <p:ph type="title"/>
          </p:nvPr>
        </p:nvSpPr>
        <p:spPr/>
        <p:txBody>
          <a:bodyPr>
            <a:normAutofit fontScale="90000"/>
          </a:bodyPr>
          <a:lstStyle/>
          <a:p>
            <a:pPr eaLnBrk="1" hangingPunct="1"/>
            <a:r>
              <a:rPr lang="en-GB" dirty="0"/>
              <a:t>Homework</a:t>
            </a:r>
          </a:p>
        </p:txBody>
      </p:sp>
      <p:sp>
        <p:nvSpPr>
          <p:cNvPr id="32772" name="Rectangle 2051"/>
          <p:cNvSpPr>
            <a:spLocks noGrp="1" noChangeArrowheads="1"/>
          </p:cNvSpPr>
          <p:nvPr>
            <p:ph idx="1"/>
          </p:nvPr>
        </p:nvSpPr>
        <p:spPr>
          <a:xfrm>
            <a:off x="457200" y="1371599"/>
            <a:ext cx="8229600" cy="5121275"/>
          </a:xfrm>
        </p:spPr>
        <p:txBody>
          <a:bodyPr>
            <a:normAutofit fontScale="62500" lnSpcReduction="20000"/>
          </a:bodyPr>
          <a:lstStyle/>
          <a:p>
            <a:pPr eaLnBrk="1" hangingPunct="1"/>
            <a:r>
              <a:rPr lang="en-GB" dirty="0"/>
              <a:t>Covered today:</a:t>
            </a:r>
          </a:p>
          <a:p>
            <a:pPr lvl="1" eaLnBrk="1" hangingPunct="1"/>
            <a:r>
              <a:rPr lang="en-GB" dirty="0"/>
              <a:t>Introduction to digital design and FPGAs</a:t>
            </a:r>
          </a:p>
          <a:p>
            <a:pPr lvl="1" eaLnBrk="1" hangingPunct="1"/>
            <a:r>
              <a:rPr lang="en-GB" dirty="0"/>
              <a:t>Structured design</a:t>
            </a:r>
          </a:p>
          <a:p>
            <a:pPr lvl="1" eaLnBrk="1" hangingPunct="1"/>
            <a:r>
              <a:rPr lang="en-GB" dirty="0" err="1"/>
              <a:t>Modeling</a:t>
            </a:r>
            <a:r>
              <a:rPr lang="en-GB" dirty="0"/>
              <a:t> concepts in VHDL</a:t>
            </a:r>
          </a:p>
          <a:p>
            <a:pPr eaLnBrk="1" hangingPunct="1"/>
            <a:endParaRPr lang="en-GB" dirty="0"/>
          </a:p>
          <a:p>
            <a:pPr eaLnBrk="1" hangingPunct="1"/>
            <a:r>
              <a:rPr lang="en-GB" dirty="0"/>
              <a:t>Team up with another student</a:t>
            </a:r>
          </a:p>
          <a:p>
            <a:pPr eaLnBrk="1" hangingPunct="1"/>
            <a:r>
              <a:rPr lang="en-GB" dirty="0"/>
              <a:t>Start working on the laboratory</a:t>
            </a:r>
          </a:p>
          <a:p>
            <a:pPr eaLnBrk="1" hangingPunct="1"/>
            <a:endParaRPr lang="en-GB" dirty="0"/>
          </a:p>
          <a:p>
            <a:pPr eaLnBrk="1" hangingPunct="1"/>
            <a:r>
              <a:rPr lang="nl-NL" dirty="0">
                <a:hlinkClick r:id="rId2"/>
              </a:rPr>
              <a:t>https://nandland.com/fpga-101/</a:t>
            </a:r>
            <a:endParaRPr lang="nl-NL" dirty="0"/>
          </a:p>
          <a:p>
            <a:pPr eaLnBrk="1" hangingPunct="1"/>
            <a:r>
              <a:rPr lang="en-GB" dirty="0">
                <a:hlinkClick r:id="rId3"/>
              </a:rPr>
              <a:t>https://fpgatutorial.com/vhdl/</a:t>
            </a:r>
            <a:r>
              <a:rPr lang="en-GB" dirty="0"/>
              <a:t> </a:t>
            </a:r>
          </a:p>
          <a:p>
            <a:pPr marL="0" indent="0" eaLnBrk="1" hangingPunct="1">
              <a:buNone/>
            </a:pPr>
            <a:endParaRPr lang="en-GB" dirty="0"/>
          </a:p>
          <a:p>
            <a:r>
              <a:rPr lang="en-GB" dirty="0"/>
              <a:t>Useful:</a:t>
            </a:r>
          </a:p>
          <a:p>
            <a:pPr lvl="1"/>
            <a:r>
              <a:rPr lang="en-GB" dirty="0"/>
              <a:t>Chapter 5 “Introduction to VHDL”</a:t>
            </a:r>
          </a:p>
          <a:p>
            <a:pPr lvl="1"/>
            <a:r>
              <a:rPr lang="en-GB" dirty="0"/>
              <a:t>Chapter 6 “Code Structure and Composition”</a:t>
            </a:r>
          </a:p>
          <a:p>
            <a:pPr marL="0" indent="0" eaLnBrk="1" hangingPunct="1">
              <a:buNone/>
            </a:pPr>
            <a:endParaRPr lang="en-GB" dirty="0"/>
          </a:p>
          <a:p>
            <a:pPr eaLnBrk="1" hangingPunct="1"/>
            <a:r>
              <a:rPr lang="en-GB" dirty="0"/>
              <a:t>Next week (for reference):</a:t>
            </a:r>
          </a:p>
          <a:p>
            <a:pPr lvl="1" eaLnBrk="1" hangingPunct="1"/>
            <a:r>
              <a:rPr lang="en-GB" dirty="0"/>
              <a:t>Chapter 7 and 8 “Datatypes” </a:t>
            </a:r>
          </a:p>
          <a:p>
            <a:pPr lvl="1" eaLnBrk="1" hangingPunct="1"/>
            <a:r>
              <a:rPr lang="en-GB" dirty="0"/>
              <a:t>Chapter 9 “Operators”</a:t>
            </a:r>
          </a:p>
          <a:p>
            <a:pPr lvl="1" eaLnBrk="1" hangingPunct="1"/>
            <a:r>
              <a:rPr lang="en-GB" dirty="0"/>
              <a:t>Chapter 18 “Introduction to Simulation with Testbenches”</a:t>
            </a:r>
          </a:p>
        </p:txBody>
      </p:sp>
      <p:sp>
        <p:nvSpPr>
          <p:cNvPr id="9" name="Slide Number Placeholder 8"/>
          <p:cNvSpPr>
            <a:spLocks noGrp="1"/>
          </p:cNvSpPr>
          <p:nvPr>
            <p:ph type="sldNum" sz="quarter" idx="12"/>
          </p:nvPr>
        </p:nvSpPr>
        <p:spPr/>
        <p:txBody>
          <a:bodyPr/>
          <a:lstStyle/>
          <a:p>
            <a:fld id="{1DAA9902-D0C0-4CCB-A534-4D64BC9D383D}" type="slidenum">
              <a:rPr lang="nl-NL" smtClean="0"/>
              <a:pPr/>
              <a:t>30</a:t>
            </a:fld>
            <a:endParaRPr lang="nl-NL" dirty="0"/>
          </a:p>
        </p:txBody>
      </p:sp>
      <p:sp>
        <p:nvSpPr>
          <p:cNvPr id="10" name="Footer Placeholder 9"/>
          <p:cNvSpPr>
            <a:spLocks noGrp="1"/>
          </p:cNvSpPr>
          <p:nvPr>
            <p:ph type="ftr" sz="quarter" idx="11"/>
          </p:nvPr>
        </p:nvSpPr>
        <p:spPr/>
        <p:txBody>
          <a:bodyPr/>
          <a:lstStyle/>
          <a:p>
            <a:pPr>
              <a:defRPr/>
            </a:pPr>
            <a:r>
              <a:rPr lang="pt-BR"/>
              <a:t>HR EAS ELE HWP01 WK1 V1.2</a:t>
            </a:r>
            <a:endParaRPr lang="en-GB"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95400" y="0"/>
            <a:ext cx="7848600" cy="836712"/>
          </a:xfrm>
        </p:spPr>
        <p:txBody>
          <a:bodyPr/>
          <a:lstStyle/>
          <a:p>
            <a:pPr eaLnBrk="1" hangingPunct="1"/>
            <a:r>
              <a:rPr lang="en-GB" sz="3600"/>
              <a:t>First week: Lab</a:t>
            </a:r>
            <a:endParaRPr lang="en-GB" sz="3600" dirty="0"/>
          </a:p>
        </p:txBody>
      </p:sp>
      <p:sp>
        <p:nvSpPr>
          <p:cNvPr id="11" name="Rectangle 3"/>
          <p:cNvSpPr>
            <a:spLocks noGrp="1" noChangeArrowheads="1"/>
          </p:cNvSpPr>
          <p:nvPr>
            <p:ph idx="1"/>
          </p:nvPr>
        </p:nvSpPr>
        <p:spPr/>
        <p:txBody>
          <a:bodyPr/>
          <a:lstStyle/>
          <a:p>
            <a:pPr eaLnBrk="1" hangingPunct="1"/>
            <a:r>
              <a:rPr lang="en-GB" b="0" dirty="0"/>
              <a:t>Introductory Assignment 1</a:t>
            </a:r>
          </a:p>
          <a:p>
            <a:pPr lvl="1"/>
            <a:r>
              <a:rPr lang="en-GB" dirty="0"/>
              <a:t>Getting to know </a:t>
            </a:r>
            <a:r>
              <a:rPr lang="en-GB" dirty="0" err="1"/>
              <a:t>Quartus</a:t>
            </a:r>
            <a:endParaRPr lang="en-GB" dirty="0"/>
          </a:p>
          <a:p>
            <a:pPr lvl="1"/>
            <a:r>
              <a:rPr lang="en-GB" dirty="0"/>
              <a:t>Getting to know </a:t>
            </a:r>
            <a:r>
              <a:rPr lang="en-GB" dirty="0" err="1"/>
              <a:t>ModelSim</a:t>
            </a:r>
            <a:endParaRPr lang="en-GB" dirty="0"/>
          </a:p>
          <a:p>
            <a:pPr lvl="1"/>
            <a:r>
              <a:rPr lang="en-GB" dirty="0"/>
              <a:t>Getting to know the DE1 </a:t>
            </a:r>
            <a:r>
              <a:rPr lang="en-GB" dirty="0" err="1"/>
              <a:t>SoC</a:t>
            </a:r>
            <a:r>
              <a:rPr lang="en-GB" dirty="0"/>
              <a:t> development and Education Board</a:t>
            </a:r>
          </a:p>
        </p:txBody>
      </p:sp>
      <p:sp>
        <p:nvSpPr>
          <p:cNvPr id="10" name="Slide Number Placeholder 9"/>
          <p:cNvSpPr>
            <a:spLocks noGrp="1"/>
          </p:cNvSpPr>
          <p:nvPr>
            <p:ph type="sldNum" sz="quarter" idx="12"/>
          </p:nvPr>
        </p:nvSpPr>
        <p:spPr/>
        <p:txBody>
          <a:bodyPr/>
          <a:lstStyle/>
          <a:p>
            <a:fld id="{1DAA9902-D0C0-4CCB-A534-4D64BC9D383D}" type="slidenum">
              <a:rPr lang="nl-NL" smtClean="0"/>
              <a:pPr/>
              <a:t>31</a:t>
            </a:fld>
            <a:endParaRPr lang="nl-NL" dirty="0"/>
          </a:p>
        </p:txBody>
      </p:sp>
      <p:sp>
        <p:nvSpPr>
          <p:cNvPr id="12" name="Footer Placeholder 11"/>
          <p:cNvSpPr>
            <a:spLocks noGrp="1"/>
          </p:cNvSpPr>
          <p:nvPr>
            <p:ph type="ftr" sz="quarter" idx="11"/>
          </p:nvPr>
        </p:nvSpPr>
        <p:spPr/>
        <p:txBody>
          <a:bodyPr/>
          <a:lstStyle/>
          <a:p>
            <a:pPr>
              <a:defRPr/>
            </a:pPr>
            <a:r>
              <a:rPr lang="pt-BR" dirty="0"/>
              <a:t>HR EAS ELE HWP01 WK1 V1.0</a:t>
            </a:r>
            <a:endParaRPr lang="en-GB"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140968"/>
            <a:ext cx="5468100" cy="307580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259632" y="0"/>
            <a:ext cx="7884368" cy="792163"/>
          </a:xfrm>
        </p:spPr>
        <p:txBody>
          <a:bodyPr/>
          <a:lstStyle/>
          <a:p>
            <a:pPr eaLnBrk="1" hangingPunct="1"/>
            <a:r>
              <a:rPr lang="en-GB"/>
              <a:t>Organization</a:t>
            </a:r>
            <a:endParaRPr lang="en-GB" dirty="0"/>
          </a:p>
        </p:txBody>
      </p:sp>
      <p:sp>
        <p:nvSpPr>
          <p:cNvPr id="5125" name="Rectangle 3"/>
          <p:cNvSpPr>
            <a:spLocks noGrp="1" noChangeArrowheads="1"/>
          </p:cNvSpPr>
          <p:nvPr>
            <p:ph idx="1"/>
          </p:nvPr>
        </p:nvSpPr>
        <p:spPr>
          <a:xfrm>
            <a:off x="467544" y="980728"/>
            <a:ext cx="8359577" cy="5415310"/>
          </a:xfrm>
        </p:spPr>
        <p:txBody>
          <a:bodyPr>
            <a:normAutofit/>
          </a:bodyPr>
          <a:lstStyle/>
          <a:p>
            <a:pPr>
              <a:lnSpc>
                <a:spcPct val="90000"/>
              </a:lnSpc>
              <a:buClr>
                <a:srgbClr val="FF0000"/>
              </a:buClr>
            </a:pPr>
            <a:r>
              <a:rPr lang="en-GB" dirty="0"/>
              <a:t>Compulsory attendance</a:t>
            </a:r>
          </a:p>
          <a:p>
            <a:pPr>
              <a:lnSpc>
                <a:spcPct val="90000"/>
              </a:lnSpc>
              <a:buClr>
                <a:srgbClr val="FF0000"/>
              </a:buClr>
            </a:pPr>
            <a:r>
              <a:rPr lang="en-GB" dirty="0"/>
              <a:t>HWP01 structure:</a:t>
            </a:r>
          </a:p>
          <a:p>
            <a:pPr lvl="1">
              <a:lnSpc>
                <a:spcPct val="90000"/>
              </a:lnSpc>
              <a:buClr>
                <a:srgbClr val="FF0000"/>
              </a:buClr>
            </a:pPr>
            <a:r>
              <a:rPr lang="en-GB" dirty="0"/>
              <a:t>Lecture</a:t>
            </a:r>
          </a:p>
          <a:p>
            <a:pPr lvl="2">
              <a:lnSpc>
                <a:spcPct val="90000"/>
              </a:lnSpc>
              <a:buClr>
                <a:srgbClr val="FF0000"/>
              </a:buClr>
            </a:pPr>
            <a:r>
              <a:rPr lang="en-GB" dirty="0"/>
              <a:t>Five lectures:		Monday: 1.5 hour p/w</a:t>
            </a:r>
          </a:p>
          <a:p>
            <a:pPr lvl="1">
              <a:lnSpc>
                <a:spcPct val="90000"/>
              </a:lnSpc>
              <a:buClr>
                <a:srgbClr val="FF0000"/>
              </a:buClr>
            </a:pPr>
            <a:r>
              <a:rPr lang="en-GB" dirty="0"/>
              <a:t>Lab exercise</a:t>
            </a:r>
          </a:p>
          <a:p>
            <a:pPr lvl="2">
              <a:lnSpc>
                <a:spcPct val="90000"/>
              </a:lnSpc>
              <a:buClr>
                <a:srgbClr val="FF0000"/>
              </a:buClr>
            </a:pPr>
            <a:r>
              <a:rPr lang="en-GB" dirty="0"/>
              <a:t>Full-time:		Tuesday:  2.5 hours Online p/w</a:t>
            </a:r>
          </a:p>
          <a:p>
            <a:pPr lvl="1">
              <a:lnSpc>
                <a:spcPct val="90000"/>
              </a:lnSpc>
              <a:buClr>
                <a:srgbClr val="FF0000"/>
              </a:buClr>
            </a:pPr>
            <a:r>
              <a:rPr lang="en-GB" dirty="0"/>
              <a:t>Homework		</a:t>
            </a:r>
          </a:p>
          <a:p>
            <a:pPr lvl="2">
              <a:lnSpc>
                <a:spcPct val="90000"/>
              </a:lnSpc>
              <a:buClr>
                <a:srgbClr val="FF0000"/>
              </a:buClr>
            </a:pPr>
            <a:r>
              <a:rPr lang="en-GB" dirty="0"/>
              <a:t>56.5 hours total</a:t>
            </a:r>
          </a:p>
          <a:p>
            <a:pPr lvl="2">
              <a:lnSpc>
                <a:spcPct val="90000"/>
              </a:lnSpc>
              <a:buClr>
                <a:srgbClr val="FF0000"/>
              </a:buClr>
            </a:pPr>
            <a:r>
              <a:rPr lang="en-GB" dirty="0"/>
              <a:t>Theory from the book</a:t>
            </a:r>
          </a:p>
          <a:p>
            <a:pPr lvl="3">
              <a:lnSpc>
                <a:spcPct val="90000"/>
              </a:lnSpc>
              <a:buClr>
                <a:srgbClr val="FF0000"/>
              </a:buClr>
            </a:pPr>
            <a:r>
              <a:rPr lang="en-GB" dirty="0"/>
              <a:t>“Circuit Design with VHDL” (Third Edition)</a:t>
            </a:r>
          </a:p>
          <a:p>
            <a:pPr lvl="3">
              <a:lnSpc>
                <a:spcPct val="90000"/>
              </a:lnSpc>
              <a:buClr>
                <a:srgbClr val="FF0000"/>
              </a:buClr>
            </a:pPr>
            <a:r>
              <a:rPr lang="en-GB" dirty="0" err="1"/>
              <a:t>Volnei</a:t>
            </a:r>
            <a:r>
              <a:rPr lang="en-GB" dirty="0"/>
              <a:t> A. </a:t>
            </a:r>
            <a:r>
              <a:rPr lang="en-GB" dirty="0" err="1"/>
              <a:t>Pedroni</a:t>
            </a:r>
            <a:endParaRPr lang="en-GB" dirty="0"/>
          </a:p>
          <a:p>
            <a:pPr lvl="3">
              <a:lnSpc>
                <a:spcPct val="90000"/>
              </a:lnSpc>
              <a:buClr>
                <a:srgbClr val="FF0000"/>
              </a:buClr>
            </a:pPr>
            <a:r>
              <a:rPr lang="en-GB" dirty="0"/>
              <a:t>ISBN 978-0-262-04264-2</a:t>
            </a:r>
          </a:p>
          <a:p>
            <a:pPr lvl="2">
              <a:lnSpc>
                <a:spcPct val="90000"/>
              </a:lnSpc>
              <a:buClr>
                <a:srgbClr val="FF0000"/>
              </a:buClr>
            </a:pPr>
            <a:r>
              <a:rPr lang="en-GB" dirty="0"/>
              <a:t>Preparing assignments / writing code</a:t>
            </a:r>
          </a:p>
          <a:p>
            <a:pPr lvl="2">
              <a:lnSpc>
                <a:spcPct val="90000"/>
              </a:lnSpc>
              <a:buClr>
                <a:srgbClr val="FF0000"/>
              </a:buClr>
            </a:pPr>
            <a:r>
              <a:rPr lang="en-GB" dirty="0"/>
              <a:t>Making simulations at home / outside regular class times				</a:t>
            </a:r>
          </a:p>
          <a:p>
            <a:pPr lvl="2">
              <a:lnSpc>
                <a:spcPct val="90000"/>
              </a:lnSpc>
              <a:buClr>
                <a:srgbClr val="FF0000"/>
              </a:buClr>
            </a:pPr>
            <a:endParaRPr lang="en-GB" dirty="0"/>
          </a:p>
        </p:txBody>
      </p:sp>
      <p:sp>
        <p:nvSpPr>
          <p:cNvPr id="10" name="Slide Number Placeholder 9"/>
          <p:cNvSpPr>
            <a:spLocks noGrp="1"/>
          </p:cNvSpPr>
          <p:nvPr>
            <p:ph type="sldNum" sz="quarter" idx="12"/>
          </p:nvPr>
        </p:nvSpPr>
        <p:spPr/>
        <p:txBody>
          <a:bodyPr/>
          <a:lstStyle/>
          <a:p>
            <a:fld id="{1DAA9902-D0C0-4CCB-A534-4D64BC9D383D}" type="slidenum">
              <a:rPr lang="nl-NL" smtClean="0"/>
              <a:pPr/>
              <a:t>4</a:t>
            </a:fld>
            <a:endParaRPr lang="nl-NL" dirty="0"/>
          </a:p>
        </p:txBody>
      </p:sp>
      <p:sp>
        <p:nvSpPr>
          <p:cNvPr id="11" name="Footer Placeholder 10"/>
          <p:cNvSpPr>
            <a:spLocks noGrp="1"/>
          </p:cNvSpPr>
          <p:nvPr>
            <p:ph type="ftr" sz="quarter" idx="11"/>
          </p:nvPr>
        </p:nvSpPr>
        <p:spPr/>
        <p:txBody>
          <a:bodyPr/>
          <a:lstStyle/>
          <a:p>
            <a:pPr>
              <a:defRPr/>
            </a:pPr>
            <a:r>
              <a:rPr lang="pt-BR" dirty="0"/>
              <a:t>HR EAS ELE HWP01 WK1 V1.0</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99592" y="1628800"/>
            <a:ext cx="2808312" cy="2016224"/>
          </a:xfrm>
          <a:prstGeom prst="rect">
            <a:avLst/>
          </a:prstGeom>
          <a:solidFill>
            <a:srgbClr val="C00000"/>
          </a:solidFill>
          <a:ln w="25400">
            <a:solidFill>
              <a:schemeClr val="tx1"/>
            </a:solidFill>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6148" name="Rectangle 2"/>
          <p:cNvSpPr>
            <a:spLocks noGrp="1" noChangeArrowheads="1"/>
          </p:cNvSpPr>
          <p:nvPr>
            <p:ph type="title"/>
          </p:nvPr>
        </p:nvSpPr>
        <p:spPr>
          <a:xfrm>
            <a:off x="1187624" y="0"/>
            <a:ext cx="7956376" cy="836712"/>
          </a:xfrm>
        </p:spPr>
        <p:txBody>
          <a:bodyPr>
            <a:normAutofit/>
          </a:bodyPr>
          <a:lstStyle/>
          <a:p>
            <a:pPr eaLnBrk="1" hangingPunct="1"/>
            <a:r>
              <a:rPr lang="en-GB" dirty="0"/>
              <a:t>Planning: theory</a:t>
            </a:r>
          </a:p>
        </p:txBody>
      </p:sp>
      <p:sp>
        <p:nvSpPr>
          <p:cNvPr id="12" name="Content Placeholder 11"/>
          <p:cNvSpPr>
            <a:spLocks noGrp="1"/>
          </p:cNvSpPr>
          <p:nvPr>
            <p:ph sz="half" idx="1"/>
          </p:nvPr>
        </p:nvSpPr>
        <p:spPr>
          <a:xfrm>
            <a:off x="899592" y="1628800"/>
            <a:ext cx="2808312" cy="4525963"/>
          </a:xfrm>
        </p:spPr>
        <p:txBody>
          <a:bodyPr>
            <a:normAutofit fontScale="77500" lnSpcReduction="20000"/>
          </a:bodyPr>
          <a:lstStyle/>
          <a:p>
            <a:r>
              <a:rPr lang="en-GB" b="1" dirty="0">
                <a:solidFill>
                  <a:schemeClr val="bg1"/>
                </a:solidFill>
              </a:rPr>
              <a:t>First week</a:t>
            </a:r>
          </a:p>
          <a:p>
            <a:pPr lvl="1">
              <a:buFont typeface="Calibri" panose="020F0502020204030204" pitchFamily="34" charset="0"/>
              <a:buChar char="‒"/>
            </a:pPr>
            <a:r>
              <a:rPr lang="en-GB" sz="2000" b="1" dirty="0">
                <a:solidFill>
                  <a:schemeClr val="bg1"/>
                </a:solidFill>
              </a:rPr>
              <a:t>Introduction digital systems</a:t>
            </a:r>
          </a:p>
          <a:p>
            <a:pPr lvl="1">
              <a:buFont typeface="Calibri" panose="020F0502020204030204" pitchFamily="34" charset="0"/>
              <a:buChar char="‒"/>
            </a:pPr>
            <a:r>
              <a:rPr lang="en-GB" sz="2000" b="1" dirty="0">
                <a:solidFill>
                  <a:schemeClr val="bg1"/>
                </a:solidFill>
              </a:rPr>
              <a:t>Introduction to FPGAs</a:t>
            </a:r>
          </a:p>
          <a:p>
            <a:pPr lvl="1">
              <a:buFont typeface="Calibri" panose="020F0502020204030204" pitchFamily="34" charset="0"/>
              <a:buChar char="‒"/>
            </a:pPr>
            <a:r>
              <a:rPr lang="en-GB" sz="2000" b="1" dirty="0">
                <a:solidFill>
                  <a:schemeClr val="bg1"/>
                </a:solidFill>
              </a:rPr>
              <a:t>Structured digital Design</a:t>
            </a:r>
          </a:p>
          <a:p>
            <a:pPr lvl="1">
              <a:buFont typeface="Calibri" panose="020F0502020204030204" pitchFamily="34" charset="0"/>
              <a:buChar char="‒"/>
            </a:pPr>
            <a:r>
              <a:rPr lang="en-GB" sz="2000" b="1" dirty="0" err="1">
                <a:solidFill>
                  <a:schemeClr val="bg1"/>
                </a:solidFill>
              </a:rPr>
              <a:t>Modeling</a:t>
            </a:r>
            <a:r>
              <a:rPr lang="en-GB" sz="2000" b="1" dirty="0">
                <a:solidFill>
                  <a:schemeClr val="bg1"/>
                </a:solidFill>
              </a:rPr>
              <a:t> concepts in VHDL</a:t>
            </a:r>
          </a:p>
          <a:p>
            <a:pPr>
              <a:buNone/>
            </a:pPr>
            <a:endParaRPr lang="en-GB" dirty="0"/>
          </a:p>
          <a:p>
            <a:pPr>
              <a:buNone/>
            </a:pPr>
            <a:endParaRPr lang="en-GB" dirty="0"/>
          </a:p>
          <a:p>
            <a:pPr>
              <a:buNone/>
            </a:pPr>
            <a:endParaRPr lang="en-GB" dirty="0"/>
          </a:p>
          <a:p>
            <a:r>
              <a:rPr lang="en-GB" dirty="0"/>
              <a:t>Second week</a:t>
            </a:r>
          </a:p>
          <a:p>
            <a:pPr lvl="1"/>
            <a:r>
              <a:rPr lang="en-GB" dirty="0"/>
              <a:t>Introduction VHDL</a:t>
            </a:r>
          </a:p>
          <a:p>
            <a:pPr lvl="1"/>
            <a:r>
              <a:rPr lang="en-GB" dirty="0"/>
              <a:t>Code structure</a:t>
            </a:r>
          </a:p>
          <a:p>
            <a:pPr lvl="1"/>
            <a:r>
              <a:rPr lang="en-GB" dirty="0"/>
              <a:t>Data types</a:t>
            </a:r>
          </a:p>
        </p:txBody>
      </p:sp>
      <p:sp>
        <p:nvSpPr>
          <p:cNvPr id="11" name="Content Placeholder 10"/>
          <p:cNvSpPr>
            <a:spLocks noGrp="1"/>
          </p:cNvSpPr>
          <p:nvPr>
            <p:ph sz="half" idx="2"/>
          </p:nvPr>
        </p:nvSpPr>
        <p:spPr>
          <a:xfrm>
            <a:off x="3707904" y="1618613"/>
            <a:ext cx="2453444" cy="4475220"/>
          </a:xfrm>
        </p:spPr>
        <p:txBody>
          <a:bodyPr>
            <a:normAutofit fontScale="77500" lnSpcReduction="20000"/>
          </a:bodyPr>
          <a:lstStyle/>
          <a:p>
            <a:r>
              <a:rPr lang="en-GB" dirty="0"/>
              <a:t>Third week</a:t>
            </a:r>
          </a:p>
          <a:p>
            <a:pPr lvl="1"/>
            <a:r>
              <a:rPr lang="en-GB" dirty="0"/>
              <a:t>Combinational versus sequential design</a:t>
            </a:r>
          </a:p>
          <a:p>
            <a:pPr lvl="1"/>
            <a:r>
              <a:rPr lang="en-GB" dirty="0"/>
              <a:t>Concurrent and sequential code</a:t>
            </a:r>
          </a:p>
          <a:p>
            <a:pPr lvl="1"/>
            <a:r>
              <a:rPr lang="en-GB" dirty="0"/>
              <a:t>Signals and variables</a:t>
            </a:r>
            <a:br>
              <a:rPr lang="en-GB" dirty="0"/>
            </a:br>
            <a:endParaRPr lang="en-GB" dirty="0"/>
          </a:p>
          <a:p>
            <a:r>
              <a:rPr lang="en-GB" dirty="0"/>
              <a:t>Fourth week</a:t>
            </a:r>
          </a:p>
          <a:p>
            <a:pPr lvl="1"/>
            <a:r>
              <a:rPr lang="en-GB" dirty="0"/>
              <a:t>Introduction to state machines</a:t>
            </a:r>
          </a:p>
        </p:txBody>
      </p:sp>
      <p:sp>
        <p:nvSpPr>
          <p:cNvPr id="18" name="Slide Number Placeholder 17"/>
          <p:cNvSpPr>
            <a:spLocks noGrp="1"/>
          </p:cNvSpPr>
          <p:nvPr>
            <p:ph type="sldNum" sz="quarter" idx="12"/>
          </p:nvPr>
        </p:nvSpPr>
        <p:spPr/>
        <p:txBody>
          <a:bodyPr/>
          <a:lstStyle/>
          <a:p>
            <a:fld id="{1DAA9902-D0C0-4CCB-A534-4D64BC9D383D}" type="slidenum">
              <a:rPr lang="nl-NL" smtClean="0"/>
              <a:pPr/>
              <a:t>5</a:t>
            </a:fld>
            <a:endParaRPr lang="nl-NL" dirty="0"/>
          </a:p>
        </p:txBody>
      </p:sp>
      <p:sp>
        <p:nvSpPr>
          <p:cNvPr id="19" name="Footer Placeholder 18"/>
          <p:cNvSpPr>
            <a:spLocks noGrp="1"/>
          </p:cNvSpPr>
          <p:nvPr>
            <p:ph type="ftr" sz="quarter" idx="11"/>
          </p:nvPr>
        </p:nvSpPr>
        <p:spPr/>
        <p:txBody>
          <a:bodyPr/>
          <a:lstStyle/>
          <a:p>
            <a:pPr>
              <a:defRPr/>
            </a:pPr>
            <a:r>
              <a:rPr lang="pt-BR" dirty="0"/>
              <a:t>HR EAS ELE HWP01 WK1 V1.0</a:t>
            </a:r>
            <a:endParaRPr lang="en-GB" dirty="0"/>
          </a:p>
        </p:txBody>
      </p:sp>
      <p:sp>
        <p:nvSpPr>
          <p:cNvPr id="8" name="Content Placeholder 10"/>
          <p:cNvSpPr txBox="1">
            <a:spLocks/>
          </p:cNvSpPr>
          <p:nvPr/>
        </p:nvSpPr>
        <p:spPr>
          <a:xfrm>
            <a:off x="6233688" y="1618076"/>
            <a:ext cx="2453444" cy="4475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2000" dirty="0"/>
              <a:t>Fifth week</a:t>
            </a:r>
          </a:p>
          <a:p>
            <a:pPr lvl="1"/>
            <a:r>
              <a:rPr lang="en-GB" sz="2000" dirty="0"/>
              <a:t>Designing state machines</a:t>
            </a:r>
          </a:p>
          <a:p>
            <a:pPr lvl="1"/>
            <a:r>
              <a:rPr lang="en-US" sz="2000" dirty="0"/>
              <a:t>Advanced VHDL design</a:t>
            </a:r>
            <a:endParaRPr lang="en-GB" sz="20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59632" y="0"/>
            <a:ext cx="7884368" cy="836712"/>
          </a:xfrm>
        </p:spPr>
        <p:txBody>
          <a:bodyPr>
            <a:normAutofit/>
          </a:bodyPr>
          <a:lstStyle/>
          <a:p>
            <a:pPr eaLnBrk="1" hangingPunct="1"/>
            <a:r>
              <a:rPr lang="en-GB" dirty="0"/>
              <a:t>Planning: lab assignments</a:t>
            </a:r>
          </a:p>
        </p:txBody>
      </p:sp>
      <p:graphicFrame>
        <p:nvGraphicFramePr>
          <p:cNvPr id="17" name="Table 16"/>
          <p:cNvGraphicFramePr>
            <a:graphicFrameLocks noGrp="1"/>
          </p:cNvGraphicFramePr>
          <p:nvPr>
            <p:extLst>
              <p:ext uri="{D42A27DB-BD31-4B8C-83A1-F6EECF244321}">
                <p14:modId xmlns:p14="http://schemas.microsoft.com/office/powerpoint/2010/main" val="2447995281"/>
              </p:ext>
            </p:extLst>
          </p:nvPr>
        </p:nvGraphicFramePr>
        <p:xfrm>
          <a:off x="1691680" y="1844824"/>
          <a:ext cx="6768752" cy="4320480"/>
        </p:xfrm>
        <a:graphic>
          <a:graphicData uri="http://schemas.openxmlformats.org/drawingml/2006/table">
            <a:tbl>
              <a:tblPr firstRow="1" bandRow="1">
                <a:tableStyleId>{72833802-FEF1-4C79-8D5D-14CF1EAF98D9}</a:tableStyleId>
              </a:tblPr>
              <a:tblGrid>
                <a:gridCol w="877954">
                  <a:extLst>
                    <a:ext uri="{9D8B030D-6E8A-4147-A177-3AD203B41FA5}">
                      <a16:colId xmlns:a16="http://schemas.microsoft.com/office/drawing/2014/main" val="20000"/>
                    </a:ext>
                  </a:extLst>
                </a:gridCol>
                <a:gridCol w="250642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432048">
                <a:tc>
                  <a:txBody>
                    <a:bodyPr/>
                    <a:lstStyle/>
                    <a:p>
                      <a:pPr algn="ctr"/>
                      <a:r>
                        <a:rPr lang="nl-NL" dirty="0"/>
                        <a:t>Week</a:t>
                      </a:r>
                    </a:p>
                  </a:txBody>
                  <a:tcPr>
                    <a:solidFill>
                      <a:srgbClr val="C00000"/>
                    </a:solidFill>
                  </a:tcPr>
                </a:tc>
                <a:tc>
                  <a:txBody>
                    <a:bodyPr/>
                    <a:lstStyle/>
                    <a:p>
                      <a:pPr algn="l"/>
                      <a:r>
                        <a:rPr lang="nl-NL" dirty="0"/>
                        <a:t>Deadlines</a:t>
                      </a:r>
                    </a:p>
                  </a:txBody>
                  <a:tcPr>
                    <a:solidFill>
                      <a:srgbClr val="C00000"/>
                    </a:solidFill>
                  </a:tcPr>
                </a:tc>
                <a:tc>
                  <a:txBody>
                    <a:bodyPr/>
                    <a:lstStyle/>
                    <a:p>
                      <a:pPr algn="l"/>
                      <a:r>
                        <a:rPr lang="nl-NL" dirty="0" err="1"/>
                        <a:t>Retake</a:t>
                      </a:r>
                      <a:endParaRPr lang="nl-NL" dirty="0"/>
                    </a:p>
                  </a:txBody>
                  <a:tcPr>
                    <a:solidFill>
                      <a:srgbClr val="C00000"/>
                    </a:solidFill>
                  </a:tcPr>
                </a:tc>
                <a:extLst>
                  <a:ext uri="{0D108BD9-81ED-4DB2-BD59-A6C34878D82A}">
                    <a16:rowId xmlns:a16="http://schemas.microsoft.com/office/drawing/2014/main" val="10000"/>
                  </a:ext>
                </a:extLst>
              </a:tr>
              <a:tr h="432048">
                <a:tc>
                  <a:txBody>
                    <a:bodyPr/>
                    <a:lstStyle/>
                    <a:p>
                      <a:pPr algn="ctr"/>
                      <a:r>
                        <a:rPr lang="nl-NL" dirty="0"/>
                        <a:t>1</a:t>
                      </a:r>
                    </a:p>
                  </a:txBody>
                  <a:tcPr/>
                </a:tc>
                <a:tc>
                  <a:txBody>
                    <a:bodyPr/>
                    <a:lstStyle/>
                    <a:p>
                      <a:pPr algn="l"/>
                      <a:r>
                        <a:rPr lang="nl-NL" dirty="0"/>
                        <a:t>-</a:t>
                      </a:r>
                    </a:p>
                  </a:txBody>
                  <a:tcPr/>
                </a:tc>
                <a:tc>
                  <a:txBody>
                    <a:bodyPr/>
                    <a:lstStyle/>
                    <a:p>
                      <a:pPr algn="l"/>
                      <a:r>
                        <a:rPr lang="nl-NL" i="1" dirty="0"/>
                        <a:t>-</a:t>
                      </a:r>
                    </a:p>
                  </a:txBody>
                  <a:tcPr/>
                </a:tc>
                <a:extLst>
                  <a:ext uri="{0D108BD9-81ED-4DB2-BD59-A6C34878D82A}">
                    <a16:rowId xmlns:a16="http://schemas.microsoft.com/office/drawing/2014/main" val="10001"/>
                  </a:ext>
                </a:extLst>
              </a:tr>
              <a:tr h="432048">
                <a:tc>
                  <a:txBody>
                    <a:bodyPr/>
                    <a:lstStyle/>
                    <a:p>
                      <a:pPr algn="ctr"/>
                      <a:r>
                        <a:rPr lang="nl-NL" dirty="0"/>
                        <a:t>2</a:t>
                      </a:r>
                    </a:p>
                  </a:txBody>
                  <a:tcPr/>
                </a:tc>
                <a:tc>
                  <a:txBody>
                    <a:bodyPr/>
                    <a:lstStyle/>
                    <a:p>
                      <a:pPr algn="l"/>
                      <a:r>
                        <a:rPr lang="en-US" dirty="0"/>
                        <a:t>1</a:t>
                      </a:r>
                      <a:r>
                        <a:rPr lang="en-US" baseline="0" dirty="0"/>
                        <a:t> (deadline)</a:t>
                      </a:r>
                      <a:endParaRPr lang="nl-NL" dirty="0"/>
                    </a:p>
                  </a:txBody>
                  <a:tcPr/>
                </a:tc>
                <a:tc>
                  <a:txBody>
                    <a:bodyPr/>
                    <a:lstStyle/>
                    <a:p>
                      <a:pPr algn="l"/>
                      <a:r>
                        <a:rPr lang="nl-NL" dirty="0"/>
                        <a:t>-</a:t>
                      </a:r>
                    </a:p>
                  </a:txBody>
                  <a:tcPr/>
                </a:tc>
                <a:extLst>
                  <a:ext uri="{0D108BD9-81ED-4DB2-BD59-A6C34878D82A}">
                    <a16:rowId xmlns:a16="http://schemas.microsoft.com/office/drawing/2014/main" val="10002"/>
                  </a:ext>
                </a:extLst>
              </a:tr>
              <a:tr h="432048">
                <a:tc>
                  <a:txBody>
                    <a:bodyPr/>
                    <a:lstStyle/>
                    <a:p>
                      <a:pPr algn="ctr"/>
                      <a:r>
                        <a:rPr lang="nl-NL" dirty="0"/>
                        <a:t>3</a:t>
                      </a:r>
                    </a:p>
                  </a:txBody>
                  <a:tcPr/>
                </a:tc>
                <a:tc>
                  <a:txBody>
                    <a:bodyPr/>
                    <a:lstStyle/>
                    <a:p>
                      <a:pPr algn="l"/>
                      <a:r>
                        <a:rPr lang="nl-NL" dirty="0"/>
                        <a:t>2 (deadline)</a:t>
                      </a:r>
                    </a:p>
                  </a:txBody>
                  <a:tcPr/>
                </a:tc>
                <a:tc>
                  <a:txBody>
                    <a:bodyPr/>
                    <a:lstStyle/>
                    <a:p>
                      <a:pPr algn="l"/>
                      <a:r>
                        <a:rPr lang="nl-NL" dirty="0"/>
                        <a:t>1 (deadline)</a:t>
                      </a:r>
                    </a:p>
                  </a:txBody>
                  <a:tcPr/>
                </a:tc>
                <a:extLst>
                  <a:ext uri="{0D108BD9-81ED-4DB2-BD59-A6C34878D82A}">
                    <a16:rowId xmlns:a16="http://schemas.microsoft.com/office/drawing/2014/main" val="10003"/>
                  </a:ext>
                </a:extLst>
              </a:tr>
              <a:tr h="432048">
                <a:tc>
                  <a:txBody>
                    <a:bodyPr/>
                    <a:lstStyle/>
                    <a:p>
                      <a:pPr algn="ctr"/>
                      <a:r>
                        <a:rPr lang="nl-NL" dirty="0"/>
                        <a:t>4</a:t>
                      </a:r>
                    </a:p>
                  </a:txBody>
                  <a:tcPr/>
                </a:tc>
                <a:tc>
                  <a:txBody>
                    <a:bodyPr/>
                    <a:lstStyle/>
                    <a:p>
                      <a:pPr algn="l"/>
                      <a:r>
                        <a:rPr lang="nl-NL" dirty="0"/>
                        <a:t>3 (deadline)</a:t>
                      </a:r>
                    </a:p>
                  </a:txBody>
                  <a:tcPr/>
                </a:tc>
                <a:tc>
                  <a:txBody>
                    <a:bodyPr/>
                    <a:lstStyle/>
                    <a:p>
                      <a:pPr algn="l"/>
                      <a:r>
                        <a:rPr lang="nl-NL" dirty="0"/>
                        <a:t>2 (deadline)</a:t>
                      </a:r>
                    </a:p>
                  </a:txBody>
                  <a:tcPr/>
                </a:tc>
                <a:extLst>
                  <a:ext uri="{0D108BD9-81ED-4DB2-BD59-A6C34878D82A}">
                    <a16:rowId xmlns:a16="http://schemas.microsoft.com/office/drawing/2014/main" val="10004"/>
                  </a:ext>
                </a:extLst>
              </a:tr>
              <a:tr h="432048">
                <a:tc>
                  <a:txBody>
                    <a:bodyPr/>
                    <a:lstStyle/>
                    <a:p>
                      <a:pPr algn="ctr"/>
                      <a:r>
                        <a:rPr lang="nl-NL" dirty="0"/>
                        <a:t>5</a:t>
                      </a:r>
                    </a:p>
                  </a:txBody>
                  <a:tcPr/>
                </a:tc>
                <a:tc>
                  <a:txBody>
                    <a:bodyPr/>
                    <a:lstStyle/>
                    <a:p>
                      <a:pPr algn="l"/>
                      <a:r>
                        <a:rPr lang="nl-NL" dirty="0"/>
                        <a:t>4 (deadline)</a:t>
                      </a:r>
                    </a:p>
                  </a:txBody>
                  <a:tcPr/>
                </a:tc>
                <a:tc>
                  <a:txBody>
                    <a:bodyPr/>
                    <a:lstStyle/>
                    <a:p>
                      <a:pPr algn="l"/>
                      <a:r>
                        <a:rPr lang="nl-NL" dirty="0"/>
                        <a:t>3 (deadline)</a:t>
                      </a:r>
                    </a:p>
                  </a:txBody>
                  <a:tcPr/>
                </a:tc>
                <a:extLst>
                  <a:ext uri="{0D108BD9-81ED-4DB2-BD59-A6C34878D82A}">
                    <a16:rowId xmlns:a16="http://schemas.microsoft.com/office/drawing/2014/main" val="10005"/>
                  </a:ext>
                </a:extLst>
              </a:tr>
              <a:tr h="432048">
                <a:tc>
                  <a:txBody>
                    <a:bodyPr/>
                    <a:lstStyle/>
                    <a:p>
                      <a:pPr algn="ctr"/>
                      <a:r>
                        <a:rPr lang="nl-NL" dirty="0"/>
                        <a:t>6</a:t>
                      </a:r>
                    </a:p>
                  </a:txBody>
                  <a:tcPr/>
                </a:tc>
                <a:tc>
                  <a:txBody>
                    <a:bodyPr/>
                    <a:lstStyle/>
                    <a:p>
                      <a:pPr algn="l"/>
                      <a:r>
                        <a:rPr lang="nl-NL" dirty="0"/>
                        <a:t>5 (deadline)</a:t>
                      </a:r>
                    </a:p>
                  </a:txBody>
                  <a:tcPr/>
                </a:tc>
                <a:tc>
                  <a:txBody>
                    <a:bodyPr/>
                    <a:lstStyle/>
                    <a:p>
                      <a:pPr algn="l"/>
                      <a:r>
                        <a:rPr lang="nl-NL" dirty="0"/>
                        <a:t>4 (deadline)</a:t>
                      </a:r>
                    </a:p>
                  </a:txBody>
                  <a:tcPr/>
                </a:tc>
                <a:extLst>
                  <a:ext uri="{0D108BD9-81ED-4DB2-BD59-A6C34878D82A}">
                    <a16:rowId xmlns:a16="http://schemas.microsoft.com/office/drawing/2014/main" val="10006"/>
                  </a:ext>
                </a:extLst>
              </a:tr>
              <a:tr h="432048">
                <a:tc>
                  <a:txBody>
                    <a:bodyPr/>
                    <a:lstStyle/>
                    <a:p>
                      <a:pPr algn="ctr"/>
                      <a:r>
                        <a:rPr lang="nl-NL" dirty="0"/>
                        <a:t>7</a:t>
                      </a:r>
                    </a:p>
                  </a:txBody>
                  <a:tcPr/>
                </a:tc>
                <a:tc>
                  <a:txBody>
                    <a:bodyPr/>
                    <a:lstStyle/>
                    <a:p>
                      <a:pPr algn="l"/>
                      <a:endParaRPr lang="nl-NL" dirty="0"/>
                    </a:p>
                  </a:txBody>
                  <a:tcPr/>
                </a:tc>
                <a:tc>
                  <a:txBody>
                    <a:bodyPr/>
                    <a:lstStyle/>
                    <a:p>
                      <a:pPr algn="l"/>
                      <a:r>
                        <a:rPr lang="nl-NL" dirty="0"/>
                        <a:t>5 (deadline)</a:t>
                      </a:r>
                    </a:p>
                  </a:txBody>
                  <a:tcPr/>
                </a:tc>
                <a:extLst>
                  <a:ext uri="{0D108BD9-81ED-4DB2-BD59-A6C34878D82A}">
                    <a16:rowId xmlns:a16="http://schemas.microsoft.com/office/drawing/2014/main" val="10007"/>
                  </a:ext>
                </a:extLst>
              </a:tr>
              <a:tr h="432048">
                <a:tc>
                  <a:txBody>
                    <a:bodyPr/>
                    <a:lstStyle/>
                    <a:p>
                      <a:pPr algn="ctr"/>
                      <a:r>
                        <a:rPr lang="nl-NL" dirty="0"/>
                        <a:t>8</a:t>
                      </a:r>
                    </a:p>
                  </a:txBody>
                  <a:tcPr/>
                </a:tc>
                <a:tc>
                  <a:txBody>
                    <a:bodyPr/>
                    <a:lstStyle/>
                    <a:p>
                      <a:pPr algn="l"/>
                      <a:r>
                        <a:rPr lang="nl-NL" dirty="0" err="1"/>
                        <a:t>Final</a:t>
                      </a:r>
                      <a:r>
                        <a:rPr lang="nl-NL" dirty="0"/>
                        <a:t> </a:t>
                      </a:r>
                      <a:r>
                        <a:rPr lang="nl-NL" dirty="0" err="1"/>
                        <a:t>assignment</a:t>
                      </a:r>
                      <a:r>
                        <a:rPr lang="nl-NL" baseline="0" dirty="0"/>
                        <a:t> </a:t>
                      </a:r>
                      <a:endParaRPr lang="nl-NL" dirty="0"/>
                    </a:p>
                  </a:txBody>
                  <a:tcPr/>
                </a:tc>
                <a:tc>
                  <a:txBody>
                    <a:bodyPr/>
                    <a:lstStyle/>
                    <a:p>
                      <a:pPr algn="l"/>
                      <a:endParaRPr lang="nl-NL" dirty="0"/>
                    </a:p>
                  </a:txBody>
                  <a:tcPr/>
                </a:tc>
                <a:extLst>
                  <a:ext uri="{0D108BD9-81ED-4DB2-BD59-A6C34878D82A}">
                    <a16:rowId xmlns:a16="http://schemas.microsoft.com/office/drawing/2014/main" val="10008"/>
                  </a:ext>
                </a:extLst>
              </a:tr>
              <a:tr h="432048">
                <a:tc>
                  <a:txBody>
                    <a:bodyPr/>
                    <a:lstStyle/>
                    <a:p>
                      <a:pPr algn="ctr"/>
                      <a:endParaRPr lang="nl-NL" dirty="0"/>
                    </a:p>
                  </a:txBody>
                  <a:tcPr/>
                </a:tc>
                <a:tc>
                  <a:txBody>
                    <a:bodyPr/>
                    <a:lstStyle/>
                    <a:p>
                      <a:pPr algn="l"/>
                      <a:endParaRPr lang="nl-NL" dirty="0"/>
                    </a:p>
                  </a:txBody>
                  <a:tcPr/>
                </a:tc>
                <a:tc>
                  <a:txBody>
                    <a:bodyPr/>
                    <a:lstStyle/>
                    <a:p>
                      <a:pPr algn="l"/>
                      <a:r>
                        <a:rPr lang="en-US" i="1" dirty="0"/>
                        <a:t>Retake (HT1)</a:t>
                      </a:r>
                      <a:endParaRPr lang="nl-NL" i="1" dirty="0"/>
                    </a:p>
                  </a:txBody>
                  <a:tcPr/>
                </a:tc>
                <a:extLst>
                  <a:ext uri="{0D108BD9-81ED-4DB2-BD59-A6C34878D82A}">
                    <a16:rowId xmlns:a16="http://schemas.microsoft.com/office/drawing/2014/main" val="10009"/>
                  </a:ext>
                </a:extLst>
              </a:tr>
            </a:tbl>
          </a:graphicData>
        </a:graphic>
      </p:graphicFrame>
      <p:sp>
        <p:nvSpPr>
          <p:cNvPr id="7" name="Slide Number Placeholder 6"/>
          <p:cNvSpPr>
            <a:spLocks noGrp="1"/>
          </p:cNvSpPr>
          <p:nvPr>
            <p:ph type="sldNum" sz="quarter" idx="12"/>
          </p:nvPr>
        </p:nvSpPr>
        <p:spPr/>
        <p:txBody>
          <a:bodyPr/>
          <a:lstStyle/>
          <a:p>
            <a:fld id="{1DAA9902-D0C0-4CCB-A534-4D64BC9D383D}" type="slidenum">
              <a:rPr lang="nl-NL" smtClean="0"/>
              <a:pPr/>
              <a:t>6</a:t>
            </a:fld>
            <a:endParaRPr lang="nl-NL" dirty="0"/>
          </a:p>
        </p:txBody>
      </p:sp>
      <p:sp>
        <p:nvSpPr>
          <p:cNvPr id="11" name="Footer Placeholder 10"/>
          <p:cNvSpPr>
            <a:spLocks noGrp="1"/>
          </p:cNvSpPr>
          <p:nvPr>
            <p:ph type="ftr" sz="quarter" idx="11"/>
          </p:nvPr>
        </p:nvSpPr>
        <p:spPr/>
        <p:txBody>
          <a:bodyPr/>
          <a:lstStyle/>
          <a:p>
            <a:pPr>
              <a:defRPr/>
            </a:pPr>
            <a:r>
              <a:rPr lang="pt-BR" dirty="0"/>
              <a:t>HR EAS ELE HWP01 WK1 V1.0</a:t>
            </a:r>
            <a:endParaRPr lang="en-GB" dirty="0"/>
          </a:p>
        </p:txBody>
      </p:sp>
      <p:sp>
        <p:nvSpPr>
          <p:cNvPr id="2" name="Tekstvak 1"/>
          <p:cNvSpPr txBox="1"/>
          <p:nvPr/>
        </p:nvSpPr>
        <p:spPr>
          <a:xfrm>
            <a:off x="611176" y="836712"/>
            <a:ext cx="8235331" cy="830997"/>
          </a:xfrm>
          <a:prstGeom prst="rect">
            <a:avLst/>
          </a:prstGeom>
          <a:noFill/>
        </p:spPr>
        <p:txBody>
          <a:bodyPr wrap="none" rtlCol="0">
            <a:spAutoFit/>
          </a:bodyPr>
          <a:lstStyle/>
          <a:p>
            <a:r>
              <a:rPr lang="nl-NL" sz="2400" b="1" dirty="0"/>
              <a:t>In the course manual you will find instructions on submitting</a:t>
            </a:r>
          </a:p>
          <a:p>
            <a:r>
              <a:rPr lang="nl-NL" sz="2400" b="1" dirty="0" err="1"/>
              <a:t>your</a:t>
            </a:r>
            <a:r>
              <a:rPr lang="nl-NL" sz="2400" b="1" dirty="0"/>
              <a:t> </a:t>
            </a:r>
            <a:r>
              <a:rPr lang="nl-NL" sz="2400" b="1" dirty="0" err="1"/>
              <a:t>assignments</a:t>
            </a:r>
            <a:r>
              <a:rPr lang="nl-NL" sz="2400" b="1" dirty="0"/>
              <a: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59632" y="0"/>
            <a:ext cx="7884368" cy="836712"/>
          </a:xfrm>
        </p:spPr>
        <p:txBody>
          <a:bodyPr>
            <a:normAutofit/>
          </a:bodyPr>
          <a:lstStyle/>
          <a:p>
            <a:pPr eaLnBrk="1" hangingPunct="1"/>
            <a:r>
              <a:rPr lang="en-GB" dirty="0"/>
              <a:t>Earning your grade</a:t>
            </a:r>
          </a:p>
        </p:txBody>
      </p:sp>
      <p:graphicFrame>
        <p:nvGraphicFramePr>
          <p:cNvPr id="17" name="Table 16"/>
          <p:cNvGraphicFramePr>
            <a:graphicFrameLocks noGrp="1"/>
          </p:cNvGraphicFramePr>
          <p:nvPr>
            <p:extLst>
              <p:ext uri="{D42A27DB-BD31-4B8C-83A1-F6EECF244321}">
                <p14:modId xmlns:p14="http://schemas.microsoft.com/office/powerpoint/2010/main" val="3739455416"/>
              </p:ext>
            </p:extLst>
          </p:nvPr>
        </p:nvGraphicFramePr>
        <p:xfrm>
          <a:off x="1187624" y="1268760"/>
          <a:ext cx="6984777" cy="5330452"/>
        </p:xfrm>
        <a:graphic>
          <a:graphicData uri="http://schemas.openxmlformats.org/drawingml/2006/table">
            <a:tbl>
              <a:tblPr firstRow="1" bandRow="1">
                <a:tableStyleId>{72833802-FEF1-4C79-8D5D-14CF1EAF98D9}</a:tableStyleId>
              </a:tblPr>
              <a:tblGrid>
                <a:gridCol w="905974">
                  <a:extLst>
                    <a:ext uri="{9D8B030D-6E8A-4147-A177-3AD203B41FA5}">
                      <a16:colId xmlns:a16="http://schemas.microsoft.com/office/drawing/2014/main" val="20000"/>
                    </a:ext>
                  </a:extLst>
                </a:gridCol>
                <a:gridCol w="4453418">
                  <a:extLst>
                    <a:ext uri="{9D8B030D-6E8A-4147-A177-3AD203B41FA5}">
                      <a16:colId xmlns:a16="http://schemas.microsoft.com/office/drawing/2014/main" val="20001"/>
                    </a:ext>
                  </a:extLst>
                </a:gridCol>
                <a:gridCol w="1625385">
                  <a:extLst>
                    <a:ext uri="{9D8B030D-6E8A-4147-A177-3AD203B41FA5}">
                      <a16:colId xmlns:a16="http://schemas.microsoft.com/office/drawing/2014/main" val="20002"/>
                    </a:ext>
                  </a:extLst>
                </a:gridCol>
              </a:tblGrid>
              <a:tr h="425833">
                <a:tc>
                  <a:txBody>
                    <a:bodyPr/>
                    <a:lstStyle/>
                    <a:p>
                      <a:pPr algn="ctr"/>
                      <a:r>
                        <a:rPr lang="nl-NL" dirty="0"/>
                        <a:t> </a:t>
                      </a:r>
                    </a:p>
                  </a:txBody>
                  <a:tcPr>
                    <a:solidFill>
                      <a:srgbClr val="C00000"/>
                    </a:solidFill>
                  </a:tcPr>
                </a:tc>
                <a:tc>
                  <a:txBody>
                    <a:bodyPr/>
                    <a:lstStyle/>
                    <a:p>
                      <a:pPr algn="l"/>
                      <a:r>
                        <a:rPr lang="nl-NL" dirty="0"/>
                        <a:t> Action</a:t>
                      </a:r>
                    </a:p>
                  </a:txBody>
                  <a:tcPr>
                    <a:solidFill>
                      <a:srgbClr val="C00000"/>
                    </a:solidFill>
                  </a:tcPr>
                </a:tc>
                <a:tc>
                  <a:txBody>
                    <a:bodyPr/>
                    <a:lstStyle/>
                    <a:p>
                      <a:pPr algn="l"/>
                      <a:r>
                        <a:rPr lang="nl-NL" dirty="0"/>
                        <a:t> Completed</a:t>
                      </a:r>
                    </a:p>
                  </a:txBody>
                  <a:tcPr>
                    <a:solidFill>
                      <a:srgbClr val="C00000"/>
                    </a:solidFill>
                  </a:tcPr>
                </a:tc>
                <a:extLst>
                  <a:ext uri="{0D108BD9-81ED-4DB2-BD59-A6C34878D82A}">
                    <a16:rowId xmlns:a16="http://schemas.microsoft.com/office/drawing/2014/main" val="10000"/>
                  </a:ext>
                </a:extLst>
              </a:tr>
              <a:tr h="634525">
                <a:tc>
                  <a:txBody>
                    <a:bodyPr/>
                    <a:lstStyle/>
                    <a:p>
                      <a:pPr algn="ctr"/>
                      <a:r>
                        <a:rPr lang="nl-NL" dirty="0"/>
                        <a:t>Step 1</a:t>
                      </a:r>
                    </a:p>
                  </a:txBody>
                  <a:tcPr/>
                </a:tc>
                <a:tc>
                  <a:txBody>
                    <a:bodyPr/>
                    <a:lstStyle/>
                    <a:p>
                      <a:pPr algn="l"/>
                      <a:r>
                        <a:rPr lang="nl-NL" dirty="0"/>
                        <a:t>Complete all 5 Labs before starting on your final assignment</a:t>
                      </a:r>
                    </a:p>
                  </a:txBody>
                  <a:tcPr/>
                </a:tc>
                <a:tc>
                  <a:txBody>
                    <a:bodyPr/>
                    <a:lstStyle/>
                    <a:p>
                      <a:pPr algn="l"/>
                      <a:r>
                        <a:rPr lang="nl-NL" i="1" dirty="0"/>
                        <a:t>Yes</a:t>
                      </a:r>
                    </a:p>
                  </a:txBody>
                  <a:tcPr/>
                </a:tc>
                <a:extLst>
                  <a:ext uri="{0D108BD9-81ED-4DB2-BD59-A6C34878D82A}">
                    <a16:rowId xmlns:a16="http://schemas.microsoft.com/office/drawing/2014/main" val="10001"/>
                  </a:ext>
                </a:extLst>
              </a:tr>
              <a:tr h="425833">
                <a:tc>
                  <a:txBody>
                    <a:bodyPr/>
                    <a:lstStyle/>
                    <a:p>
                      <a:pPr algn="ctr"/>
                      <a:r>
                        <a:rPr lang="nl-NL" dirty="0"/>
                        <a:t>Step 2</a:t>
                      </a:r>
                    </a:p>
                  </a:txBody>
                  <a:tcPr/>
                </a:tc>
                <a:tc>
                  <a:txBody>
                    <a:bodyPr/>
                    <a:lstStyle/>
                    <a:p>
                      <a:pPr algn="l"/>
                      <a:r>
                        <a:rPr lang="en-US" dirty="0"/>
                        <a:t>Final Assignment  (FA) ingredients:</a:t>
                      </a:r>
                      <a:endParaRPr lang="nl-NL" dirty="0"/>
                    </a:p>
                  </a:txBody>
                  <a:tcPr/>
                </a:tc>
                <a:tc>
                  <a:txBody>
                    <a:bodyPr/>
                    <a:lstStyle/>
                    <a:p>
                      <a:pPr algn="l"/>
                      <a:r>
                        <a:rPr lang="nl-NL" dirty="0"/>
                        <a:t> %    (leerdoel)</a:t>
                      </a:r>
                    </a:p>
                  </a:txBody>
                  <a:tcPr/>
                </a:tc>
                <a:extLst>
                  <a:ext uri="{0D108BD9-81ED-4DB2-BD59-A6C34878D82A}">
                    <a16:rowId xmlns:a16="http://schemas.microsoft.com/office/drawing/2014/main" val="10002"/>
                  </a:ext>
                </a:extLst>
              </a:tr>
              <a:tr h="634525">
                <a:tc>
                  <a:txBody>
                    <a:bodyPr/>
                    <a:lstStyle/>
                    <a:p>
                      <a:pPr algn="ctr"/>
                      <a:r>
                        <a:rPr lang="nl-NL" dirty="0"/>
                        <a:t>2.1</a:t>
                      </a:r>
                    </a:p>
                  </a:txBody>
                  <a:tcPr/>
                </a:tc>
                <a:tc>
                  <a:txBody>
                    <a:bodyPr/>
                    <a:lstStyle/>
                    <a:p>
                      <a:pPr algn="l"/>
                      <a:r>
                        <a:rPr lang="nl-NL" dirty="0"/>
                        <a:t>Architecture (schematics and drawings) with basic ** functionality</a:t>
                      </a:r>
                    </a:p>
                  </a:txBody>
                  <a:tcPr/>
                </a:tc>
                <a:tc>
                  <a:txBody>
                    <a:bodyPr/>
                    <a:lstStyle/>
                    <a:p>
                      <a:pPr algn="l"/>
                      <a:r>
                        <a:rPr lang="nl-NL" dirty="0"/>
                        <a:t>20%   (LD1)</a:t>
                      </a:r>
                    </a:p>
                  </a:txBody>
                  <a:tcPr/>
                </a:tc>
                <a:extLst>
                  <a:ext uri="{0D108BD9-81ED-4DB2-BD59-A6C34878D82A}">
                    <a16:rowId xmlns:a16="http://schemas.microsoft.com/office/drawing/2014/main" val="10003"/>
                  </a:ext>
                </a:extLst>
              </a:tr>
              <a:tr h="634525">
                <a:tc>
                  <a:txBody>
                    <a:bodyPr/>
                    <a:lstStyle/>
                    <a:p>
                      <a:pPr algn="ctr"/>
                      <a:r>
                        <a:rPr lang="nl-NL" dirty="0"/>
                        <a:t>2.2</a:t>
                      </a:r>
                    </a:p>
                  </a:txBody>
                  <a:tcPr/>
                </a:tc>
                <a:tc>
                  <a:txBody>
                    <a:bodyPr/>
                    <a:lstStyle/>
                    <a:p>
                      <a:pPr algn="l"/>
                      <a:r>
                        <a:rPr lang="nl-NL" dirty="0"/>
                        <a:t>VHDL code of all </a:t>
                      </a:r>
                      <a:r>
                        <a:rPr lang="nl-NL" dirty="0" err="1"/>
                        <a:t>architectural</a:t>
                      </a:r>
                      <a:r>
                        <a:rPr lang="nl-NL" dirty="0"/>
                        <a:t> </a:t>
                      </a:r>
                      <a:r>
                        <a:rPr lang="nl-NL" dirty="0" err="1"/>
                        <a:t>functions</a:t>
                      </a:r>
                      <a:r>
                        <a:rPr lang="nl-NL" dirty="0"/>
                        <a:t> </a:t>
                      </a:r>
                      <a:r>
                        <a:rPr lang="nl-NL" dirty="0" err="1"/>
                        <a:t>and</a:t>
                      </a:r>
                      <a:r>
                        <a:rPr lang="nl-NL" dirty="0"/>
                        <a:t> </a:t>
                      </a:r>
                      <a:r>
                        <a:rPr lang="nl-NL" dirty="0" err="1"/>
                        <a:t>justification</a:t>
                      </a:r>
                      <a:r>
                        <a:rPr lang="nl-NL" dirty="0"/>
                        <a:t> in report</a:t>
                      </a:r>
                    </a:p>
                  </a:txBody>
                  <a:tcPr/>
                </a:tc>
                <a:tc>
                  <a:txBody>
                    <a:bodyPr/>
                    <a:lstStyle/>
                    <a:p>
                      <a:pPr algn="l"/>
                      <a:r>
                        <a:rPr lang="nl-NL" dirty="0"/>
                        <a:t>40%   </a:t>
                      </a:r>
                      <a:r>
                        <a:rPr lang="nl-NL" sz="1600" dirty="0"/>
                        <a:t>(LD2,LD3)</a:t>
                      </a:r>
                    </a:p>
                  </a:txBody>
                  <a:tcPr/>
                </a:tc>
                <a:extLst>
                  <a:ext uri="{0D108BD9-81ED-4DB2-BD59-A6C34878D82A}">
                    <a16:rowId xmlns:a16="http://schemas.microsoft.com/office/drawing/2014/main" val="10004"/>
                  </a:ext>
                </a:extLst>
              </a:tr>
              <a:tr h="425833">
                <a:tc>
                  <a:txBody>
                    <a:bodyPr/>
                    <a:lstStyle/>
                    <a:p>
                      <a:pPr algn="ctr"/>
                      <a:r>
                        <a:rPr lang="nl-NL" dirty="0"/>
                        <a:t>2.3</a:t>
                      </a:r>
                    </a:p>
                  </a:txBody>
                  <a:tcPr/>
                </a:tc>
                <a:tc>
                  <a:txBody>
                    <a:bodyPr/>
                    <a:lstStyle/>
                    <a:p>
                      <a:pPr algn="l"/>
                      <a:r>
                        <a:rPr lang="nl-NL" dirty="0"/>
                        <a:t>A functional VHDL Test Bench </a:t>
                      </a:r>
                    </a:p>
                  </a:txBody>
                  <a:tcPr/>
                </a:tc>
                <a:tc>
                  <a:txBody>
                    <a:bodyPr/>
                    <a:lstStyle/>
                    <a:p>
                      <a:pPr algn="l"/>
                      <a:r>
                        <a:rPr lang="nl-NL" dirty="0"/>
                        <a:t>20%   (LD4)</a:t>
                      </a:r>
                    </a:p>
                  </a:txBody>
                  <a:tcPr/>
                </a:tc>
                <a:extLst>
                  <a:ext uri="{0D108BD9-81ED-4DB2-BD59-A6C34878D82A}">
                    <a16:rowId xmlns:a16="http://schemas.microsoft.com/office/drawing/2014/main" val="10005"/>
                  </a:ext>
                </a:extLst>
              </a:tr>
              <a:tr h="634525">
                <a:tc>
                  <a:txBody>
                    <a:bodyPr/>
                    <a:lstStyle/>
                    <a:p>
                      <a:pPr algn="ctr"/>
                      <a:r>
                        <a:rPr lang="nl-NL" dirty="0"/>
                        <a:t>2.4</a:t>
                      </a:r>
                    </a:p>
                  </a:txBody>
                  <a:tcPr/>
                </a:tc>
                <a:tc>
                  <a:txBody>
                    <a:bodyPr/>
                    <a:lstStyle/>
                    <a:p>
                      <a:pPr algn="l"/>
                      <a:r>
                        <a:rPr lang="nl-NL" dirty="0"/>
                        <a:t>A working FPGA prototype with the basic** functionality</a:t>
                      </a:r>
                    </a:p>
                  </a:txBody>
                  <a:tcPr/>
                </a:tc>
                <a:tc>
                  <a:txBody>
                    <a:bodyPr/>
                    <a:lstStyle/>
                    <a:p>
                      <a:pPr algn="l"/>
                      <a:r>
                        <a:rPr lang="nl-NL" dirty="0"/>
                        <a:t>20%   (LD5)</a:t>
                      </a:r>
                    </a:p>
                  </a:txBody>
                  <a:tcPr/>
                </a:tc>
                <a:extLst>
                  <a:ext uri="{0D108BD9-81ED-4DB2-BD59-A6C34878D82A}">
                    <a16:rowId xmlns:a16="http://schemas.microsoft.com/office/drawing/2014/main" val="10006"/>
                  </a:ext>
                </a:extLst>
              </a:tr>
              <a:tr h="1057542">
                <a:tc>
                  <a:txBody>
                    <a:bodyPr/>
                    <a:lstStyle/>
                    <a:p>
                      <a:pPr algn="ctr"/>
                      <a:endParaRPr lang="nl-NL" dirty="0"/>
                    </a:p>
                  </a:txBody>
                  <a:tcPr/>
                </a:tc>
                <a:tc>
                  <a:txBody>
                    <a:bodyPr/>
                    <a:lstStyle/>
                    <a:p>
                      <a:pPr algn="l"/>
                      <a:r>
                        <a:rPr lang="nl-NL" sz="1600" i="1" dirty="0"/>
                        <a:t>** basic functionality (complexity) may be expanded to include additional features for a higher grade. This is agreed upon before starting this assignment. Basic functionality </a:t>
                      </a:r>
                      <a:r>
                        <a:rPr lang="nl-NL" sz="1600" i="1"/>
                        <a:t>= 6</a:t>
                      </a:r>
                      <a:endParaRPr lang="nl-NL" sz="1600" i="1" dirty="0"/>
                    </a:p>
                  </a:txBody>
                  <a:tcPr/>
                </a:tc>
                <a:tc>
                  <a:txBody>
                    <a:bodyPr/>
                    <a:lstStyle/>
                    <a:p>
                      <a:pPr algn="l"/>
                      <a:endParaRPr lang="nl-NL" dirty="0"/>
                    </a:p>
                  </a:txBody>
                  <a:tcPr/>
                </a:tc>
                <a:extLst>
                  <a:ext uri="{0D108BD9-81ED-4DB2-BD59-A6C34878D82A}">
                    <a16:rowId xmlns:a16="http://schemas.microsoft.com/office/drawing/2014/main" val="10007"/>
                  </a:ext>
                </a:extLst>
              </a:tr>
              <a:tr h="425833">
                <a:tc>
                  <a:txBody>
                    <a:bodyPr/>
                    <a:lstStyle/>
                    <a:p>
                      <a:pPr algn="ctr"/>
                      <a:r>
                        <a:rPr lang="nl-NL" dirty="0"/>
                        <a:t>HT1</a:t>
                      </a:r>
                    </a:p>
                  </a:txBody>
                  <a:tcPr/>
                </a:tc>
                <a:tc>
                  <a:txBody>
                    <a:bodyPr/>
                    <a:lstStyle/>
                    <a:p>
                      <a:pPr algn="l"/>
                      <a:r>
                        <a:rPr lang="nl-NL" dirty="0" err="1"/>
                        <a:t>Retake</a:t>
                      </a:r>
                      <a:endParaRPr lang="nl-NL" dirty="0"/>
                    </a:p>
                  </a:txBody>
                  <a:tcPr/>
                </a:tc>
                <a:tc>
                  <a:txBody>
                    <a:bodyPr/>
                    <a:lstStyle/>
                    <a:p>
                      <a:pPr algn="l"/>
                      <a:endParaRPr lang="nl-NL" dirty="0"/>
                    </a:p>
                  </a:txBody>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1DAA9902-D0C0-4CCB-A534-4D64BC9D383D}" type="slidenum">
              <a:rPr lang="nl-NL" smtClean="0"/>
              <a:pPr/>
              <a:t>7</a:t>
            </a:fld>
            <a:endParaRPr lang="nl-NL" dirty="0"/>
          </a:p>
        </p:txBody>
      </p:sp>
      <p:sp>
        <p:nvSpPr>
          <p:cNvPr id="11" name="Footer Placeholder 10"/>
          <p:cNvSpPr>
            <a:spLocks noGrp="1"/>
          </p:cNvSpPr>
          <p:nvPr>
            <p:ph type="ftr" sz="quarter" idx="11"/>
          </p:nvPr>
        </p:nvSpPr>
        <p:spPr>
          <a:xfrm>
            <a:off x="596280" y="6597352"/>
            <a:ext cx="2895600" cy="365125"/>
          </a:xfrm>
        </p:spPr>
        <p:txBody>
          <a:bodyPr/>
          <a:lstStyle/>
          <a:p>
            <a:pPr>
              <a:defRPr/>
            </a:pPr>
            <a:r>
              <a:rPr lang="pt-BR" dirty="0"/>
              <a:t>EAS ELE HWP01 WK1 V1.0</a:t>
            </a:r>
            <a:endParaRPr lang="en-GB" dirty="0"/>
          </a:p>
        </p:txBody>
      </p:sp>
      <p:sp>
        <p:nvSpPr>
          <p:cNvPr id="2" name="Tekstvak 1"/>
          <p:cNvSpPr txBox="1"/>
          <p:nvPr/>
        </p:nvSpPr>
        <p:spPr>
          <a:xfrm>
            <a:off x="611176" y="836712"/>
            <a:ext cx="6895414" cy="461665"/>
          </a:xfrm>
          <a:prstGeom prst="rect">
            <a:avLst/>
          </a:prstGeom>
          <a:noFill/>
        </p:spPr>
        <p:txBody>
          <a:bodyPr wrap="none" rtlCol="0">
            <a:spAutoFit/>
          </a:bodyPr>
          <a:lstStyle/>
          <a:p>
            <a:r>
              <a:rPr lang="nl-NL" sz="2400" b="1" dirty="0"/>
              <a:t>In the course manual you will find the the following  </a:t>
            </a:r>
          </a:p>
        </p:txBody>
      </p:sp>
    </p:spTree>
    <p:extLst>
      <p:ext uri="{BB962C8B-B14F-4D97-AF65-F5344CB8AC3E}">
        <p14:creationId xmlns:p14="http://schemas.microsoft.com/office/powerpoint/2010/main" val="12201652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295400" y="0"/>
            <a:ext cx="7848600" cy="836712"/>
          </a:xfrm>
        </p:spPr>
        <p:txBody>
          <a:bodyPr/>
          <a:lstStyle/>
          <a:p>
            <a:pPr eaLnBrk="1" hangingPunct="1"/>
            <a:r>
              <a:rPr lang="en-GB" sz="3600"/>
              <a:t>Agenda</a:t>
            </a:r>
            <a:endParaRPr lang="en-GB" sz="3600" dirty="0"/>
          </a:p>
        </p:txBody>
      </p:sp>
      <p:sp>
        <p:nvSpPr>
          <p:cNvPr id="11" name="Rectangle 3"/>
          <p:cNvSpPr>
            <a:spLocks noGrp="1" noChangeArrowheads="1"/>
          </p:cNvSpPr>
          <p:nvPr>
            <p:ph idx="1"/>
          </p:nvPr>
        </p:nvSpPr>
        <p:spPr/>
        <p:txBody>
          <a:bodyPr/>
          <a:lstStyle/>
          <a:p>
            <a:pPr eaLnBrk="1" hangingPunct="1"/>
            <a:r>
              <a:rPr lang="en-GB" b="1" dirty="0">
                <a:solidFill>
                  <a:srgbClr val="FF0000"/>
                </a:solidFill>
              </a:rPr>
              <a:t>Introduction to digital systems and FPGAs</a:t>
            </a:r>
          </a:p>
          <a:p>
            <a:pPr eaLnBrk="1" hangingPunct="1"/>
            <a:r>
              <a:rPr lang="en-GB" dirty="0"/>
              <a:t>Structured digital design</a:t>
            </a:r>
          </a:p>
          <a:p>
            <a:r>
              <a:rPr lang="en-GB" dirty="0"/>
              <a:t>Modelling concepts in VHDL</a:t>
            </a:r>
          </a:p>
        </p:txBody>
      </p:sp>
      <p:sp>
        <p:nvSpPr>
          <p:cNvPr id="10" name="Slide Number Placeholder 9"/>
          <p:cNvSpPr>
            <a:spLocks noGrp="1"/>
          </p:cNvSpPr>
          <p:nvPr>
            <p:ph type="sldNum" sz="quarter" idx="12"/>
          </p:nvPr>
        </p:nvSpPr>
        <p:spPr/>
        <p:txBody>
          <a:bodyPr/>
          <a:lstStyle/>
          <a:p>
            <a:fld id="{1DAA9902-D0C0-4CCB-A534-4D64BC9D383D}" type="slidenum">
              <a:rPr lang="nl-NL" smtClean="0"/>
              <a:pPr/>
              <a:t>8</a:t>
            </a:fld>
            <a:endParaRPr lang="nl-NL" dirty="0"/>
          </a:p>
        </p:txBody>
      </p:sp>
      <p:sp>
        <p:nvSpPr>
          <p:cNvPr id="12" name="Footer Placeholder 11"/>
          <p:cNvSpPr>
            <a:spLocks noGrp="1"/>
          </p:cNvSpPr>
          <p:nvPr>
            <p:ph type="ftr" sz="quarter" idx="11"/>
          </p:nvPr>
        </p:nvSpPr>
        <p:spPr/>
        <p:txBody>
          <a:bodyPr/>
          <a:lstStyle/>
          <a:p>
            <a:pPr>
              <a:defRPr/>
            </a:pPr>
            <a:r>
              <a:rPr lang="pt-BR" dirty="0"/>
              <a:t>HR EAS ELE HWP01 WK1 V1.0</a:t>
            </a:r>
            <a:endParaRPr lang="en-GB"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Computing </a:t>
            </a:r>
            <a:r>
              <a:rPr lang="nl-NL" dirty="0" err="1"/>
              <a:t>realization</a:t>
            </a:r>
            <a:endParaRPr lang="nl-NL" dirty="0"/>
          </a:p>
        </p:txBody>
      </p:sp>
      <p:sp>
        <p:nvSpPr>
          <p:cNvPr id="3" name="Tijdelijke aanduiding voor inhoud 2"/>
          <p:cNvSpPr>
            <a:spLocks noGrp="1"/>
          </p:cNvSpPr>
          <p:nvPr>
            <p:ph idx="1"/>
          </p:nvPr>
        </p:nvSpPr>
        <p:spPr/>
        <p:txBody>
          <a:bodyPr>
            <a:normAutofit/>
          </a:bodyPr>
          <a:lstStyle/>
          <a:p>
            <a:r>
              <a:rPr lang="nl-NL" b="1" dirty="0"/>
              <a:t>Software programmed processors: </a:t>
            </a:r>
            <a:r>
              <a:rPr lang="nl-NL" dirty="0"/>
              <a:t>software flexibility, fixed instructions and performance is limited</a:t>
            </a:r>
          </a:p>
          <a:p>
            <a:r>
              <a:rPr lang="nl-NL" b="1" dirty="0"/>
              <a:t>Application Specific Integrated Circuits (ASIC)</a:t>
            </a:r>
            <a:r>
              <a:rPr lang="nl-NL" dirty="0"/>
              <a:t>: expensive, time consuming, best performance.</a:t>
            </a:r>
          </a:p>
          <a:p>
            <a:r>
              <a:rPr lang="nl-NL" b="1" dirty="0"/>
              <a:t>Reconfigurable computing:  </a:t>
            </a:r>
            <a:r>
              <a:rPr lang="nl-NL" dirty="0"/>
              <a:t>high flexibility, good performance and fills the gap between hardware and software. </a:t>
            </a:r>
            <a:r>
              <a:rPr lang="nl-NL" dirty="0" err="1"/>
              <a:t>This</a:t>
            </a:r>
            <a:r>
              <a:rPr lang="nl-NL" dirty="0"/>
              <a:t> is the domain of </a:t>
            </a:r>
            <a:r>
              <a:rPr lang="nl-NL" dirty="0" err="1"/>
              <a:t>FPGAs</a:t>
            </a:r>
            <a:r>
              <a:rPr lang="nl-NL" dirty="0"/>
              <a:t>.</a:t>
            </a:r>
          </a:p>
        </p:txBody>
      </p:sp>
      <p:sp>
        <p:nvSpPr>
          <p:cNvPr id="4" name="Tijdelijke aanduiding voor voettekst 3"/>
          <p:cNvSpPr>
            <a:spLocks noGrp="1"/>
          </p:cNvSpPr>
          <p:nvPr>
            <p:ph type="ftr" sz="quarter" idx="11"/>
          </p:nvPr>
        </p:nvSpPr>
        <p:spPr/>
        <p:txBody>
          <a:bodyPr/>
          <a:lstStyle/>
          <a:p>
            <a:pPr>
              <a:defRPr/>
            </a:pPr>
            <a:r>
              <a:rPr lang="pt-BR"/>
              <a:t>HR EAS ELE HWP01 WK1 V1.2</a:t>
            </a:r>
            <a:endParaRPr lang="en-GB" dirty="0"/>
          </a:p>
        </p:txBody>
      </p:sp>
      <p:sp>
        <p:nvSpPr>
          <p:cNvPr id="5" name="Tijdelijke aanduiding voor dianummer 4"/>
          <p:cNvSpPr>
            <a:spLocks noGrp="1"/>
          </p:cNvSpPr>
          <p:nvPr>
            <p:ph type="sldNum" sz="quarter" idx="12"/>
          </p:nvPr>
        </p:nvSpPr>
        <p:spPr/>
        <p:txBody>
          <a:bodyPr/>
          <a:lstStyle/>
          <a:p>
            <a:fld id="{1DAA9902-D0C0-4CCB-A534-4D64BC9D383D}" type="slidenum">
              <a:rPr lang="nl-NL" smtClean="0"/>
              <a:pPr/>
              <a:t>9</a:t>
            </a:fld>
            <a:endParaRPr lang="nl-NL" dirty="0"/>
          </a:p>
        </p:txBody>
      </p:sp>
    </p:spTree>
    <p:extLst>
      <p:ext uri="{BB962C8B-B14F-4D97-AF65-F5344CB8AC3E}">
        <p14:creationId xmlns:p14="http://schemas.microsoft.com/office/powerpoint/2010/main" val="1440291459"/>
      </p:ext>
    </p:extLst>
  </p:cSld>
  <p:clrMapOvr>
    <a:masterClrMapping/>
  </p:clrMapOvr>
</p:sld>
</file>

<file path=ppt/theme/theme1.xml><?xml version="1.0" encoding="utf-8"?>
<a:theme xmlns:a="http://schemas.openxmlformats.org/drawingml/2006/main" name="presentatie_thema">
  <a:themeElements>
    <a:clrScheme name="Custom 3">
      <a:dk1>
        <a:sysClr val="windowText" lastClr="000000"/>
      </a:dk1>
      <a:lt1>
        <a:sysClr val="window" lastClr="FFFFFF"/>
      </a:lt1>
      <a:dk2>
        <a:srgbClr val="424456"/>
      </a:dk2>
      <a:lt2>
        <a:srgbClr val="DEDEDE"/>
      </a:lt2>
      <a:accent1>
        <a:srgbClr val="000000"/>
      </a:accent1>
      <a:accent2>
        <a:srgbClr val="600000"/>
      </a:accent2>
      <a:accent3>
        <a:srgbClr val="C00000"/>
      </a:accent3>
      <a:accent4>
        <a:srgbClr val="326064"/>
      </a:accent4>
      <a:accent5>
        <a:srgbClr val="5C92B5"/>
      </a:accent5>
      <a:accent6>
        <a:srgbClr val="A04DA3"/>
      </a:accent6>
      <a:hlink>
        <a:srgbClr val="67AFBD"/>
      </a:hlink>
      <a:folHlink>
        <a:srgbClr val="C2A87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89CF096EA0F74E95A1679122595694" ma:contentTypeVersion="16" ma:contentTypeDescription="Create a new document." ma:contentTypeScope="" ma:versionID="810d64b5f220c177966b0631fcbd73b6">
  <xsd:schema xmlns:xsd="http://www.w3.org/2001/XMLSchema" xmlns:xs="http://www.w3.org/2001/XMLSchema" xmlns:p="http://schemas.microsoft.com/office/2006/metadata/properties" xmlns:ns2="29616316-1aa5-4fa3-a691-4a532bc3402d" xmlns:ns3="98e963da-112d-402c-956e-5af79f0b067b" targetNamespace="http://schemas.microsoft.com/office/2006/metadata/properties" ma:root="true" ma:fieldsID="2e8b1bf51ec49dd3713ecc6fb87f9ed5" ns2:_="" ns3:_="">
    <xsd:import namespace="29616316-1aa5-4fa3-a691-4a532bc3402d"/>
    <xsd:import namespace="98e963da-112d-402c-956e-5af79f0b06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16316-1aa5-4fa3-a691-4a532bc34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e963da-112d-402c-956e-5af79f0b06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7d4953-e0e4-4c29-8050-1efe1e8a515b}" ma:internalName="TaxCatchAll" ma:showField="CatchAllData" ma:web="98e963da-112d-402c-956e-5af79f0b06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8e963da-112d-402c-956e-5af79f0b067b" xsi:nil="true"/>
    <lcf76f155ced4ddcb4097134ff3c332f xmlns="29616316-1aa5-4fa3-a691-4a532bc340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210208-ABF7-447E-B67F-41D7632CA0D0}">
  <ds:schemaRefs>
    <ds:schemaRef ds:uri="http://schemas.microsoft.com/sharepoint/v3/contenttype/forms"/>
  </ds:schemaRefs>
</ds:datastoreItem>
</file>

<file path=customXml/itemProps2.xml><?xml version="1.0" encoding="utf-8"?>
<ds:datastoreItem xmlns:ds="http://schemas.openxmlformats.org/officeDocument/2006/customXml" ds:itemID="{3686A07D-95F6-4E06-87FD-DD91E5E74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16316-1aa5-4fa3-a691-4a532bc3402d"/>
    <ds:schemaRef ds:uri="98e963da-112d-402c-956e-5af79f0b06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F3952-D98D-4EB8-AEE2-8D30EE5C848B}">
  <ds:schemaRefs>
    <ds:schemaRef ds:uri="http://schemas.microsoft.com/office/2006/metadata/properties"/>
    <ds:schemaRef ds:uri="http://schemas.microsoft.com/office/infopath/2007/PartnerControls"/>
    <ds:schemaRef ds:uri="98e963da-112d-402c-956e-5af79f0b067b"/>
    <ds:schemaRef ds:uri="29616316-1aa5-4fa3-a691-4a532bc3402d"/>
  </ds:schemaRefs>
</ds:datastoreItem>
</file>

<file path=docProps/app.xml><?xml version="1.0" encoding="utf-8"?>
<Properties xmlns="http://schemas.openxmlformats.org/officeDocument/2006/extended-properties" xmlns:vt="http://schemas.openxmlformats.org/officeDocument/2006/docPropsVTypes">
  <Template/>
  <TotalTime>0</TotalTime>
  <Words>1622</Words>
  <Application>Microsoft Office PowerPoint</Application>
  <PresentationFormat>On-screen Show (4:3)</PresentationFormat>
  <Paragraphs>370</Paragraphs>
  <Slides>31</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Univers</vt:lpstr>
      <vt:lpstr>Wingdings</vt:lpstr>
      <vt:lpstr>presentatie_thema</vt:lpstr>
      <vt:lpstr>HWP01 </vt:lpstr>
      <vt:lpstr>Goal of this course</vt:lpstr>
      <vt:lpstr>Instructors</vt:lpstr>
      <vt:lpstr>Organization</vt:lpstr>
      <vt:lpstr>Planning: theory</vt:lpstr>
      <vt:lpstr>Planning: lab assignments</vt:lpstr>
      <vt:lpstr>Earning your grade</vt:lpstr>
      <vt:lpstr>Agenda</vt:lpstr>
      <vt:lpstr>Computing realization</vt:lpstr>
      <vt:lpstr>Digital Logic:  1980’s vs today FPGA</vt:lpstr>
      <vt:lpstr>Transistor count for key FPGA families</vt:lpstr>
      <vt:lpstr>Comparison</vt:lpstr>
      <vt:lpstr>PowerPoint Presentation</vt:lpstr>
      <vt:lpstr>Technology</vt:lpstr>
      <vt:lpstr>Technology – Logic Blocks A basic logic building block is the Logic Element</vt:lpstr>
      <vt:lpstr>Technology - Interconnections</vt:lpstr>
      <vt:lpstr>THE DE1 development BoarD</vt:lpstr>
      <vt:lpstr>Agenda</vt:lpstr>
      <vt:lpstr>Structured digital design</vt:lpstr>
      <vt:lpstr>Example VHDL code</vt:lpstr>
      <vt:lpstr>From VHDL to FPGA</vt:lpstr>
      <vt:lpstr>Structural decomposition</vt:lpstr>
      <vt:lpstr>Agenda</vt:lpstr>
      <vt:lpstr>Simplified VHDL Design Flow</vt:lpstr>
      <vt:lpstr>Modeling concepts in VHDL</vt:lpstr>
      <vt:lpstr>Modeling abstractions</vt:lpstr>
      <vt:lpstr>From VHDL to FPGA </vt:lpstr>
      <vt:lpstr>From VHDL to FPGA </vt:lpstr>
      <vt:lpstr>Design verification</vt:lpstr>
      <vt:lpstr>Homework</vt:lpstr>
      <vt:lpstr>First week: Lab</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Programmeerbare Hardware HWP01</dc:title>
  <dc:creator>PelJH</dc:creator>
  <cp:lastModifiedBy>Verhagen, R.T. (Ron)</cp:lastModifiedBy>
  <cp:revision>284</cp:revision>
  <cp:lastPrinted>2013-09-03T09:52:57Z</cp:lastPrinted>
  <dcterms:created xsi:type="dcterms:W3CDTF">2010-09-14T09:49:30Z</dcterms:created>
  <dcterms:modified xsi:type="dcterms:W3CDTF">2023-09-25T12:36:25Z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0x0101002889CF096EA0F74E95A1679122595694</vt:lpwstr>
  </property>
</Properties>
</file>