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44"/>
  </p:notesMasterIdLst>
  <p:handoutMasterIdLst>
    <p:handoutMasterId r:id="rId45"/>
  </p:handoutMasterIdLst>
  <p:sldIdLst>
    <p:sldId id="312" r:id="rId5"/>
    <p:sldId id="343" r:id="rId6"/>
    <p:sldId id="327" r:id="rId7"/>
    <p:sldId id="440" r:id="rId8"/>
    <p:sldId id="403" r:id="rId9"/>
    <p:sldId id="410" r:id="rId10"/>
    <p:sldId id="434" r:id="rId11"/>
    <p:sldId id="409" r:id="rId12"/>
    <p:sldId id="435" r:id="rId13"/>
    <p:sldId id="405" r:id="rId14"/>
    <p:sldId id="406" r:id="rId15"/>
    <p:sldId id="414" r:id="rId16"/>
    <p:sldId id="413" r:id="rId17"/>
    <p:sldId id="442" r:id="rId18"/>
    <p:sldId id="441" r:id="rId19"/>
    <p:sldId id="411" r:id="rId20"/>
    <p:sldId id="416" r:id="rId21"/>
    <p:sldId id="415" r:id="rId22"/>
    <p:sldId id="417" r:id="rId23"/>
    <p:sldId id="423" r:id="rId24"/>
    <p:sldId id="443" r:id="rId25"/>
    <p:sldId id="419" r:id="rId26"/>
    <p:sldId id="418" r:id="rId27"/>
    <p:sldId id="420" r:id="rId28"/>
    <p:sldId id="436" r:id="rId29"/>
    <p:sldId id="437" r:id="rId30"/>
    <p:sldId id="421" r:id="rId31"/>
    <p:sldId id="422" r:id="rId32"/>
    <p:sldId id="429" r:id="rId33"/>
    <p:sldId id="430" r:id="rId34"/>
    <p:sldId id="407" r:id="rId35"/>
    <p:sldId id="444" r:id="rId36"/>
    <p:sldId id="424" r:id="rId37"/>
    <p:sldId id="425" r:id="rId38"/>
    <p:sldId id="426" r:id="rId39"/>
    <p:sldId id="427" r:id="rId40"/>
    <p:sldId id="428" r:id="rId41"/>
    <p:sldId id="431" r:id="rId42"/>
    <p:sldId id="401" r:id="rId43"/>
  </p:sldIdLst>
  <p:sldSz cx="9144000" cy="6858000" type="screen4x3"/>
  <p:notesSz cx="7099300" cy="10223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A0032"/>
    <a:srgbClr val="0000FF"/>
    <a:srgbClr val="0066FF"/>
    <a:srgbClr val="F32A1B"/>
    <a:srgbClr val="008080"/>
    <a:srgbClr val="3366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0" autoAdjust="0"/>
    <p:restoredTop sz="80591" autoAdjust="0"/>
  </p:normalViewPr>
  <p:slideViewPr>
    <p:cSldViewPr>
      <p:cViewPr varScale="1">
        <p:scale>
          <a:sx n="79" d="100"/>
          <a:sy n="79" d="100"/>
        </p:scale>
        <p:origin x="1245" y="5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18" y="-90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45162A20-AB3C-4F9F-B252-A672A2B1021C}" type="datetimeFigureOut">
              <a:rPr lang="nl-NL" smtClean="0"/>
              <a:pPr/>
              <a:t>18-9-2023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FA21263B-E5B0-43C2-80A4-8AFDE3EFF43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45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81222E4A-1958-49F2-B3A1-D4165C891D49}" type="datetimeFigureOut">
              <a:rPr lang="nl-NL" smtClean="0"/>
              <a:pPr/>
              <a:t>18-9-2023</a:t>
            </a:fld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A6E2AD6B-A2A9-49FE-B66D-2E67103B72C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4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60B0-8BB2-4B37-AE2B-8783C9AE35A0}" type="slidenum">
              <a:rPr lang="nl-NL"/>
              <a:pPr/>
              <a:t>1</a:t>
            </a:fld>
            <a:endParaRPr lang="nl-NL" dirty="0"/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2537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505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721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Uitbreiden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719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Asynchroon</a:t>
            </a:r>
            <a:r>
              <a:rPr lang="en-US" dirty="0"/>
              <a:t> zit </a:t>
            </a:r>
            <a:r>
              <a:rPr lang="en-US" dirty="0" err="1"/>
              <a:t>onderop</a:t>
            </a:r>
            <a:r>
              <a:rPr lang="en-US" dirty="0"/>
              <a:t>: </a:t>
            </a:r>
            <a:r>
              <a:rPr lang="en-US" dirty="0" err="1"/>
              <a:t>Nieuw</a:t>
            </a:r>
            <a:r>
              <a:rPr lang="en-US" dirty="0"/>
              <a:t> Plaatje. </a:t>
            </a:r>
            <a:r>
              <a:rPr lang="en-US" dirty="0" err="1"/>
              <a:t>Boek</a:t>
            </a:r>
            <a:endParaRPr lang="en-US" dirty="0"/>
          </a:p>
          <a:p>
            <a:r>
              <a:rPr lang="en-US" dirty="0"/>
              <a:t>Check de code.  </a:t>
            </a:r>
            <a:r>
              <a:rPr lang="en-US" dirty="0" err="1"/>
              <a:t>Boek</a:t>
            </a:r>
            <a:r>
              <a:rPr lang="en-US" dirty="0"/>
              <a:t> p. 287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564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833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276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</a:t>
            </a:r>
            <a:r>
              <a:rPr lang="en-US" dirty="0" err="1"/>
              <a:t>klopt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203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461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Niet</a:t>
            </a:r>
            <a:r>
              <a:rPr lang="en-US" dirty="0"/>
              <a:t> per se </a:t>
            </a:r>
            <a:r>
              <a:rPr lang="en-US" dirty="0" err="1"/>
              <a:t>nuttig</a:t>
            </a:r>
            <a:r>
              <a:rPr lang="en-US" dirty="0"/>
              <a:t> of </a:t>
            </a:r>
            <a:r>
              <a:rPr lang="en-US" dirty="0" err="1"/>
              <a:t>nodig</a:t>
            </a:r>
            <a:r>
              <a:rPr lang="en-US" dirty="0"/>
              <a:t>, sensitivity list is </a:t>
            </a:r>
            <a:r>
              <a:rPr lang="en-US" dirty="0" err="1"/>
              <a:t>beter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175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540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1342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135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742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Geen</a:t>
            </a:r>
            <a:r>
              <a:rPr lang="en-US" dirty="0"/>
              <a:t> integer in output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543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377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80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271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8141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18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geheugen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Complexere</a:t>
            </a:r>
            <a:r>
              <a:rPr lang="en-US" dirty="0"/>
              <a:t> </a:t>
            </a:r>
            <a:r>
              <a:rPr lang="en-US" dirty="0" err="1"/>
              <a:t>systemen</a:t>
            </a:r>
            <a:endParaRPr lang="en-US" dirty="0"/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587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Multiplexer</a:t>
            </a:r>
            <a:r>
              <a:rPr lang="nl-NL" dirty="0"/>
              <a:t> vs. </a:t>
            </a:r>
            <a:r>
              <a:rPr lang="nl-NL" dirty="0" err="1"/>
              <a:t>Gated-Multiplexer</a:t>
            </a:r>
            <a:r>
              <a:rPr lang="nl-NL" dirty="0"/>
              <a:t> -&gt; wat is </a:t>
            </a:r>
            <a:r>
              <a:rPr lang="nl-NL" dirty="0" err="1"/>
              <a:t>gated</a:t>
            </a:r>
            <a:r>
              <a:rPr lang="nl-NL" dirty="0"/>
              <a:t> </a:t>
            </a:r>
            <a:r>
              <a:rPr lang="nl-NL" dirty="0" err="1"/>
              <a:t>multiplexer</a:t>
            </a:r>
            <a:r>
              <a:rPr lang="nl-NL" dirty="0"/>
              <a:t>? (</a:t>
            </a:r>
            <a:r>
              <a:rPr lang="nl-NL" dirty="0" err="1"/>
              <a:t>Combinational</a:t>
            </a:r>
            <a:r>
              <a:rPr lang="nl-NL" dirty="0"/>
              <a:t>)</a:t>
            </a:r>
          </a:p>
          <a:p>
            <a:r>
              <a:rPr lang="nl-NL" dirty="0"/>
              <a:t>Timer? (</a:t>
            </a:r>
            <a:r>
              <a:rPr lang="nl-NL" dirty="0" err="1"/>
              <a:t>Sequential</a:t>
            </a:r>
            <a:r>
              <a:rPr lang="nl-NL" dirty="0"/>
              <a:t>)</a:t>
            </a:r>
          </a:p>
          <a:p>
            <a:r>
              <a:rPr lang="nl-NL" dirty="0"/>
              <a:t>Encoder (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</a:t>
            </a:r>
            <a:r>
              <a:rPr lang="nl-NL" dirty="0" err="1"/>
              <a:t>binary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7-seg display)? (</a:t>
            </a:r>
            <a:r>
              <a:rPr lang="nl-NL" dirty="0" err="1"/>
              <a:t>Combinational</a:t>
            </a:r>
            <a:r>
              <a:rPr lang="nl-NL" dirty="0"/>
              <a:t>)</a:t>
            </a:r>
          </a:p>
          <a:p>
            <a:r>
              <a:rPr lang="nl-NL" dirty="0" err="1"/>
              <a:t>Comparators</a:t>
            </a:r>
            <a:r>
              <a:rPr lang="nl-NL" dirty="0"/>
              <a:t>? (</a:t>
            </a:r>
            <a:r>
              <a:rPr lang="nl-NL" dirty="0" err="1"/>
              <a:t>Combinational</a:t>
            </a:r>
            <a:r>
              <a:rPr lang="nl-NL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Adder? (C)</a:t>
            </a:r>
          </a:p>
          <a:p>
            <a:r>
              <a:rPr lang="nl-NL" dirty="0"/>
              <a:t>Multiplier? (</a:t>
            </a:r>
            <a:r>
              <a:rPr lang="nl-NL" dirty="0" err="1"/>
              <a:t>Combinational</a:t>
            </a:r>
            <a:r>
              <a:rPr lang="nl-NL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ALU? (C)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CPU? (</a:t>
            </a:r>
            <a:r>
              <a:rPr lang="nl-NL" dirty="0" err="1"/>
              <a:t>Sequential</a:t>
            </a:r>
            <a:r>
              <a:rPr lang="nl-NL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68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935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Priority encoder -&gt; Interrupt controller </a:t>
            </a:r>
            <a:r>
              <a:rPr lang="en-US" dirty="0" err="1"/>
              <a:t>bijvoorbeeld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256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890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3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59832" y="0"/>
            <a:ext cx="6084168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598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75856" y="2708920"/>
            <a:ext cx="5688632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1871663" cy="1871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0"/>
            <a:ext cx="8352928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491880" y="6492875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87338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95536" y="764704"/>
            <a:ext cx="85689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6410326"/>
            <a:ext cx="408756" cy="40875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7"/>
          <p:cNvSpPr txBox="1">
            <a:spLocks/>
          </p:cNvSpPr>
          <p:nvPr/>
        </p:nvSpPr>
        <p:spPr>
          <a:xfrm>
            <a:off x="3275856" y="2708920"/>
            <a:ext cx="568863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capturing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FPGA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VHDL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/>
          <a:p>
            <a:r>
              <a:rPr lang="nl-NL" dirty="0"/>
              <a:t>Hardware Programming</a:t>
            </a:r>
            <a:br>
              <a:rPr lang="nl-NL" dirty="0"/>
            </a:br>
            <a:r>
              <a:rPr lang="nl-NL" dirty="0"/>
              <a:t>HWP01</a:t>
            </a:r>
            <a:br>
              <a:rPr lang="nl-NL" dirty="0"/>
            </a:br>
            <a:endParaRPr lang="nl-NL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Discussion of previous week</a:t>
            </a:r>
          </a:p>
          <a:p>
            <a:pPr eaLnBrk="1" hangingPunct="1"/>
            <a:r>
              <a:rPr lang="en-GB" dirty="0"/>
              <a:t>Combinational versus sequential design</a:t>
            </a:r>
          </a:p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Concurrent and sequential code</a:t>
            </a:r>
          </a:p>
          <a:p>
            <a:pPr eaLnBrk="1" hangingPunct="1"/>
            <a:r>
              <a:rPr lang="en-GB" dirty="0"/>
              <a:t>Signals versus variables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92599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Concurrent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concurrent code is </a:t>
            </a:r>
            <a:r>
              <a:rPr lang="nl-NL" dirty="0" err="1"/>
              <a:t>intended</a:t>
            </a:r>
            <a:r>
              <a:rPr lang="nl-NL" dirty="0"/>
              <a:t> </a:t>
            </a:r>
            <a:r>
              <a:rPr lang="nl-NL" b="1" dirty="0" err="1"/>
              <a:t>only</a:t>
            </a:r>
            <a:r>
              <a:rPr lang="nl-NL" b="1" dirty="0"/>
              <a:t> </a:t>
            </a:r>
            <a:r>
              <a:rPr lang="nl-NL" b="1" dirty="0" err="1"/>
              <a:t>for</a:t>
            </a:r>
            <a:r>
              <a:rPr lang="nl-NL" b="1" dirty="0"/>
              <a:t> </a:t>
            </a:r>
            <a:r>
              <a:rPr lang="nl-NL" b="1" dirty="0" err="1"/>
              <a:t>combinational</a:t>
            </a:r>
            <a:r>
              <a:rPr lang="nl-NL" b="1" dirty="0"/>
              <a:t> circuits</a:t>
            </a:r>
            <a:r>
              <a:rPr lang="nl-NL" dirty="0"/>
              <a:t>.</a:t>
            </a:r>
          </a:p>
          <a:p>
            <a:pPr lvl="1"/>
            <a:r>
              <a:rPr lang="nl-NL" dirty="0" err="1"/>
              <a:t>often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structural</a:t>
            </a:r>
            <a:r>
              <a:rPr lang="nl-NL" dirty="0"/>
              <a:t> </a:t>
            </a:r>
            <a:r>
              <a:rPr lang="nl-NL" dirty="0" err="1"/>
              <a:t>descriptions</a:t>
            </a:r>
            <a:r>
              <a:rPr lang="nl-NL" dirty="0"/>
              <a:t> of a circuit.</a:t>
            </a:r>
          </a:p>
          <a:p>
            <a:endParaRPr lang="nl-NL" dirty="0"/>
          </a:p>
          <a:p>
            <a:r>
              <a:rPr lang="nl-NL" dirty="0" err="1"/>
              <a:t>outputs</a:t>
            </a:r>
            <a:r>
              <a:rPr lang="nl-NL" dirty="0"/>
              <a:t> </a:t>
            </a:r>
            <a:r>
              <a:rPr lang="nl-NL" dirty="0" err="1"/>
              <a:t>activated</a:t>
            </a:r>
            <a:r>
              <a:rPr lang="nl-NL" dirty="0"/>
              <a:t> </a:t>
            </a:r>
            <a:r>
              <a:rPr lang="nl-NL" dirty="0" err="1"/>
              <a:t>asynchronously</a:t>
            </a:r>
            <a:r>
              <a:rPr lang="nl-NL" dirty="0"/>
              <a:t>, at </a:t>
            </a:r>
            <a:r>
              <a:rPr lang="nl-NL" dirty="0" err="1"/>
              <a:t>any</a:t>
            </a:r>
            <a:r>
              <a:rPr lang="nl-NL" dirty="0"/>
              <a:t> time.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statements </a:t>
            </a:r>
            <a:r>
              <a:rPr lang="nl-NL" dirty="0" err="1"/>
              <a:t>for</a:t>
            </a:r>
            <a:r>
              <a:rPr lang="nl-NL" dirty="0"/>
              <a:t> concurrent code: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when</a:t>
            </a:r>
            <a:r>
              <a:rPr lang="nl-NL" b="1" dirty="0">
                <a:solidFill>
                  <a:srgbClr val="0000FF"/>
                </a:solidFill>
              </a:rPr>
              <a:t> ... </a:t>
            </a:r>
            <a:r>
              <a:rPr lang="nl-NL" b="1" dirty="0" err="1">
                <a:solidFill>
                  <a:srgbClr val="0000FF"/>
                </a:solidFill>
              </a:rPr>
              <a:t>else</a:t>
            </a:r>
            <a:endParaRPr lang="nl-NL" b="1" dirty="0">
              <a:solidFill>
                <a:srgbClr val="0000FF"/>
              </a:solidFill>
            </a:endParaRP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with</a:t>
            </a:r>
            <a:r>
              <a:rPr lang="nl-NL" b="1" dirty="0">
                <a:solidFill>
                  <a:srgbClr val="0000FF"/>
                </a:solidFill>
              </a:rPr>
              <a:t> ... select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generate</a:t>
            </a:r>
            <a:endParaRPr lang="nl-NL" b="1" dirty="0">
              <a:solidFill>
                <a:srgbClr val="0000FF"/>
              </a:solidFill>
            </a:endParaRPr>
          </a:p>
          <a:p>
            <a:endParaRPr lang="nl-NL" dirty="0"/>
          </a:p>
          <a:p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placed</a:t>
            </a:r>
            <a:r>
              <a:rPr lang="nl-NL" dirty="0"/>
              <a:t> </a:t>
            </a:r>
            <a:r>
              <a:rPr lang="nl-NL" dirty="0" err="1"/>
              <a:t>outside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dirty="0"/>
              <a:t>, </a:t>
            </a:r>
            <a:r>
              <a:rPr lang="nl-NL" b="1" dirty="0" err="1">
                <a:solidFill>
                  <a:srgbClr val="0000FF"/>
                </a:solidFill>
              </a:rPr>
              <a:t>function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>
                <a:solidFill>
                  <a:srgbClr val="0000FF"/>
                </a:solidFill>
              </a:rPr>
              <a:t>procedure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17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WITH/SELECT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6" name="Content Placeholder 2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nl-NL" b="1" dirty="0" err="1">
                <a:solidFill>
                  <a:srgbClr val="0000FF"/>
                </a:solidFill>
              </a:rPr>
              <a:t>with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dirty="0"/>
              <a:t>... </a:t>
            </a:r>
            <a:r>
              <a:rPr lang="nl-NL" b="1" dirty="0">
                <a:solidFill>
                  <a:srgbClr val="0000FF"/>
                </a:solidFill>
              </a:rPr>
              <a:t>select </a:t>
            </a:r>
            <a:r>
              <a:rPr lang="nl-NL" dirty="0"/>
              <a:t>is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very</a:t>
            </a:r>
            <a:r>
              <a:rPr lang="nl-NL" dirty="0"/>
              <a:t> </a:t>
            </a:r>
            <a:r>
              <a:rPr lang="nl-NL" dirty="0" err="1"/>
              <a:t>often</a:t>
            </a:r>
            <a:endParaRPr lang="nl-NL" dirty="0"/>
          </a:p>
          <a:p>
            <a:r>
              <a:rPr lang="nl-NL" dirty="0" err="1"/>
              <a:t>read</a:t>
            </a:r>
            <a:r>
              <a:rPr lang="nl-NL" dirty="0"/>
              <a:t>: </a:t>
            </a:r>
            <a:r>
              <a:rPr lang="nl-NL" dirty="0" err="1"/>
              <a:t>depending</a:t>
            </a:r>
            <a:r>
              <a:rPr lang="nl-NL" dirty="0"/>
              <a:t> on </a:t>
            </a:r>
            <a:r>
              <a:rPr lang="nl-NL" dirty="0" err="1"/>
              <a:t>sel</a:t>
            </a:r>
            <a:r>
              <a:rPr lang="nl-NL" dirty="0"/>
              <a:t>, y </a:t>
            </a:r>
            <a:r>
              <a:rPr lang="nl-NL" dirty="0" err="1"/>
              <a:t>becomes</a:t>
            </a:r>
            <a:r>
              <a:rPr lang="nl-NL" dirty="0"/>
              <a:t> a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sel</a:t>
            </a:r>
            <a:r>
              <a:rPr lang="nl-NL" dirty="0"/>
              <a:t> is 00, y </a:t>
            </a:r>
            <a:r>
              <a:rPr lang="nl-NL" dirty="0" err="1"/>
              <a:t>becomes</a:t>
            </a:r>
            <a:r>
              <a:rPr lang="nl-NL" dirty="0"/>
              <a:t> b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sel</a:t>
            </a:r>
            <a:r>
              <a:rPr lang="nl-NL" dirty="0"/>
              <a:t> is 01, </a:t>
            </a:r>
            <a:r>
              <a:rPr lang="nl-NL" dirty="0" err="1"/>
              <a:t>etc</a:t>
            </a:r>
            <a:r>
              <a:rPr lang="nl-NL" dirty="0"/>
              <a:t>…</a:t>
            </a:r>
          </a:p>
          <a:p>
            <a:r>
              <a:rPr lang="nl-NL" dirty="0" err="1"/>
              <a:t>note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usage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others</a:t>
            </a:r>
            <a:r>
              <a:rPr lang="nl-NL" dirty="0"/>
              <a:t> </a:t>
            </a:r>
            <a:r>
              <a:rPr lang="nl-NL" dirty="0" err="1"/>
              <a:t>keyword</a:t>
            </a:r>
            <a:r>
              <a:rPr lang="nl-NL" dirty="0"/>
              <a:t> here </a:t>
            </a:r>
            <a:r>
              <a:rPr lang="nl-NL" dirty="0" err="1"/>
              <a:t>to</a:t>
            </a:r>
            <a:r>
              <a:rPr lang="nl-NL" dirty="0"/>
              <a:t> cover </a:t>
            </a:r>
            <a:r>
              <a:rPr lang="nl-NL" i="1" dirty="0" err="1"/>
              <a:t>all</a:t>
            </a:r>
            <a:r>
              <a:rPr lang="nl-NL" dirty="0"/>
              <a:t> </a:t>
            </a:r>
            <a:r>
              <a:rPr lang="nl-NL" dirty="0" err="1"/>
              <a:t>possibilities</a:t>
            </a:r>
            <a:endParaRPr lang="nl-NL" dirty="0"/>
          </a:p>
        </p:txBody>
      </p:sp>
      <p:grpSp>
        <p:nvGrpSpPr>
          <p:cNvPr id="7" name="Group 6"/>
          <p:cNvGrpSpPr/>
          <p:nvPr/>
        </p:nvGrpSpPr>
        <p:grpSpPr>
          <a:xfrm>
            <a:off x="539552" y="3789040"/>
            <a:ext cx="2555168" cy="1881500"/>
            <a:chOff x="330493" y="4509120"/>
            <a:chExt cx="2555168" cy="1881500"/>
          </a:xfrm>
          <a:effectLst/>
        </p:grpSpPr>
        <p:sp>
          <p:nvSpPr>
            <p:cNvPr id="8" name="Flowchart: Manual Operation 7"/>
            <p:cNvSpPr/>
            <p:nvPr/>
          </p:nvSpPr>
          <p:spPr>
            <a:xfrm rot="16200000">
              <a:off x="935596" y="4905164"/>
              <a:ext cx="1368152" cy="576064"/>
            </a:xfrm>
            <a:prstGeom prst="flowChartManualOperat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MUX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1560" y="4725144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1560" y="530120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11560" y="501317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11560" y="558924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1300031" y="6052897"/>
              <a:ext cx="64087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907704" y="5157192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30493" y="4539478"/>
              <a:ext cx="257877" cy="120032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nl-NL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abcd</a:t>
              </a:r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27784" y="5013176"/>
              <a:ext cx="257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91680" y="602128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sel</a:t>
              </a:r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(1..0)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47864" y="3645024"/>
            <a:ext cx="5653136" cy="2308324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mux2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mux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with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select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y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</a:t>
            </a:r>
            <a:r>
              <a:rPr lang="nl-NL" sz="1400" b="1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use</a:t>
            </a:r>
            <a:r>
              <a:rPr lang="nl-NL" sz="14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"," </a:t>
            </a:r>
            <a:r>
              <a:rPr lang="nl-NL" sz="1400" b="1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4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";"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b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"01"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c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"10"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d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others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mux2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b="1" dirty="0"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490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WHEN/ELSE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13</a:t>
            </a:fld>
            <a:endParaRPr lang="nl-NL" dirty="0"/>
          </a:p>
        </p:txBody>
      </p:sp>
      <p:grpSp>
        <p:nvGrpSpPr>
          <p:cNvPr id="6" name="Group 6"/>
          <p:cNvGrpSpPr/>
          <p:nvPr/>
        </p:nvGrpSpPr>
        <p:grpSpPr>
          <a:xfrm>
            <a:off x="755576" y="1412776"/>
            <a:ext cx="2555168" cy="1881500"/>
            <a:chOff x="330493" y="4509120"/>
            <a:chExt cx="2555168" cy="1881500"/>
          </a:xfrm>
          <a:effectLst/>
        </p:grpSpPr>
        <p:sp>
          <p:nvSpPr>
            <p:cNvPr id="7" name="Flowchart: Manual Operation 6"/>
            <p:cNvSpPr/>
            <p:nvPr/>
          </p:nvSpPr>
          <p:spPr>
            <a:xfrm rot="16200000">
              <a:off x="935596" y="4905164"/>
              <a:ext cx="1368152" cy="576064"/>
            </a:xfrm>
            <a:prstGeom prst="flowChartManualOperat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MUX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11560" y="4725144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1560" y="530120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1560" y="501317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11560" y="558924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1300031" y="6052897"/>
              <a:ext cx="64087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07704" y="5157192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30493" y="4539478"/>
              <a:ext cx="257877" cy="120032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nl-NL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abcd</a:t>
              </a:r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27784" y="5013176"/>
              <a:ext cx="257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91680" y="602128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sel</a:t>
              </a:r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(1..0)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79912" y="1340768"/>
            <a:ext cx="4536504" cy="2031325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mux1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mux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y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nl-NL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nl-NL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b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nl-NL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"01"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nl-NL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c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nl-NL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"10"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nl-NL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d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mux1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dirty="0">
              <a:ea typeface="SimSun"/>
              <a:cs typeface="Times New Roman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11560" y="3717032"/>
            <a:ext cx="8208912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Read: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equal to “00”, y obtains the value of a, else when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equal to “01”, y obtains the value of b, etc…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Cover all combinations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the synthesizer do the K-map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us!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>
                <a:solidFill>
                  <a:schemeClr val="accent1"/>
                </a:solidFill>
              </a:rPr>
              <a:t>Lijkt</a:t>
            </a:r>
            <a:r>
              <a:rPr lang="en-US" sz="2800" dirty="0">
                <a:solidFill>
                  <a:schemeClr val="accent1"/>
                </a:solidFill>
              </a:rPr>
              <a:t> op </a:t>
            </a:r>
            <a:r>
              <a:rPr lang="en-US" sz="2800" dirty="0" err="1">
                <a:solidFill>
                  <a:schemeClr val="accent1"/>
                </a:solidFill>
              </a:rPr>
              <a:t>een</a:t>
            </a:r>
            <a:r>
              <a:rPr lang="en-US" sz="2800" dirty="0">
                <a:solidFill>
                  <a:schemeClr val="accent1"/>
                </a:solidFill>
              </a:rPr>
              <a:t> priority encoder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99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BF36-3332-0FC7-368B-C8B31E56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F1C74-E483-9952-43E4-25B2E15F8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4114800" cy="518457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When/Else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With/Select</a:t>
            </a:r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DB8A0-0FFA-0771-71C4-56E4E67B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0947E-EF88-DF91-8FE2-0F088959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14</a:t>
            </a:fld>
            <a:endParaRPr lang="nl-NL" dirty="0"/>
          </a:p>
        </p:txBody>
      </p:sp>
      <p:pic>
        <p:nvPicPr>
          <p:cNvPr id="7" name="Picture 6" descr="A diagram of a circuit&#10;&#10;Description automatically generated">
            <a:extLst>
              <a:ext uri="{FF2B5EF4-FFF2-40B4-BE49-F238E27FC236}">
                <a16:creationId xmlns:a16="http://schemas.microsoft.com/office/drawing/2014/main" id="{E6AD0A19-E813-85A5-7AC2-C07E416DA4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045" y="1412776"/>
            <a:ext cx="5849928" cy="2122898"/>
          </a:xfrm>
          <a:prstGeom prst="rect">
            <a:avLst/>
          </a:prstGeom>
        </p:spPr>
      </p:pic>
      <p:pic>
        <p:nvPicPr>
          <p:cNvPr id="10" name="Picture 9" descr="A diagram of a data flow&#10;&#10;Description automatically generated">
            <a:extLst>
              <a:ext uri="{FF2B5EF4-FFF2-40B4-BE49-F238E27FC236}">
                <a16:creationId xmlns:a16="http://schemas.microsoft.com/office/drawing/2014/main" id="{81AD2945-CFE9-358B-341D-58CBBB556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530" y="3717032"/>
            <a:ext cx="5416958" cy="226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2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Synchronized</a:t>
            </a:r>
            <a:r>
              <a:rPr lang="nl-NL" dirty="0"/>
              <a:t> </a:t>
            </a:r>
            <a:r>
              <a:rPr lang="nl-NL" dirty="0" err="1"/>
              <a:t>Multiplexer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15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399155" y="699373"/>
            <a:ext cx="8590166" cy="575542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library</a:t>
            </a:r>
            <a:r>
              <a:rPr lang="nl-NL" altLang="zh-CN" sz="16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nl-NL" altLang="zh-CN" sz="1600" b="1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ieee</a:t>
            </a:r>
            <a:r>
              <a:rPr lang="nl-NL" altLang="zh-CN" sz="16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nl-NL" altLang="zh-CN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use</a:t>
            </a:r>
            <a:r>
              <a:rPr lang="nl-NL" altLang="zh-CN" sz="16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nl-NL" altLang="zh-CN" sz="16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ieee.std_logic_1164.all</a:t>
            </a:r>
            <a:r>
              <a:rPr lang="nl-NL" altLang="zh-CN" sz="1600" b="1" dirty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nl-NL" altLang="zh-CN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---------------------------------------------</a:t>
            </a:r>
            <a:endParaRPr lang="nl-NL" altLang="zh-CN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synced_mux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16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port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a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b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c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d, </a:t>
            </a:r>
            <a:r>
              <a:rPr lang="nl-NL" sz="1600" b="1" dirty="0" err="1">
                <a:solidFill>
                  <a:srgbClr val="FF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in  </a:t>
            </a:r>
            <a:r>
              <a:rPr lang="nl-NL" sz="1600" b="1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std_logic</a:t>
            </a: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600" b="1" dirty="0">
              <a:solidFill>
                <a:schemeClr val="tx1"/>
              </a:solidFill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         </a:t>
            </a:r>
            <a:r>
              <a:rPr lang="nl-NL" sz="1600" b="1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       : in  </a:t>
            </a:r>
            <a:r>
              <a:rPr lang="nl-NL" sz="1600" b="1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 (1 </a:t>
            </a:r>
            <a:r>
              <a:rPr lang="nl-NL" sz="1600" b="1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 0);</a:t>
            </a:r>
            <a:endParaRPr lang="nl-NL" sz="1600" b="1" dirty="0">
              <a:solidFill>
                <a:schemeClr val="tx1"/>
              </a:solidFill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         y      : out </a:t>
            </a:r>
            <a:r>
              <a:rPr lang="nl-NL" sz="1600" b="1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std_logic</a:t>
            </a:r>
            <a:r>
              <a:rPr lang="nl-NL" sz="16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1600" b="1" dirty="0">
              <a:solidFill>
                <a:schemeClr val="tx1"/>
              </a:solidFill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gated_mux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600" b="1" dirty="0">
              <a:ea typeface="SimSun"/>
              <a:cs typeface="Times New Roman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--------------------------------------------</a:t>
            </a:r>
            <a:endParaRPr lang="nl-NL" altLang="zh-CN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</a:t>
            </a:r>
            <a:r>
              <a:rPr lang="nl-NL" altLang="zh-CN" sz="16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nl-NL" altLang="zh-CN" sz="16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behavioral</a:t>
            </a:r>
            <a:r>
              <a:rPr lang="nl-NL" altLang="zh-CN" sz="16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nl-NL" altLang="zh-CN" sz="16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of</a:t>
            </a:r>
            <a:r>
              <a:rPr lang="nl-NL" altLang="zh-CN" sz="16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nl-NL" altLang="zh-CN" sz="16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synced_mux</a:t>
            </a:r>
            <a:r>
              <a:rPr lang="nl-NL" altLang="zh-CN" sz="16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nl-NL" altLang="zh-CN" sz="16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zh-CN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nl-NL" altLang="zh-CN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nl-NL" altLang="zh-CN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nl-NL" altLang="zh-CN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nl-NL" altLang="zh-CN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	</a:t>
            </a: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with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select</a:t>
            </a:r>
            <a:endParaRPr lang="nl-NL" sz="24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		x 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a </a:t>
            </a: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2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</a:t>
            </a:r>
            <a:r>
              <a:rPr lang="nl-NL" sz="1200" b="1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use</a:t>
            </a:r>
            <a:r>
              <a:rPr lang="nl-NL" sz="12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"," </a:t>
            </a:r>
            <a:r>
              <a:rPr lang="nl-NL" sz="1200" b="1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2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";"</a:t>
            </a:r>
            <a:endParaRPr lang="nl-NL" sz="24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	b </a:t>
            </a: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"01"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endParaRPr lang="nl-NL" sz="24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	c </a:t>
            </a: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"10"</a:t>
            </a:r>
            <a:r>
              <a:rPr lang="nl-NL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endParaRPr lang="nl-NL" sz="24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	d </a:t>
            </a: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6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others</a:t>
            </a:r>
            <a:r>
              <a:rPr lang="nl-NL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nl-NL" sz="1600" b="1" dirty="0" err="1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process</a:t>
            </a: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 (</a:t>
            </a:r>
            <a:r>
              <a:rPr lang="nl-NL" sz="1600" b="1" dirty="0" err="1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clk</a:t>
            </a: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begin</a:t>
            </a: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	</a:t>
            </a:r>
            <a:r>
              <a:rPr lang="nl-NL" sz="1600" b="1" dirty="0" err="1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if</a:t>
            </a: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 </a:t>
            </a:r>
            <a:r>
              <a:rPr lang="nl-NL" sz="1600" b="1" dirty="0" err="1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rising_edge</a:t>
            </a: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(</a:t>
            </a:r>
            <a:r>
              <a:rPr lang="nl-NL" sz="1600" b="1" dirty="0" err="1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clk</a:t>
            </a: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) </a:t>
            </a:r>
            <a:r>
              <a:rPr lang="nl-NL" sz="1600" b="1" dirty="0" err="1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then</a:t>
            </a: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nl-NL" sz="1600" b="1" dirty="0">
                <a:solidFill>
                  <a:srgbClr val="FF0000"/>
                </a:solidFill>
                <a:latin typeface="Courier New"/>
                <a:ea typeface="SimSun"/>
                <a:cs typeface="Times New Roman"/>
              </a:rPr>
              <a:t>	y &lt;= x;</a:t>
            </a:r>
            <a:endParaRPr lang="nl-NL" sz="1600" b="1" dirty="0">
              <a:solidFill>
                <a:srgbClr val="FF0000"/>
              </a:solidFill>
              <a:ea typeface="SimSun"/>
              <a:cs typeface="Times New Roman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nl-NL" altLang="zh-CN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endParaRPr lang="nl-NL" altLang="zh-CN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zh-CN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nl-NL" altLang="zh-CN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</a:t>
            </a:r>
            <a:endParaRPr lang="nl-NL" altLang="zh-CN" sz="16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" name="Group 6">
            <a:extLst>
              <a:ext uri="{FF2B5EF4-FFF2-40B4-BE49-F238E27FC236}">
                <a16:creationId xmlns:a16="http://schemas.microsoft.com/office/drawing/2014/main" id="{0D125474-6C56-4FC3-B36F-2E0D711198B4}"/>
              </a:ext>
            </a:extLst>
          </p:cNvPr>
          <p:cNvGrpSpPr/>
          <p:nvPr/>
        </p:nvGrpSpPr>
        <p:grpSpPr>
          <a:xfrm>
            <a:off x="4932040" y="4184766"/>
            <a:ext cx="2297291" cy="2268570"/>
            <a:chOff x="330493" y="4509120"/>
            <a:chExt cx="2297291" cy="2268570"/>
          </a:xfrm>
          <a:effectLst/>
        </p:grpSpPr>
        <p:sp>
          <p:nvSpPr>
            <p:cNvPr id="20" name="Flowchart: Manual Operation 7">
              <a:extLst>
                <a:ext uri="{FF2B5EF4-FFF2-40B4-BE49-F238E27FC236}">
                  <a16:creationId xmlns:a16="http://schemas.microsoft.com/office/drawing/2014/main" id="{18EE91A1-D195-4F7F-AF1C-82184F65CD65}"/>
                </a:ext>
              </a:extLst>
            </p:cNvPr>
            <p:cNvSpPr/>
            <p:nvPr/>
          </p:nvSpPr>
          <p:spPr>
            <a:xfrm rot="16200000">
              <a:off x="935596" y="4905164"/>
              <a:ext cx="1368152" cy="576064"/>
            </a:xfrm>
            <a:prstGeom prst="flowChartManualOperat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MUX</a:t>
              </a:r>
            </a:p>
          </p:txBody>
        </p:sp>
        <p:cxnSp>
          <p:nvCxnSpPr>
            <p:cNvPr id="21" name="Straight Arrow Connector 8">
              <a:extLst>
                <a:ext uri="{FF2B5EF4-FFF2-40B4-BE49-F238E27FC236}">
                  <a16:creationId xmlns:a16="http://schemas.microsoft.com/office/drawing/2014/main" id="{706A63CA-A75D-43A3-ABFB-10BD8021235D}"/>
                </a:ext>
              </a:extLst>
            </p:cNvPr>
            <p:cNvCxnSpPr/>
            <p:nvPr/>
          </p:nvCxnSpPr>
          <p:spPr>
            <a:xfrm>
              <a:off x="611560" y="4725144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9">
              <a:extLst>
                <a:ext uri="{FF2B5EF4-FFF2-40B4-BE49-F238E27FC236}">
                  <a16:creationId xmlns:a16="http://schemas.microsoft.com/office/drawing/2014/main" id="{DEA6ADDF-C7FA-46C5-AF79-F789EC77F85B}"/>
                </a:ext>
              </a:extLst>
            </p:cNvPr>
            <p:cNvCxnSpPr/>
            <p:nvPr/>
          </p:nvCxnSpPr>
          <p:spPr>
            <a:xfrm>
              <a:off x="611560" y="530120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10">
              <a:extLst>
                <a:ext uri="{FF2B5EF4-FFF2-40B4-BE49-F238E27FC236}">
                  <a16:creationId xmlns:a16="http://schemas.microsoft.com/office/drawing/2014/main" id="{1FFEC8DC-48A2-4EE9-B909-1D5134AFE651}"/>
                </a:ext>
              </a:extLst>
            </p:cNvPr>
            <p:cNvCxnSpPr/>
            <p:nvPr/>
          </p:nvCxnSpPr>
          <p:spPr>
            <a:xfrm>
              <a:off x="611560" y="501317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11">
              <a:extLst>
                <a:ext uri="{FF2B5EF4-FFF2-40B4-BE49-F238E27FC236}">
                  <a16:creationId xmlns:a16="http://schemas.microsoft.com/office/drawing/2014/main" id="{5384FFE5-53CB-4CCD-B04B-BDB395B8F534}"/>
                </a:ext>
              </a:extLst>
            </p:cNvPr>
            <p:cNvCxnSpPr/>
            <p:nvPr/>
          </p:nvCxnSpPr>
          <p:spPr>
            <a:xfrm>
              <a:off x="611560" y="558924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12">
              <a:extLst>
                <a:ext uri="{FF2B5EF4-FFF2-40B4-BE49-F238E27FC236}">
                  <a16:creationId xmlns:a16="http://schemas.microsoft.com/office/drawing/2014/main" id="{C956AA65-9262-4C59-BB71-404719157602}"/>
                </a:ext>
              </a:extLst>
            </p:cNvPr>
            <p:cNvCxnSpPr/>
            <p:nvPr/>
          </p:nvCxnSpPr>
          <p:spPr>
            <a:xfrm rot="5400000" flipH="1" flipV="1">
              <a:off x="1151546" y="6118989"/>
              <a:ext cx="64087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13">
              <a:extLst>
                <a:ext uri="{FF2B5EF4-FFF2-40B4-BE49-F238E27FC236}">
                  <a16:creationId xmlns:a16="http://schemas.microsoft.com/office/drawing/2014/main" id="{5B9CC726-EC01-48AE-AC62-2B3CA8337D7E}"/>
                </a:ext>
              </a:extLst>
            </p:cNvPr>
            <p:cNvCxnSpPr/>
            <p:nvPr/>
          </p:nvCxnSpPr>
          <p:spPr>
            <a:xfrm>
              <a:off x="1907704" y="5157192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">
              <a:extLst>
                <a:ext uri="{FF2B5EF4-FFF2-40B4-BE49-F238E27FC236}">
                  <a16:creationId xmlns:a16="http://schemas.microsoft.com/office/drawing/2014/main" id="{F9FC9EC8-50EB-4F8A-8559-563116D81734}"/>
                </a:ext>
              </a:extLst>
            </p:cNvPr>
            <p:cNvSpPr txBox="1"/>
            <p:nvPr/>
          </p:nvSpPr>
          <p:spPr>
            <a:xfrm>
              <a:off x="330493" y="4539478"/>
              <a:ext cx="257877" cy="120032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nl-NL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abcd</a:t>
              </a:r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" name="TextBox 15">
              <a:extLst>
                <a:ext uri="{FF2B5EF4-FFF2-40B4-BE49-F238E27FC236}">
                  <a16:creationId xmlns:a16="http://schemas.microsoft.com/office/drawing/2014/main" id="{192E0E6A-0E2F-4196-8569-6437D9DD9A9D}"/>
                </a:ext>
              </a:extLst>
            </p:cNvPr>
            <p:cNvSpPr txBox="1"/>
            <p:nvPr/>
          </p:nvSpPr>
          <p:spPr>
            <a:xfrm>
              <a:off x="2009867" y="4828510"/>
              <a:ext cx="257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x</a:t>
              </a:r>
            </a:p>
          </p:txBody>
        </p:sp>
        <p:sp>
          <p:nvSpPr>
            <p:cNvPr id="29" name="TextBox 16">
              <a:extLst>
                <a:ext uri="{FF2B5EF4-FFF2-40B4-BE49-F238E27FC236}">
                  <a16:creationId xmlns:a16="http://schemas.microsoft.com/office/drawing/2014/main" id="{B10D3CCE-E082-45E2-B0D3-267BE5D03FF4}"/>
                </a:ext>
              </a:extLst>
            </p:cNvPr>
            <p:cNvSpPr txBox="1"/>
            <p:nvPr/>
          </p:nvSpPr>
          <p:spPr>
            <a:xfrm>
              <a:off x="971600" y="640835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sel</a:t>
              </a:r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(1..0)</a:t>
              </a:r>
            </a:p>
          </p:txBody>
        </p:sp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6A2A0EFC-F183-48F7-A6E9-41BB7C970068}"/>
              </a:ext>
            </a:extLst>
          </p:cNvPr>
          <p:cNvSpPr/>
          <p:nvPr/>
        </p:nvSpPr>
        <p:spPr>
          <a:xfrm>
            <a:off x="7236296" y="4370543"/>
            <a:ext cx="72008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" name="Straight Arrow Connector 13">
            <a:extLst>
              <a:ext uri="{FF2B5EF4-FFF2-40B4-BE49-F238E27FC236}">
                <a16:creationId xmlns:a16="http://schemas.microsoft.com/office/drawing/2014/main" id="{AC8538E7-8925-4657-9140-16401F7BBE42}"/>
              </a:ext>
            </a:extLst>
          </p:cNvPr>
          <p:cNvCxnSpPr/>
          <p:nvPr/>
        </p:nvCxnSpPr>
        <p:spPr>
          <a:xfrm>
            <a:off x="7956376" y="4833155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15">
            <a:extLst>
              <a:ext uri="{FF2B5EF4-FFF2-40B4-BE49-F238E27FC236}">
                <a16:creationId xmlns:a16="http://schemas.microsoft.com/office/drawing/2014/main" id="{998354F3-0DC0-4F81-98E1-952B8EC2BC25}"/>
              </a:ext>
            </a:extLst>
          </p:cNvPr>
          <p:cNvSpPr txBox="1"/>
          <p:nvPr/>
        </p:nvSpPr>
        <p:spPr>
          <a:xfrm>
            <a:off x="8126413" y="4499509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</a:p>
        </p:txBody>
      </p:sp>
      <p:sp>
        <p:nvSpPr>
          <p:cNvPr id="32" name="TextBox 15">
            <a:extLst>
              <a:ext uri="{FF2B5EF4-FFF2-40B4-BE49-F238E27FC236}">
                <a16:creationId xmlns:a16="http://schemas.microsoft.com/office/drawing/2014/main" id="{A7D1C62A-0EF1-4C34-9B06-E0D533389BAD}"/>
              </a:ext>
            </a:extLst>
          </p:cNvPr>
          <p:cNvSpPr txBox="1"/>
          <p:nvPr/>
        </p:nvSpPr>
        <p:spPr>
          <a:xfrm>
            <a:off x="7236296" y="4598726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AC27B28B-FE6F-4394-965A-00F6EE9A7291}"/>
              </a:ext>
            </a:extLst>
          </p:cNvPr>
          <p:cNvSpPr txBox="1"/>
          <p:nvPr/>
        </p:nvSpPr>
        <p:spPr>
          <a:xfrm>
            <a:off x="7619823" y="4577275"/>
            <a:ext cx="2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</a:t>
            </a:r>
          </a:p>
        </p:txBody>
      </p:sp>
      <p:sp>
        <p:nvSpPr>
          <p:cNvPr id="34" name="TextBox 15">
            <a:extLst>
              <a:ext uri="{FF2B5EF4-FFF2-40B4-BE49-F238E27FC236}">
                <a16:creationId xmlns:a16="http://schemas.microsoft.com/office/drawing/2014/main" id="{8EF29DA6-D884-4DCB-9646-24C76B8B9AAC}"/>
              </a:ext>
            </a:extLst>
          </p:cNvPr>
          <p:cNvSpPr txBox="1"/>
          <p:nvPr/>
        </p:nvSpPr>
        <p:spPr>
          <a:xfrm>
            <a:off x="7172400" y="398060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DFF</a:t>
            </a: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2F095F6F-3FEE-4F9B-A6B4-491AC6A04DB7}"/>
              </a:ext>
            </a:extLst>
          </p:cNvPr>
          <p:cNvSpPr txBox="1"/>
          <p:nvPr/>
        </p:nvSpPr>
        <p:spPr>
          <a:xfrm>
            <a:off x="6461729" y="5149737"/>
            <a:ext cx="52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clk</a:t>
            </a:r>
            <a:endParaRPr lang="nl-NL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AF3582DE-B291-43DB-95E0-7F6CE9949DDD}"/>
              </a:ext>
            </a:extLst>
          </p:cNvPr>
          <p:cNvCxnSpPr>
            <a:cxnSpLocks/>
          </p:cNvCxnSpPr>
          <p:nvPr/>
        </p:nvCxnSpPr>
        <p:spPr>
          <a:xfrm>
            <a:off x="7229331" y="5207425"/>
            <a:ext cx="168143" cy="8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4B175693-56F9-4F02-A0D5-3C5422E19688}"/>
              </a:ext>
            </a:extLst>
          </p:cNvPr>
          <p:cNvCxnSpPr>
            <a:cxnSpLocks/>
          </p:cNvCxnSpPr>
          <p:nvPr/>
        </p:nvCxnSpPr>
        <p:spPr>
          <a:xfrm flipV="1">
            <a:off x="7245074" y="5292925"/>
            <a:ext cx="152400" cy="1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13">
            <a:extLst>
              <a:ext uri="{FF2B5EF4-FFF2-40B4-BE49-F238E27FC236}">
                <a16:creationId xmlns:a16="http://schemas.microsoft.com/office/drawing/2014/main" id="{E1291D77-9D91-4F47-AD4C-138F93E5D696}"/>
              </a:ext>
            </a:extLst>
          </p:cNvPr>
          <p:cNvCxnSpPr>
            <a:cxnSpLocks/>
          </p:cNvCxnSpPr>
          <p:nvPr/>
        </p:nvCxnSpPr>
        <p:spPr>
          <a:xfrm>
            <a:off x="6820042" y="5334403"/>
            <a:ext cx="425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75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Sequential</a:t>
            </a:r>
            <a:r>
              <a:rPr lang="nl-NL" dirty="0"/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statements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code: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if</a:t>
            </a:r>
            <a:endParaRPr lang="nl-NL" b="1" dirty="0">
              <a:solidFill>
                <a:srgbClr val="0000FF"/>
              </a:solidFill>
            </a:endParaRP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wait</a:t>
            </a:r>
            <a:endParaRPr lang="nl-NL" b="1" dirty="0">
              <a:solidFill>
                <a:srgbClr val="0000FF"/>
              </a:solidFill>
            </a:endParaRPr>
          </a:p>
          <a:p>
            <a:pPr lvl="1"/>
            <a:r>
              <a:rPr lang="nl-NL" b="1" dirty="0">
                <a:solidFill>
                  <a:srgbClr val="0000FF"/>
                </a:solidFill>
              </a:rPr>
              <a:t>loop</a:t>
            </a:r>
          </a:p>
          <a:p>
            <a:pPr lvl="1"/>
            <a:r>
              <a:rPr lang="nl-NL" b="1" dirty="0">
                <a:solidFill>
                  <a:srgbClr val="0000FF"/>
                </a:solidFill>
              </a:rPr>
              <a:t>case</a:t>
            </a:r>
          </a:p>
          <a:p>
            <a:pPr lvl="1"/>
            <a:endParaRPr lang="nl-NL" dirty="0"/>
          </a:p>
          <a:p>
            <a:r>
              <a:rPr lang="nl-NL" dirty="0" err="1"/>
              <a:t>sequential</a:t>
            </a:r>
            <a:r>
              <a:rPr lang="nl-NL" dirty="0"/>
              <a:t> code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design </a:t>
            </a:r>
            <a:r>
              <a:rPr lang="nl-NL" dirty="0" err="1"/>
              <a:t>both</a:t>
            </a:r>
            <a:r>
              <a:rPr lang="nl-NL" dirty="0"/>
              <a:t> </a:t>
            </a:r>
            <a:r>
              <a:rPr lang="nl-NL" b="1" dirty="0" err="1"/>
              <a:t>sequential</a:t>
            </a:r>
            <a:r>
              <a:rPr lang="nl-NL" b="1" dirty="0"/>
              <a:t> </a:t>
            </a:r>
            <a:r>
              <a:rPr lang="nl-NL" b="1" i="1" dirty="0" err="1"/>
              <a:t>and</a:t>
            </a:r>
            <a:r>
              <a:rPr lang="nl-NL" b="1" i="1" dirty="0"/>
              <a:t> </a:t>
            </a:r>
            <a:r>
              <a:rPr lang="nl-NL" b="1" dirty="0" err="1"/>
              <a:t>combinational</a:t>
            </a:r>
            <a:r>
              <a:rPr lang="nl-NL" b="1" dirty="0"/>
              <a:t> </a:t>
            </a:r>
            <a:r>
              <a:rPr lang="nl-NL" dirty="0"/>
              <a:t>circuits</a:t>
            </a:r>
          </a:p>
          <a:p>
            <a:endParaRPr lang="nl-NL" dirty="0"/>
          </a:p>
          <a:p>
            <a:r>
              <a:rPr lang="nl-NL" dirty="0"/>
              <a:t>code </a:t>
            </a:r>
            <a:r>
              <a:rPr lang="nl-NL" dirty="0" err="1"/>
              <a:t>within</a:t>
            </a:r>
            <a:r>
              <a:rPr lang="nl-NL" dirty="0"/>
              <a:t> a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dirty="0"/>
              <a:t>, </a:t>
            </a:r>
            <a:r>
              <a:rPr lang="nl-NL" b="1" dirty="0" err="1">
                <a:solidFill>
                  <a:srgbClr val="0000FF"/>
                </a:solidFill>
              </a:rPr>
              <a:t>function</a:t>
            </a:r>
            <a:r>
              <a:rPr lang="nl-NL" dirty="0"/>
              <a:t> or </a:t>
            </a:r>
            <a:r>
              <a:rPr lang="nl-NL" b="1" dirty="0">
                <a:solidFill>
                  <a:srgbClr val="0000FF"/>
                </a:solidFill>
              </a:rPr>
              <a:t>procedure</a:t>
            </a:r>
            <a:r>
              <a:rPr lang="nl-NL" dirty="0"/>
              <a:t> is </a:t>
            </a:r>
            <a:r>
              <a:rPr lang="nl-NL" dirty="0" err="1"/>
              <a:t>sequential</a:t>
            </a:r>
            <a:r>
              <a:rPr lang="nl-NL" dirty="0"/>
              <a:t>. 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6773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Sequential</a:t>
            </a:r>
            <a:r>
              <a:rPr lang="nl-NL" dirty="0"/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dirty="0">
                <a:solidFill>
                  <a:srgbClr val="0000FF"/>
                </a:solidFill>
              </a:rPr>
              <a:t> </a:t>
            </a:r>
            <a:r>
              <a:rPr lang="nl-NL" dirty="0"/>
              <a:t>is a </a:t>
            </a:r>
            <a:r>
              <a:rPr lang="nl-NL" i="1" dirty="0" err="1"/>
              <a:t>sequential</a:t>
            </a:r>
            <a:r>
              <a:rPr lang="nl-NL" i="1" dirty="0"/>
              <a:t> </a:t>
            </a:r>
            <a:r>
              <a:rPr lang="nl-NL" dirty="0" err="1"/>
              <a:t>section</a:t>
            </a:r>
            <a:r>
              <a:rPr lang="nl-NL" dirty="0"/>
              <a:t>, </a:t>
            </a:r>
            <a:r>
              <a:rPr lang="nl-NL" dirty="0" err="1"/>
              <a:t>located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architecture</a:t>
            </a:r>
            <a:endParaRPr lang="nl-NL" dirty="0"/>
          </a:p>
          <a:p>
            <a:r>
              <a:rPr lang="nl-NL" dirty="0" err="1"/>
              <a:t>note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multiple </a:t>
            </a:r>
            <a:r>
              <a:rPr lang="nl-NL" dirty="0" err="1"/>
              <a:t>processes</a:t>
            </a:r>
            <a:r>
              <a:rPr lang="nl-NL" dirty="0"/>
              <a:t> are allowed. </a:t>
            </a:r>
            <a:r>
              <a:rPr lang="nl-NL" dirty="0" err="1"/>
              <a:t>they</a:t>
            </a:r>
            <a:r>
              <a:rPr lang="nl-NL" dirty="0"/>
              <a:t> are </a:t>
            </a:r>
            <a:r>
              <a:rPr lang="nl-NL" i="1" dirty="0"/>
              <a:t>concurrent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.</a:t>
            </a:r>
          </a:p>
          <a:p>
            <a:r>
              <a:rPr lang="nl-NL" dirty="0"/>
              <a:t>support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following</a:t>
            </a:r>
            <a:r>
              <a:rPr lang="nl-NL" dirty="0"/>
              <a:t> </a:t>
            </a:r>
            <a:r>
              <a:rPr lang="nl-NL" i="1" dirty="0" err="1"/>
              <a:t>sequential</a:t>
            </a:r>
            <a:r>
              <a:rPr lang="nl-NL" i="1" dirty="0"/>
              <a:t> </a:t>
            </a:r>
            <a:r>
              <a:rPr lang="nl-NL" dirty="0"/>
              <a:t>statements: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if</a:t>
            </a:r>
            <a:endParaRPr lang="nl-NL" b="1" dirty="0">
              <a:solidFill>
                <a:srgbClr val="0000FF"/>
              </a:solidFill>
            </a:endParaRP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wait</a:t>
            </a:r>
            <a:endParaRPr lang="nl-NL" b="1" dirty="0">
              <a:solidFill>
                <a:srgbClr val="0000FF"/>
              </a:solidFill>
            </a:endParaRPr>
          </a:p>
          <a:p>
            <a:pPr lvl="1"/>
            <a:r>
              <a:rPr lang="nl-NL" b="1" dirty="0">
                <a:solidFill>
                  <a:srgbClr val="0000FF"/>
                </a:solidFill>
              </a:rPr>
              <a:t>loop</a:t>
            </a:r>
          </a:p>
          <a:p>
            <a:pPr lvl="1"/>
            <a:r>
              <a:rPr lang="nl-NL" b="1" dirty="0">
                <a:solidFill>
                  <a:srgbClr val="0000FF"/>
                </a:solidFill>
              </a:rPr>
              <a:t>case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with</a:t>
            </a:r>
            <a:r>
              <a:rPr lang="nl-NL" b="1" dirty="0">
                <a:solidFill>
                  <a:srgbClr val="0000FF"/>
                </a:solidFill>
              </a:rPr>
              <a:t> (</a:t>
            </a:r>
            <a:r>
              <a:rPr lang="nl-NL" b="1" dirty="0" err="1">
                <a:solidFill>
                  <a:srgbClr val="0000FF"/>
                </a:solidFill>
              </a:rPr>
              <a:t>since</a:t>
            </a:r>
            <a:r>
              <a:rPr lang="nl-NL" b="1" dirty="0">
                <a:solidFill>
                  <a:srgbClr val="0000FF"/>
                </a:solidFill>
              </a:rPr>
              <a:t> 2008)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when</a:t>
            </a:r>
            <a:r>
              <a:rPr lang="nl-NL" b="1" dirty="0">
                <a:solidFill>
                  <a:srgbClr val="0000FF"/>
                </a:solidFill>
              </a:rPr>
              <a:t> (</a:t>
            </a:r>
            <a:r>
              <a:rPr lang="nl-NL" b="1" dirty="0" err="1">
                <a:solidFill>
                  <a:srgbClr val="0000FF"/>
                </a:solidFill>
              </a:rPr>
              <a:t>since</a:t>
            </a:r>
            <a:r>
              <a:rPr lang="nl-NL" b="1" dirty="0">
                <a:solidFill>
                  <a:srgbClr val="0000FF"/>
                </a:solidFill>
              </a:rPr>
              <a:t> 2008)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6937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Sequential</a:t>
            </a:r>
            <a:r>
              <a:rPr lang="nl-NL" dirty="0"/>
              <a:t> Code Circuit </a:t>
            </a:r>
            <a:r>
              <a:rPr lang="nl-NL" dirty="0" err="1"/>
              <a:t>Examples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18</a:t>
            </a:fld>
            <a:endParaRPr lang="nl-NL" dirty="0"/>
          </a:p>
        </p:txBody>
      </p:sp>
      <p:grpSp>
        <p:nvGrpSpPr>
          <p:cNvPr id="16" name="Group 15"/>
          <p:cNvGrpSpPr/>
          <p:nvPr/>
        </p:nvGrpSpPr>
        <p:grpSpPr>
          <a:xfrm>
            <a:off x="637760" y="1916832"/>
            <a:ext cx="2555168" cy="1881500"/>
            <a:chOff x="330493" y="4509120"/>
            <a:chExt cx="2555168" cy="1881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Flowchart: Manual Operation 16"/>
            <p:cNvSpPr/>
            <p:nvPr/>
          </p:nvSpPr>
          <p:spPr>
            <a:xfrm rot="16200000">
              <a:off x="935596" y="4905164"/>
              <a:ext cx="1368152" cy="576064"/>
            </a:xfrm>
            <a:prstGeom prst="flowChartManualOperat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MUX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1560" y="4725144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11560" y="530120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11560" y="501317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11560" y="558924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300031" y="6052897"/>
              <a:ext cx="64087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907704" y="5157192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30493" y="4539478"/>
              <a:ext cx="257877" cy="120032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</a:t>
              </a:r>
            </a:p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B</a:t>
              </a:r>
            </a:p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C</a:t>
              </a:r>
            </a:p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27784" y="5013176"/>
              <a:ext cx="257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91680" y="602128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SEL(1..0)</a:t>
              </a: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4CF47B2E-6011-2C93-7564-53793DA28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130" y="1863232"/>
            <a:ext cx="4993862" cy="12372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F58FFBC-EADA-CBF7-AACA-8176E4F2A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2928" y="3770499"/>
            <a:ext cx="5688268" cy="173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576064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Multiplexer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19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2602632" cy="27363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process</a:t>
            </a:r>
            <a:r>
              <a:rPr lang="en-US" dirty="0"/>
              <a:t> has a </a:t>
            </a:r>
            <a:r>
              <a:rPr lang="en-US" b="1" dirty="0"/>
              <a:t>sensitivity list</a:t>
            </a:r>
            <a:endParaRPr lang="en-US" dirty="0"/>
          </a:p>
          <a:p>
            <a:r>
              <a:rPr lang="en-US" dirty="0"/>
              <a:t>The outputs of the </a:t>
            </a:r>
            <a:r>
              <a:rPr lang="en-US" b="1" dirty="0">
                <a:solidFill>
                  <a:srgbClr val="0000FF"/>
                </a:solidFill>
              </a:rPr>
              <a:t>process</a:t>
            </a:r>
            <a:r>
              <a:rPr lang="en-US" dirty="0"/>
              <a:t> get updated if the value of an object in the list changes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9552" y="1412776"/>
            <a:ext cx="2555168" cy="1881500"/>
            <a:chOff x="330493" y="4509120"/>
            <a:chExt cx="2555168" cy="1881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lowchart: Manual Operation 7"/>
            <p:cNvSpPr/>
            <p:nvPr/>
          </p:nvSpPr>
          <p:spPr>
            <a:xfrm rot="16200000">
              <a:off x="935596" y="4905164"/>
              <a:ext cx="1368152" cy="576064"/>
            </a:xfrm>
            <a:prstGeom prst="flowChartManualOperat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MUX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1560" y="4725144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1560" y="530120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11560" y="501317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11560" y="558924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1300031" y="6052897"/>
              <a:ext cx="64087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907704" y="5157192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30493" y="4539478"/>
              <a:ext cx="257877" cy="120032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</a:t>
              </a:r>
            </a:p>
            <a:p>
              <a:r>
                <a: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B</a:t>
              </a:r>
            </a:p>
            <a:p>
              <a:r>
                <a: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C</a:t>
              </a:r>
            </a:p>
            <a:p>
              <a:r>
                <a: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27784" y="5013176"/>
              <a:ext cx="257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91680" y="602128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SEL(1..0)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75856" y="1340768"/>
            <a:ext cx="5688632" cy="4893647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library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ieee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use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ieee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.</a:t>
            </a:r>
            <a:r>
              <a:rPr lang="en-US" sz="13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std_logic_1164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.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all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---------------------------------------------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entity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seq_code_mux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is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port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(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a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b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c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d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: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in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</a:t>
            </a:r>
            <a:r>
              <a:rPr lang="en-US" sz="13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std_logic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      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sel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    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: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in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</a:t>
            </a:r>
            <a:r>
              <a:rPr lang="en-US" sz="13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std_logic_vector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(</a:t>
            </a:r>
            <a:r>
              <a:rPr lang="en-US" sz="13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1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downto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0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);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       y        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: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out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std_logic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);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end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seq_code_mux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---------------------------------------------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architecture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seq_code_impl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of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seq_code_mux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is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begin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process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(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sel</a:t>
            </a:r>
            <a:r>
              <a:rPr lang="en-US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a</a:t>
            </a:r>
            <a:r>
              <a:rPr lang="en-US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b</a:t>
            </a:r>
            <a:r>
              <a:rPr lang="en-US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c</a:t>
            </a:r>
            <a:r>
              <a:rPr lang="en-US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,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d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)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begin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if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  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sel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"00"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then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    y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&lt;=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a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</a:t>
            </a:r>
            <a:r>
              <a:rPr lang="en-US" sz="13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elsif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sel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"01"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then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    y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&lt;=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b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</a:t>
            </a:r>
            <a:r>
              <a:rPr lang="en-US" sz="13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elsif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sel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"10"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then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    y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&lt;=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c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else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    y 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&lt;=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d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	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end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if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end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process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end</a:t>
            </a:r>
            <a:r>
              <a:rPr lang="en-US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seq_code_impl</a:t>
            </a:r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;</a:t>
            </a:r>
            <a:endParaRPr lang="en-US" sz="13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9663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42806" y="1546270"/>
            <a:ext cx="2592288" cy="2746826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7956376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Planning: theory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99592" y="1628800"/>
            <a:ext cx="2808312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First week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GB" sz="2000" dirty="0"/>
              <a:t>Introduction digital systems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GB" sz="2000" dirty="0"/>
              <a:t>Structured digital Design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GB" sz="2000" dirty="0"/>
              <a:t>RTL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Second week</a:t>
            </a:r>
          </a:p>
          <a:p>
            <a:pPr lvl="1"/>
            <a:r>
              <a:rPr lang="en-GB" dirty="0"/>
              <a:t>Introduction VHDL</a:t>
            </a:r>
          </a:p>
          <a:p>
            <a:pPr lvl="1"/>
            <a:r>
              <a:rPr lang="en-GB" dirty="0"/>
              <a:t>Code structure and data types</a:t>
            </a:r>
          </a:p>
          <a:p>
            <a:pPr lvl="1"/>
            <a:r>
              <a:rPr lang="en-GB" dirty="0"/>
              <a:t>Design verification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707904" y="1618613"/>
            <a:ext cx="2453444" cy="447522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Third week</a:t>
            </a:r>
          </a:p>
          <a:p>
            <a:pPr lvl="1"/>
            <a:r>
              <a:rPr lang="en-GB" dirty="0"/>
              <a:t>Combinational versus sequential design</a:t>
            </a:r>
          </a:p>
          <a:p>
            <a:pPr lvl="1"/>
            <a:r>
              <a:rPr lang="en-GB" dirty="0"/>
              <a:t>Concurrent and sequential code</a:t>
            </a:r>
          </a:p>
          <a:p>
            <a:pPr lvl="1"/>
            <a:r>
              <a:rPr lang="en-GB" dirty="0"/>
              <a:t>Signals and variables</a:t>
            </a:r>
            <a:br>
              <a:rPr lang="en-GB" dirty="0"/>
            </a:b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6233688" y="1618076"/>
            <a:ext cx="2453444" cy="4475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Fourth week</a:t>
            </a:r>
          </a:p>
          <a:p>
            <a:pPr lvl="1"/>
            <a:r>
              <a:rPr lang="en-GB" sz="2000" dirty="0"/>
              <a:t>Introduction to state machines</a:t>
            </a: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Fifth week</a:t>
            </a:r>
          </a:p>
          <a:p>
            <a:pPr lvl="1"/>
            <a:r>
              <a:rPr lang="en-GB" sz="2000" dirty="0"/>
              <a:t>Designing state machines</a:t>
            </a:r>
          </a:p>
          <a:p>
            <a:pPr lvl="1"/>
            <a:r>
              <a:rPr lang="en-US" sz="2000" dirty="0"/>
              <a:t>Advanced VHDL design</a:t>
            </a:r>
            <a:endParaRPr lang="en-GB" sz="20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Multiplexer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>
                <a:solidFill>
                  <a:srgbClr val="0000FF"/>
                </a:solidFill>
              </a:rPr>
              <a:t>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20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064118"/>
            <a:ext cx="6912768" cy="509370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library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ieee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use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ieee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.</a:t>
            </a:r>
            <a:r>
              <a:rPr lang="en-GB" sz="13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std_logic_1164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.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all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---------------------------------------------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entity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seq_code_mux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is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 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port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(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a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b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c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d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: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in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 </a:t>
            </a:r>
            <a:r>
              <a:rPr lang="en-GB" sz="13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std_logic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       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sel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     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: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in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 </a:t>
            </a:r>
            <a:r>
              <a:rPr lang="en-GB" sz="13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std_logic_vector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(</a:t>
            </a:r>
            <a:r>
              <a:rPr lang="en-GB" sz="13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1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downto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0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);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        y        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: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out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std_logic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);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end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seq_code_mux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---------------------------------------------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architecture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seq_code_impl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of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seq_code_mux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is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begin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process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(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sel</a:t>
            </a:r>
            <a:r>
              <a:rPr lang="en-GB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a</a:t>
            </a:r>
            <a:r>
              <a:rPr lang="en-GB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b</a:t>
            </a:r>
            <a:r>
              <a:rPr lang="en-GB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c</a:t>
            </a:r>
            <a:r>
              <a:rPr lang="en-GB" sz="13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,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d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)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begin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case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sel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is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when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"00"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=&gt;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	y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&lt;=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a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when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"01"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=&gt;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	y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&lt;=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b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when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"10"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=&gt;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	y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&lt;=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c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when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others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=&gt;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		y 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&lt;=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d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end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case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	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end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process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GB" sz="1300" b="1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end</a:t>
            </a:r>
            <a:r>
              <a:rPr lang="en-GB" sz="13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 </a:t>
            </a:r>
            <a:r>
              <a:rPr lang="en-GB" sz="13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seq_code_impl</a:t>
            </a:r>
            <a:r>
              <a:rPr lang="en-GB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Calibri"/>
                <a:cs typeface="Times New Roman"/>
              </a:rPr>
              <a:t>;</a:t>
            </a:r>
            <a:endParaRPr lang="en-US" sz="13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779439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BF36-3332-0FC7-368B-C8B31E56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F1C74-E483-9952-43E4-25B2E15F8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4114800" cy="518457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Case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If/Else</a:t>
            </a:r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DB8A0-0FFA-0771-71C4-56E4E67B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0947E-EF88-DF91-8FE2-0F088959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21</a:t>
            </a:fld>
            <a:endParaRPr lang="nl-NL" dirty="0"/>
          </a:p>
        </p:txBody>
      </p:sp>
      <p:pic>
        <p:nvPicPr>
          <p:cNvPr id="7" name="Picture 6" descr="A diagram of a circuit&#10;&#10;Description automatically generated">
            <a:extLst>
              <a:ext uri="{FF2B5EF4-FFF2-40B4-BE49-F238E27FC236}">
                <a16:creationId xmlns:a16="http://schemas.microsoft.com/office/drawing/2014/main" id="{41463DF2-0DEE-D2C2-3199-1BADDCDA31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711947"/>
            <a:ext cx="5955324" cy="2170002"/>
          </a:xfrm>
          <a:prstGeom prst="rect">
            <a:avLst/>
          </a:prstGeom>
        </p:spPr>
      </p:pic>
      <p:pic>
        <p:nvPicPr>
          <p:cNvPr id="10" name="Picture 9" descr="A diagram of a data flow&#10;&#10;Description automatically generated">
            <a:extLst>
              <a:ext uri="{FF2B5EF4-FFF2-40B4-BE49-F238E27FC236}">
                <a16:creationId xmlns:a16="http://schemas.microsoft.com/office/drawing/2014/main" id="{D49C50B4-41A9-EE3D-2C87-00943DF30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673" y="1124744"/>
            <a:ext cx="5367529" cy="226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50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Tech. map of </a:t>
            </a:r>
            <a:r>
              <a:rPr lang="nl-NL" dirty="0" err="1"/>
              <a:t>mux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22</a:t>
            </a:fld>
            <a:endParaRPr lang="nl-NL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068960"/>
            <a:ext cx="7056784" cy="26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03648" y="2276872"/>
            <a:ext cx="6696744" cy="36933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Sequential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Code </a:t>
            </a:r>
            <a:r>
              <a:rPr lang="nl-NL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can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make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Combinational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Circuits</a:t>
            </a:r>
          </a:p>
        </p:txBody>
      </p:sp>
    </p:spTree>
    <p:extLst>
      <p:ext uri="{BB962C8B-B14F-4D97-AF65-F5344CB8AC3E}">
        <p14:creationId xmlns:p14="http://schemas.microsoft.com/office/powerpoint/2010/main" val="300841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 Flip-Flop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23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1340768"/>
            <a:ext cx="5688632" cy="4739759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library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use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nl-NL" sz="1400" b="1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std_logic_1164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all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1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---------------------------------------------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dff_example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port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00" b="1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</a:t>
            </a:r>
            <a:r>
              <a:rPr lang="nl-NL" sz="1400" b="1" dirty="0" err="1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00" b="1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q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out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dff_example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100" b="1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---------------------------------------------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dff_implementation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dff_example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, r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r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b="1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q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b="1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elsif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rising_edge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q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dff_implementation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b="1" dirty="0">
              <a:ea typeface="SimSu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3528" y="1628800"/>
            <a:ext cx="2520280" cy="1728192"/>
            <a:chOff x="611560" y="1700808"/>
            <a:chExt cx="2520280" cy="1728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1403648" y="1700808"/>
              <a:ext cx="1080120" cy="172819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1560" y="2060848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8" idx="1"/>
            </p:cNvCxnSpPr>
            <p:nvPr/>
          </p:nvCxnSpPr>
          <p:spPr>
            <a:xfrm>
              <a:off x="611560" y="2564904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483768" y="2060848"/>
              <a:ext cx="64807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403648" y="1844824"/>
              <a:ext cx="10801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    </a:t>
              </a:r>
            </a:p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     DFF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23728" y="1844824"/>
              <a:ext cx="288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11560" y="3140968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1403648" y="2996952"/>
              <a:ext cx="216025" cy="312035"/>
            </a:xfrm>
            <a:custGeom>
              <a:avLst/>
              <a:gdLst>
                <a:gd name="connsiteX0" fmla="*/ 0 w 216024"/>
                <a:gd name="connsiteY0" fmla="*/ 216024 h 216024"/>
                <a:gd name="connsiteX1" fmla="*/ 108012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36004 w 252028"/>
                <a:gd name="connsiteY0" fmla="*/ 216024 h 240027"/>
                <a:gd name="connsiteX1" fmla="*/ 36004 w 252028"/>
                <a:gd name="connsiteY1" fmla="*/ 0 h 240027"/>
                <a:gd name="connsiteX2" fmla="*/ 252028 w 252028"/>
                <a:gd name="connsiteY2" fmla="*/ 144016 h 240027"/>
                <a:gd name="connsiteX3" fmla="*/ 36004 w 252028"/>
                <a:gd name="connsiteY3" fmla="*/ 216024 h 240027"/>
                <a:gd name="connsiteX0" fmla="*/ 36004 w 324036"/>
                <a:gd name="connsiteY0" fmla="*/ 360040 h 384043"/>
                <a:gd name="connsiteX1" fmla="*/ 108012 w 324036"/>
                <a:gd name="connsiteY1" fmla="*/ 0 h 384043"/>
                <a:gd name="connsiteX2" fmla="*/ 324036 w 324036"/>
                <a:gd name="connsiteY2" fmla="*/ 144016 h 384043"/>
                <a:gd name="connsiteX3" fmla="*/ 36004 w 324036"/>
                <a:gd name="connsiteY3" fmla="*/ 360040 h 384043"/>
                <a:gd name="connsiteX0" fmla="*/ 48005 w 336037"/>
                <a:gd name="connsiteY0" fmla="*/ 288032 h 300033"/>
                <a:gd name="connsiteX1" fmla="*/ 48005 w 336037"/>
                <a:gd name="connsiteY1" fmla="*/ 0 h 300033"/>
                <a:gd name="connsiteX2" fmla="*/ 336037 w 336037"/>
                <a:gd name="connsiteY2" fmla="*/ 72008 h 300033"/>
                <a:gd name="connsiteX3" fmla="*/ 48005 w 336037"/>
                <a:gd name="connsiteY3" fmla="*/ 288032 h 300033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7" h="312035">
                  <a:moveTo>
                    <a:pt x="0" y="288032"/>
                  </a:moveTo>
                  <a:lnTo>
                    <a:pt x="0" y="0"/>
                  </a:lnTo>
                  <a:lnTo>
                    <a:pt x="144017" y="144016"/>
                  </a:lnTo>
                  <a:cubicBezTo>
                    <a:pt x="62583" y="212221"/>
                    <a:pt x="24003" y="312035"/>
                    <a:pt x="0" y="288032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3648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R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7544" y="4077072"/>
            <a:ext cx="2448272" cy="2031325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We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only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want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update Q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when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the CLK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goes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high,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so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only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the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CLK &amp; R are in the </a:t>
            </a:r>
            <a:r>
              <a:rPr lang="nl-NL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sensitivity</a:t>
            </a:r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list</a:t>
            </a:r>
          </a:p>
        </p:txBody>
      </p:sp>
    </p:spTree>
    <p:extLst>
      <p:ext uri="{BB962C8B-B14F-4D97-AF65-F5344CB8AC3E}">
        <p14:creationId xmlns:p14="http://schemas.microsoft.com/office/powerpoint/2010/main" val="35002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Technology Map of DFF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24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301023"/>
            <a:ext cx="8352928" cy="707886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Sequential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circuits </a:t>
            </a:r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can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only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be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written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with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sequential</a:t>
            </a:r>
            <a:r>
              <a:rPr lang="nl-NL" sz="2000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code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669175"/>
            <a:ext cx="4018558" cy="284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880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Up/down counter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25</a:t>
            </a:fld>
            <a:endParaRPr lang="nl-NL" dirty="0"/>
          </a:p>
        </p:txBody>
      </p:sp>
      <p:sp>
        <p:nvSpPr>
          <p:cNvPr id="7" name="TextBox 6"/>
          <p:cNvSpPr txBox="1"/>
          <p:nvPr/>
        </p:nvSpPr>
        <p:spPr>
          <a:xfrm>
            <a:off x="403080" y="1499905"/>
            <a:ext cx="8553864" cy="4185761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nl-NL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std_logic_1164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nl-NL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nl-NL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numeric_std</a:t>
            </a:r>
            <a:r>
              <a:rPr lang="nl-NL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updown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generic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counter_width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31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std_ulogic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std_ulogic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up_ndown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std_ulogic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count_out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std_ulogic_vector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counter_width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updown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Aft>
                <a:spcPts val="0"/>
              </a:spcAft>
            </a:pPr>
            <a:endParaRPr lang="nl-NL" sz="1400" b="1" dirty="0">
              <a:latin typeface="Consolas" panose="020B0609020204030204" pitchFamily="49" charset="0"/>
              <a:ea typeface="SimSun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Up/down counter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26</a:t>
            </a:fld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>
            <a:off x="408248" y="757322"/>
            <a:ext cx="8553864" cy="4678204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arch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updown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variable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unsigned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counter_width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process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 err="1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rising_edge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nl-NL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others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nl-NL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up_ndown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nl-NL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	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process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count_out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std_ulogic_vector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nl-NL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nl-NL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NL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arch</a:t>
            </a:r>
            <a:r>
              <a:rPr lang="nl-NL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nl-NL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48" y="5418414"/>
            <a:ext cx="8564200" cy="111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3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In a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wait</a:t>
            </a:r>
            <a:r>
              <a:rPr lang="nl-NL" dirty="0"/>
              <a:t> </a:t>
            </a:r>
            <a:r>
              <a:rPr lang="nl-NL" dirty="0" err="1"/>
              <a:t>keyword</a:t>
            </a:r>
            <a:endParaRPr lang="nl-NL" dirty="0"/>
          </a:p>
          <a:p>
            <a:endParaRPr lang="nl-NL" dirty="0"/>
          </a:p>
          <a:p>
            <a:r>
              <a:rPr lang="nl-NL" dirty="0"/>
              <a:t>A </a:t>
            </a:r>
            <a:r>
              <a:rPr lang="nl-NL" dirty="0" err="1"/>
              <a:t>process</a:t>
            </a:r>
            <a:r>
              <a:rPr lang="nl-NL" dirty="0"/>
              <a:t> CANNOT have </a:t>
            </a:r>
            <a:r>
              <a:rPr lang="nl-NL" dirty="0" err="1"/>
              <a:t>both</a:t>
            </a:r>
            <a:r>
              <a:rPr lang="nl-NL" dirty="0"/>
              <a:t> a </a:t>
            </a:r>
            <a:r>
              <a:rPr lang="nl-NL" dirty="0" err="1"/>
              <a:t>sensitivity</a:t>
            </a:r>
            <a:r>
              <a:rPr lang="nl-NL" dirty="0"/>
              <a:t> list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wait</a:t>
            </a:r>
            <a:r>
              <a:rPr lang="nl-NL" dirty="0"/>
              <a:t> statements</a:t>
            </a:r>
          </a:p>
          <a:p>
            <a:endParaRPr lang="nl-NL" dirty="0"/>
          </a:p>
          <a:p>
            <a:r>
              <a:rPr lang="nl-NL" dirty="0"/>
              <a:t>Three types: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wait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b="1" dirty="0" err="1">
                <a:solidFill>
                  <a:srgbClr val="0000FF"/>
                </a:solidFill>
              </a:rPr>
              <a:t>until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i="1" dirty="0" err="1"/>
              <a:t>condition</a:t>
            </a:r>
            <a:endParaRPr lang="nl-NL" i="1" dirty="0"/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wait</a:t>
            </a:r>
            <a:r>
              <a:rPr lang="nl-NL" b="1" dirty="0">
                <a:solidFill>
                  <a:srgbClr val="0000FF"/>
                </a:solidFill>
              </a:rPr>
              <a:t> on </a:t>
            </a:r>
            <a:r>
              <a:rPr lang="nl-NL" i="1" dirty="0"/>
              <a:t>sig1, sig2, ..., </a:t>
            </a:r>
            <a:r>
              <a:rPr lang="nl-NL" i="1" dirty="0" err="1"/>
              <a:t>sign</a:t>
            </a:r>
            <a:r>
              <a:rPr lang="nl-NL" i="1" dirty="0"/>
              <a:t> </a:t>
            </a:r>
            <a:r>
              <a:rPr lang="nl-NL" dirty="0"/>
              <a:t>(</a:t>
            </a:r>
            <a:r>
              <a:rPr lang="nl-NL" dirty="0" err="1"/>
              <a:t>sensitivity</a:t>
            </a:r>
            <a:r>
              <a:rPr lang="nl-NL" dirty="0"/>
              <a:t> list)</a:t>
            </a:r>
          </a:p>
          <a:p>
            <a:pPr lvl="1"/>
            <a:r>
              <a:rPr lang="nl-NL" b="1" dirty="0" err="1">
                <a:solidFill>
                  <a:srgbClr val="0000FF"/>
                </a:solidFill>
              </a:rPr>
              <a:t>wait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b="1" dirty="0" err="1">
                <a:solidFill>
                  <a:srgbClr val="0000FF"/>
                </a:solidFill>
              </a:rPr>
              <a:t>for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i="1" dirty="0"/>
              <a:t>time</a:t>
            </a:r>
            <a:endParaRPr lang="nl-NL" dirty="0"/>
          </a:p>
          <a:p>
            <a:pPr lvl="1"/>
            <a:endParaRPr lang="nl-NL" dirty="0"/>
          </a:p>
          <a:p>
            <a:r>
              <a:rPr lang="nl-NL" b="1" dirty="0" err="1">
                <a:solidFill>
                  <a:srgbClr val="0000FF"/>
                </a:solidFill>
              </a:rPr>
              <a:t>wait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b="1" dirty="0" err="1">
                <a:solidFill>
                  <a:srgbClr val="0000FF"/>
                </a:solidFill>
              </a:rPr>
              <a:t>for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dirty="0" err="1"/>
              <a:t>cannot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synthesized</a:t>
            </a:r>
            <a:r>
              <a:rPr lang="nl-NL" dirty="0"/>
              <a:t>; </a:t>
            </a:r>
            <a:r>
              <a:rPr lang="nl-NL" dirty="0" err="1"/>
              <a:t>only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simulation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test </a:t>
            </a:r>
            <a:r>
              <a:rPr lang="nl-NL" dirty="0" err="1"/>
              <a:t>benches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8636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 Flip-Flop </a:t>
            </a:r>
            <a:r>
              <a:rPr lang="nl-NL" dirty="0" err="1"/>
              <a:t>with</a:t>
            </a:r>
            <a:r>
              <a:rPr lang="nl-NL" dirty="0"/>
              <a:t> WAIT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28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3484" y="2564904"/>
            <a:ext cx="27241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6820" y="1196752"/>
            <a:ext cx="5832648" cy="4401205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LIBRARY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USE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en-GB" sz="1400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std_logic_1164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all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---------------------------------------------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dff_example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PORT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en-GB" sz="14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</a:t>
            </a:r>
            <a:r>
              <a:rPr lang="en-GB" sz="1400" b="1" dirty="0" err="1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en-GB" sz="14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q  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OUT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dff_example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---------------------------------------------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dff_implementation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dff_example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WAIT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UNTIL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q 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dff_implementation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endParaRPr lang="en-US" sz="14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3524" y="3789040"/>
            <a:ext cx="2016224" cy="923330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Not very handy without a reset </a:t>
            </a:r>
            <a:r>
              <a:rPr lang="en-US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  <a:sym typeface="Wingdings" pitchFamily="2" charset="2"/>
              </a:rPr>
              <a:t></a:t>
            </a:r>
            <a:endParaRPr lang="en-US" b="1" dirty="0">
              <a:solidFill>
                <a:schemeClr val="tx1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512337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Loops in VHDL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>
                <a:solidFill>
                  <a:srgbClr val="0000FF"/>
                </a:solidFill>
              </a:rPr>
              <a:t>for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while</a:t>
            </a:r>
            <a:r>
              <a:rPr lang="nl-NL" dirty="0"/>
              <a:t> loops</a:t>
            </a:r>
          </a:p>
          <a:p>
            <a:r>
              <a:rPr lang="nl-NL" b="1" dirty="0" err="1">
                <a:solidFill>
                  <a:srgbClr val="0000FF"/>
                </a:solidFill>
              </a:rPr>
              <a:t>for</a:t>
            </a:r>
            <a:r>
              <a:rPr lang="nl-NL" dirty="0"/>
              <a:t> ... </a:t>
            </a:r>
            <a:r>
              <a:rPr lang="nl-NL" b="1" dirty="0">
                <a:solidFill>
                  <a:srgbClr val="0000FF"/>
                </a:solidFill>
              </a:rPr>
              <a:t>loop</a:t>
            </a:r>
            <a:r>
              <a:rPr lang="nl-NL" dirty="0">
                <a:solidFill>
                  <a:srgbClr val="0000FF"/>
                </a:solidFill>
              </a:rPr>
              <a:t> </a:t>
            </a:r>
            <a:r>
              <a:rPr lang="nl-NL" dirty="0" err="1"/>
              <a:t>repeats</a:t>
            </a:r>
            <a:r>
              <a:rPr lang="nl-NL" dirty="0"/>
              <a:t> </a:t>
            </a:r>
            <a:r>
              <a:rPr lang="nl-NL" dirty="0" err="1"/>
              <a:t>until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upperbound</a:t>
            </a:r>
            <a:r>
              <a:rPr lang="nl-NL" dirty="0"/>
              <a:t> is </a:t>
            </a:r>
            <a:r>
              <a:rPr lang="nl-NL" dirty="0" err="1"/>
              <a:t>reached</a:t>
            </a:r>
            <a:r>
              <a:rPr lang="nl-NL" dirty="0"/>
              <a:t> </a:t>
            </a:r>
          </a:p>
          <a:p>
            <a:r>
              <a:rPr lang="nl-NL" dirty="0" err="1"/>
              <a:t>static</a:t>
            </a:r>
            <a:r>
              <a:rPr lang="nl-NL" dirty="0"/>
              <a:t> </a:t>
            </a:r>
            <a:r>
              <a:rPr lang="nl-NL" dirty="0" err="1"/>
              <a:t>bounds</a:t>
            </a:r>
            <a:r>
              <a:rPr lang="nl-NL" dirty="0"/>
              <a:t>; </a:t>
            </a:r>
            <a:r>
              <a:rPr lang="nl-NL" dirty="0" err="1"/>
              <a:t>use</a:t>
            </a:r>
            <a:r>
              <a:rPr lang="nl-NL" dirty="0"/>
              <a:t> constants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specify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upper</a:t>
            </a:r>
            <a:r>
              <a:rPr lang="nl-NL" dirty="0"/>
              <a:t> </a:t>
            </a:r>
            <a:r>
              <a:rPr lang="nl-NL" dirty="0" err="1"/>
              <a:t>bound</a:t>
            </a:r>
            <a:r>
              <a:rPr lang="nl-NL" dirty="0"/>
              <a:t> of </a:t>
            </a:r>
            <a:r>
              <a:rPr lang="nl-NL" dirty="0" err="1"/>
              <a:t>your</a:t>
            </a:r>
            <a:r>
              <a:rPr lang="nl-NL" dirty="0"/>
              <a:t> loop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29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575556" y="4205406"/>
            <a:ext cx="5832648" cy="181588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process(</a:t>
            </a:r>
            <a:r>
              <a:rPr lang="en-GB" sz="1400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..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begin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for </a:t>
            </a:r>
            <a:r>
              <a:rPr lang="en-GB" sz="14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in </a:t>
            </a:r>
            <a:r>
              <a:rPr lang="en-GB" sz="14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to </a:t>
            </a:r>
            <a:r>
              <a:rPr lang="en-GB" sz="14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5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loop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   </a:t>
            </a:r>
            <a:r>
              <a:rPr lang="en-GB" sz="14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x &lt;= i;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end loop;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endParaRPr lang="en-US" sz="14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97577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CA0032"/>
                </a:solidFill>
              </a:rPr>
              <a:t>Discussion of previous week</a:t>
            </a:r>
          </a:p>
          <a:p>
            <a:pPr eaLnBrk="1" hangingPunct="1"/>
            <a:r>
              <a:rPr lang="en-GB" dirty="0"/>
              <a:t>Combinational versus sequential design</a:t>
            </a:r>
          </a:p>
          <a:p>
            <a:pPr eaLnBrk="1" hangingPunct="1"/>
            <a:r>
              <a:rPr lang="en-GB" dirty="0"/>
              <a:t>Concurrent and sequential code</a:t>
            </a:r>
          </a:p>
          <a:p>
            <a:pPr eaLnBrk="1" hangingPunct="1"/>
            <a:r>
              <a:rPr lang="en-GB" dirty="0"/>
              <a:t>Signals versus variables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Loops in VHDL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>
                <a:solidFill>
                  <a:srgbClr val="0000FF"/>
                </a:solidFill>
              </a:rPr>
              <a:t>while</a:t>
            </a:r>
            <a:r>
              <a:rPr lang="nl-NL" dirty="0"/>
              <a:t> ... </a:t>
            </a:r>
            <a:r>
              <a:rPr lang="nl-NL" b="1" dirty="0">
                <a:solidFill>
                  <a:srgbClr val="0000FF"/>
                </a:solidFill>
              </a:rPr>
              <a:t>loop</a:t>
            </a:r>
            <a:r>
              <a:rPr lang="nl-NL" dirty="0">
                <a:solidFill>
                  <a:srgbClr val="0000FF"/>
                </a:solidFill>
              </a:rPr>
              <a:t> </a:t>
            </a:r>
            <a:r>
              <a:rPr lang="nl-NL" dirty="0"/>
              <a:t>is </a:t>
            </a:r>
            <a:r>
              <a:rPr lang="nl-NL" dirty="0" err="1"/>
              <a:t>similar</a:t>
            </a:r>
            <a:r>
              <a:rPr lang="nl-NL" dirty="0"/>
              <a:t> in </a:t>
            </a:r>
            <a:r>
              <a:rPr lang="nl-NL" dirty="0" err="1"/>
              <a:t>structure</a:t>
            </a:r>
            <a:r>
              <a:rPr lang="nl-NL" dirty="0"/>
              <a:t> as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for</a:t>
            </a:r>
            <a:r>
              <a:rPr lang="nl-NL" dirty="0"/>
              <a:t>  ... </a:t>
            </a:r>
            <a:r>
              <a:rPr lang="nl-NL" b="1" dirty="0">
                <a:solidFill>
                  <a:srgbClr val="0000FF"/>
                </a:solidFill>
              </a:rPr>
              <a:t>loop</a:t>
            </a:r>
          </a:p>
          <a:p>
            <a:endParaRPr lang="nl-NL" dirty="0"/>
          </a:p>
          <a:p>
            <a:r>
              <a:rPr lang="nl-NL" dirty="0" err="1"/>
              <a:t>see</a:t>
            </a:r>
            <a:r>
              <a:rPr lang="nl-NL" dirty="0"/>
              <a:t> page 161 of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book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30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575556" y="4205406"/>
            <a:ext cx="5832648" cy="181588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process(</a:t>
            </a:r>
            <a:r>
              <a:rPr lang="en-GB" sz="1400" dirty="0" err="1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sel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en-GB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..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begin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while </a:t>
            </a:r>
            <a:r>
              <a:rPr lang="en-GB" sz="14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i&lt;10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loop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1400" b="1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>...do something...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end loop;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GB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en-GB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GB" sz="2000" dirty="0">
              <a:ea typeface="Calibri"/>
              <a:cs typeface="Times New Roman"/>
            </a:endParaRPr>
          </a:p>
          <a:p>
            <a:endParaRPr lang="en-US" sz="14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507640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Discussion of previous week</a:t>
            </a:r>
          </a:p>
          <a:p>
            <a:pPr eaLnBrk="1" hangingPunct="1"/>
            <a:r>
              <a:rPr lang="en-GB" dirty="0"/>
              <a:t>Combinational versus sequential design</a:t>
            </a:r>
          </a:p>
          <a:p>
            <a:pPr eaLnBrk="1" hangingPunct="1"/>
            <a:r>
              <a:rPr lang="en-GB" dirty="0"/>
              <a:t>Concurrent and sequential code</a:t>
            </a:r>
          </a:p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Signals versus variables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31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80555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Signals</a:t>
            </a:r>
            <a:r>
              <a:rPr lang="nl-NL" dirty="0"/>
              <a:t> versus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rgbClr val="0000FF"/>
                </a:solidFill>
              </a:rPr>
              <a:t>SIGNAL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Is eigenlijk een verbinding of draadje</a:t>
            </a:r>
          </a:p>
          <a:p>
            <a:pPr lvl="1"/>
            <a:r>
              <a:rPr lang="nl-NL" dirty="0"/>
              <a:t>Bedoeld om data over te brengen tussen verschillende blokken zoals concurrent statements en processen</a:t>
            </a:r>
          </a:p>
          <a:p>
            <a:r>
              <a:rPr lang="nl-NL" b="1" dirty="0">
                <a:solidFill>
                  <a:srgbClr val="0000FF"/>
                </a:solidFill>
              </a:rPr>
              <a:t>VARIABLE</a:t>
            </a:r>
          </a:p>
          <a:p>
            <a:pPr lvl="1"/>
            <a:r>
              <a:rPr lang="nl-NL" dirty="0"/>
              <a:t>Is meer een abstracte waarde</a:t>
            </a:r>
          </a:p>
          <a:p>
            <a:pPr lvl="1"/>
            <a:r>
              <a:rPr lang="nl-NL" dirty="0"/>
              <a:t>Het wordt gebruikt om iets te onthouden binnen een </a:t>
            </a:r>
            <a:r>
              <a:rPr lang="nl-NL" dirty="0" err="1"/>
              <a:t>process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6252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Signals</a:t>
            </a:r>
            <a:r>
              <a:rPr lang="nl-NL" dirty="0"/>
              <a:t> versus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>
                <a:solidFill>
                  <a:srgbClr val="0000FF"/>
                </a:solidFill>
              </a:rPr>
              <a:t>SIGNAL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:</a:t>
            </a:r>
          </a:p>
          <a:p>
            <a:pPr lvl="1"/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i="1" dirty="0"/>
              <a:t>ONLY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declared</a:t>
            </a:r>
            <a:r>
              <a:rPr lang="nl-NL" dirty="0"/>
              <a:t> </a:t>
            </a:r>
            <a:r>
              <a:rPr lang="nl-NL" dirty="0" err="1"/>
              <a:t>outside</a:t>
            </a:r>
            <a:r>
              <a:rPr lang="nl-NL" dirty="0"/>
              <a:t> a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dirty="0"/>
              <a:t> but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within</a:t>
            </a:r>
            <a:r>
              <a:rPr lang="nl-NL" dirty="0"/>
              <a:t> a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endParaRPr lang="nl-NL" b="1" dirty="0">
              <a:solidFill>
                <a:srgbClr val="0000FF"/>
              </a:solidFill>
            </a:endParaRPr>
          </a:p>
          <a:p>
            <a:pPr lvl="1"/>
            <a:r>
              <a:rPr lang="nl-NL" dirty="0" err="1"/>
              <a:t>Within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code the </a:t>
            </a:r>
            <a:r>
              <a:rPr lang="nl-NL" dirty="0" err="1"/>
              <a:t>signal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‘</a:t>
            </a:r>
            <a:r>
              <a:rPr lang="nl-NL" dirty="0" err="1"/>
              <a:t>updated</a:t>
            </a:r>
            <a:r>
              <a:rPr lang="nl-NL" dirty="0"/>
              <a:t> </a:t>
            </a:r>
            <a:r>
              <a:rPr lang="nl-NL" dirty="0" err="1"/>
              <a:t>immediately</a:t>
            </a:r>
            <a:r>
              <a:rPr lang="nl-NL" dirty="0"/>
              <a:t>’ (at the end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dirty="0"/>
              <a:t>)</a:t>
            </a:r>
          </a:p>
          <a:p>
            <a:pPr lvl="1"/>
            <a:r>
              <a:rPr lang="nl-NL" dirty="0" err="1"/>
              <a:t>Only</a:t>
            </a:r>
            <a:r>
              <a:rPr lang="nl-NL" dirty="0"/>
              <a:t> a </a:t>
            </a:r>
            <a:r>
              <a:rPr lang="nl-NL" i="1" dirty="0"/>
              <a:t>single </a:t>
            </a:r>
            <a:r>
              <a:rPr lang="nl-NL" dirty="0" err="1"/>
              <a:t>assignment</a:t>
            </a:r>
            <a:r>
              <a:rPr lang="nl-NL" dirty="0"/>
              <a:t> is </a:t>
            </a:r>
            <a:r>
              <a:rPr lang="nl-NL" dirty="0" err="1"/>
              <a:t>allowed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</a:t>
            </a:r>
            <a:r>
              <a:rPr lang="nl-NL" dirty="0" err="1"/>
              <a:t>signal</a:t>
            </a:r>
            <a:r>
              <a:rPr lang="nl-NL" dirty="0"/>
              <a:t> in the </a:t>
            </a:r>
            <a:r>
              <a:rPr lang="nl-NL" dirty="0" err="1"/>
              <a:t>whole</a:t>
            </a:r>
            <a:r>
              <a:rPr lang="nl-NL" dirty="0"/>
              <a:t> code (multiple </a:t>
            </a:r>
            <a:r>
              <a:rPr lang="nl-NL" dirty="0" err="1"/>
              <a:t>assignments</a:t>
            </a:r>
            <a:r>
              <a:rPr lang="nl-NL" dirty="0"/>
              <a:t> in </a:t>
            </a:r>
            <a:r>
              <a:rPr lang="nl-NL" b="1" dirty="0" err="1">
                <a:solidFill>
                  <a:srgbClr val="0000FF"/>
                </a:solidFill>
              </a:rPr>
              <a:t>processes</a:t>
            </a:r>
            <a:r>
              <a:rPr lang="nl-NL" dirty="0"/>
              <a:t> are fine, but </a:t>
            </a:r>
            <a:r>
              <a:rPr lang="nl-NL" dirty="0" err="1"/>
              <a:t>only</a:t>
            </a:r>
            <a:r>
              <a:rPr lang="nl-NL" dirty="0"/>
              <a:t> the last </a:t>
            </a:r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effective</a:t>
            </a:r>
            <a:r>
              <a:rPr lang="nl-NL" dirty="0"/>
              <a:t>!)</a:t>
            </a:r>
          </a:p>
          <a:p>
            <a:r>
              <a:rPr lang="nl-NL" b="1" dirty="0">
                <a:solidFill>
                  <a:srgbClr val="0000FF"/>
                </a:solidFill>
              </a:rPr>
              <a:t>VARIABLE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:</a:t>
            </a:r>
          </a:p>
          <a:p>
            <a:pPr lvl="1"/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i="1" dirty="0"/>
              <a:t>ONLY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declared</a:t>
            </a:r>
            <a:r>
              <a:rPr lang="nl-NL" dirty="0"/>
              <a:t> </a:t>
            </a:r>
            <a:r>
              <a:rPr lang="nl-NL" dirty="0" err="1"/>
              <a:t>inside</a:t>
            </a:r>
            <a:r>
              <a:rPr lang="nl-NL" dirty="0"/>
              <a:t> a </a:t>
            </a:r>
            <a:r>
              <a:rPr lang="nl-NL" b="1" dirty="0" err="1">
                <a:solidFill>
                  <a:srgbClr val="0000FF"/>
                </a:solidFill>
              </a:rPr>
              <a:t>process</a:t>
            </a:r>
            <a:r>
              <a:rPr lang="nl-NL" b="1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nl-NL" dirty="0"/>
              <a:t>Is ‘</a:t>
            </a:r>
            <a:r>
              <a:rPr lang="nl-NL" dirty="0" err="1"/>
              <a:t>updated</a:t>
            </a:r>
            <a:r>
              <a:rPr lang="nl-NL" dirty="0"/>
              <a:t> </a:t>
            </a:r>
            <a:r>
              <a:rPr lang="nl-NL" dirty="0" err="1"/>
              <a:t>immediately</a:t>
            </a:r>
            <a:r>
              <a:rPr lang="nl-NL" dirty="0"/>
              <a:t>’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in the next line of code</a:t>
            </a:r>
          </a:p>
          <a:p>
            <a:pPr lvl="1"/>
            <a:r>
              <a:rPr lang="nl-NL" i="1" dirty="0"/>
              <a:t>Multiple </a:t>
            </a:r>
            <a:r>
              <a:rPr lang="nl-NL" dirty="0" err="1"/>
              <a:t>assignments</a:t>
            </a:r>
            <a:r>
              <a:rPr lang="nl-NL" dirty="0"/>
              <a:t> are </a:t>
            </a:r>
            <a:r>
              <a:rPr lang="nl-NL" dirty="0" err="1"/>
              <a:t>not</a:t>
            </a:r>
            <a:r>
              <a:rPr lang="nl-NL" dirty="0"/>
              <a:t> a </a:t>
            </a:r>
            <a:r>
              <a:rPr lang="nl-NL" dirty="0" err="1"/>
              <a:t>problem</a:t>
            </a:r>
            <a:endParaRPr lang="nl-NL" i="1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0549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Signals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Variables in VHDL (1/2)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34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844824"/>
            <a:ext cx="7992888" cy="3293209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library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GB" sz="16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std_logic_1164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ieee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numeric_std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GB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entity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example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is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port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clk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std_logic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x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std_logic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counter_a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integer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to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counter_b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integer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to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example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nl-NL" sz="1450" dirty="0"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1893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Signals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Variables in VHDL (2/2)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35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052736"/>
            <a:ext cx="7056784" cy="4524315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architecture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example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of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example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is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signal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integer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to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15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begin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process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clk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variable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integer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to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15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	begin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 err="1">
                <a:solidFill>
                  <a:srgbClr val="0080FF"/>
                </a:solidFill>
                <a:highlight>
                  <a:srgbClr val="FFFFFF"/>
                </a:highlight>
                <a:latin typeface="Courier New"/>
              </a:rPr>
              <a:t>rising_edge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clk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then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a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b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'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'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then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	a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	b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counter_b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process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counter_a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example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nl-NL" sz="1450" dirty="0">
              <a:ea typeface="SimSu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75656" y="1844824"/>
            <a:ext cx="7776864" cy="3168352"/>
            <a:chOff x="1187624" y="2276872"/>
            <a:chExt cx="7776864" cy="3168352"/>
          </a:xfrm>
        </p:grpSpPr>
        <p:sp>
          <p:nvSpPr>
            <p:cNvPr id="8" name="Rectangle 7"/>
            <p:cNvSpPr/>
            <p:nvPr/>
          </p:nvSpPr>
          <p:spPr>
            <a:xfrm>
              <a:off x="1187624" y="2276872"/>
              <a:ext cx="5832648" cy="3168352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24328" y="2996952"/>
              <a:ext cx="1440160" cy="1754326"/>
            </a:xfrm>
            <a:prstGeom prst="rect">
              <a:avLst/>
            </a:prstGeom>
            <a:solidFill>
              <a:schemeClr val="lt1"/>
            </a:solidFill>
            <a:ln w="28575"/>
            <a:effectLst>
              <a:outerShdw dist="127000" dir="2700000" algn="t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Variable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 </a:t>
              </a:r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can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 </a:t>
              </a:r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only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 </a:t>
              </a:r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be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 </a:t>
              </a:r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used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 </a:t>
              </a:r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inside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 the </a:t>
              </a:r>
              <a:r>
                <a:rPr lang="nl-NL" b="1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process</a:t>
              </a:r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!</a:t>
              </a:r>
              <a:endPara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</p:txBody>
        </p:sp>
        <p:cxnSp>
          <p:nvCxnSpPr>
            <p:cNvPr id="10" name="Straight Arrow Connector 9"/>
            <p:cNvCxnSpPr>
              <a:stCxn id="9" idx="1"/>
              <a:endCxn id="8" idx="3"/>
            </p:cNvCxnSpPr>
            <p:nvPr/>
          </p:nvCxnSpPr>
          <p:spPr>
            <a:xfrm rot="10800000">
              <a:off x="7020272" y="3861049"/>
              <a:ext cx="504056" cy="1306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40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Example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36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996953"/>
            <a:ext cx="8229600" cy="3312368"/>
          </a:xfrm>
        </p:spPr>
        <p:txBody>
          <a:bodyPr>
            <a:normAutofit/>
          </a:bodyPr>
          <a:lstStyle/>
          <a:p>
            <a:r>
              <a:rPr lang="nl-NL" dirty="0" err="1"/>
              <a:t>When</a:t>
            </a:r>
            <a:r>
              <a:rPr lang="nl-NL" dirty="0"/>
              <a:t> x is high</a:t>
            </a:r>
          </a:p>
          <a:p>
            <a:pPr lvl="1"/>
            <a:r>
              <a:rPr lang="nl-NL" dirty="0"/>
              <a:t>The </a:t>
            </a:r>
            <a:r>
              <a:rPr lang="nl-NL" dirty="0" err="1"/>
              <a:t>variable</a:t>
            </a:r>
            <a:r>
              <a:rPr lang="nl-NL" dirty="0"/>
              <a:t> counter is </a:t>
            </a:r>
            <a:r>
              <a:rPr lang="nl-NL" dirty="0" err="1"/>
              <a:t>counted</a:t>
            </a:r>
            <a:r>
              <a:rPr lang="nl-NL" dirty="0"/>
              <a:t> up </a:t>
            </a:r>
            <a:r>
              <a:rPr lang="nl-NL" dirty="0" err="1"/>
              <a:t>twice</a:t>
            </a:r>
            <a:endParaRPr lang="nl-NL" dirty="0"/>
          </a:p>
          <a:p>
            <a:pPr lvl="1"/>
            <a:r>
              <a:rPr lang="en-GB" dirty="0"/>
              <a:t>The signal counter is counted up only once</a:t>
            </a:r>
          </a:p>
          <a:p>
            <a:pPr lvl="2"/>
            <a:r>
              <a:rPr lang="en-GB" dirty="0"/>
              <a:t>Only the last assignment is effective for a signal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40" y="876250"/>
            <a:ext cx="8730895" cy="132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7273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signal assignment is only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HR EAS ELE HWP01 WK1 V1.2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996953"/>
            <a:ext cx="4330824" cy="33123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Proof: </a:t>
            </a:r>
          </a:p>
          <a:p>
            <a:pPr lvl="1"/>
            <a:r>
              <a:rPr lang="en-US" dirty="0"/>
              <a:t>change 	a &lt;= a + 1 </a:t>
            </a:r>
          </a:p>
          <a:p>
            <a:pPr lvl="1"/>
            <a:r>
              <a:rPr lang="en-US" dirty="0"/>
              <a:t>to 	a &lt;= a + 3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Variables are useful when you have to do multiple assignments inside a process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896646"/>
            <a:ext cx="8650619" cy="138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4860032" y="2996952"/>
            <a:ext cx="3888432" cy="2062103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80FF"/>
                </a:solidFill>
                <a:highlight>
                  <a:srgbClr val="FFFFFF"/>
                </a:highlight>
                <a:latin typeface="Courier New"/>
              </a:rPr>
              <a:t>rising_edge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clk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then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'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'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then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5477768"/>
            <a:ext cx="2952328" cy="923330"/>
          </a:xfrm>
          <a:prstGeom prst="rect">
            <a:avLst/>
          </a:prstGeom>
          <a:solidFill>
            <a:srgbClr val="CA003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Formally:</a:t>
            </a:r>
          </a:p>
          <a:p>
            <a:r>
              <a:rPr lang="en-US" dirty="0"/>
              <a:t>&lt;= is a concurrent statement!</a:t>
            </a:r>
          </a:p>
          <a:p>
            <a:r>
              <a:rPr lang="en-US" dirty="0"/>
              <a:t>:= is a sequential statement!</a:t>
            </a:r>
          </a:p>
        </p:txBody>
      </p:sp>
    </p:spTree>
    <p:extLst>
      <p:ext uri="{BB962C8B-B14F-4D97-AF65-F5344CB8AC3E}">
        <p14:creationId xmlns:p14="http://schemas.microsoft.com/office/powerpoint/2010/main" val="446117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Combinational</a:t>
            </a:r>
            <a:r>
              <a:rPr lang="nl-NL" dirty="0"/>
              <a:t> versus </a:t>
            </a:r>
            <a:r>
              <a:rPr lang="nl-NL" dirty="0" err="1"/>
              <a:t>sequential</a:t>
            </a:r>
            <a:r>
              <a:rPr lang="nl-NL" dirty="0"/>
              <a:t> design: no memory versus memory.</a:t>
            </a:r>
          </a:p>
          <a:p>
            <a:endParaRPr lang="nl-NL" dirty="0"/>
          </a:p>
          <a:p>
            <a:r>
              <a:rPr lang="nl-NL" dirty="0"/>
              <a:t>In VHDL we </a:t>
            </a:r>
            <a:r>
              <a:rPr lang="nl-NL" dirty="0" err="1"/>
              <a:t>can</a:t>
            </a:r>
            <a:r>
              <a:rPr lang="nl-NL" dirty="0"/>
              <a:t> model </a:t>
            </a:r>
            <a:r>
              <a:rPr lang="nl-NL" dirty="0" err="1"/>
              <a:t>combinational</a:t>
            </a:r>
            <a:r>
              <a:rPr lang="nl-NL" dirty="0"/>
              <a:t> circuits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statements</a:t>
            </a:r>
          </a:p>
          <a:p>
            <a:endParaRPr lang="nl-NL" dirty="0"/>
          </a:p>
          <a:p>
            <a:r>
              <a:rPr lang="nl-NL" dirty="0" err="1"/>
              <a:t>Remember</a:t>
            </a:r>
            <a:r>
              <a:rPr lang="nl-NL" dirty="0"/>
              <a:t> the </a:t>
            </a:r>
            <a:r>
              <a:rPr lang="nl-NL" dirty="0" err="1"/>
              <a:t>differences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signals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/>
              <a:t>variables 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95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Homework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Covered</a:t>
            </a:r>
            <a:r>
              <a:rPr lang="nl-NL" dirty="0"/>
              <a:t> </a:t>
            </a:r>
            <a:r>
              <a:rPr lang="nl-NL" dirty="0" err="1"/>
              <a:t>today</a:t>
            </a:r>
            <a:r>
              <a:rPr lang="nl-NL" dirty="0"/>
              <a:t>:</a:t>
            </a:r>
          </a:p>
          <a:p>
            <a:pPr lvl="1"/>
            <a:r>
              <a:rPr lang="en-GB" dirty="0"/>
              <a:t>Discussion of previous week</a:t>
            </a:r>
          </a:p>
          <a:p>
            <a:pPr lvl="1"/>
            <a:r>
              <a:rPr lang="en-GB" dirty="0"/>
              <a:t>Combinatorial versus sequential design</a:t>
            </a:r>
          </a:p>
          <a:p>
            <a:pPr lvl="1"/>
            <a:r>
              <a:rPr lang="en-GB" dirty="0"/>
              <a:t>Concurrent and sequential design</a:t>
            </a:r>
          </a:p>
          <a:p>
            <a:pPr lvl="1"/>
            <a:r>
              <a:rPr lang="en-GB" dirty="0"/>
              <a:t>Signals versus variables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Next week:</a:t>
            </a:r>
          </a:p>
          <a:p>
            <a:pPr lvl="1"/>
            <a:r>
              <a:rPr lang="en-GB" dirty="0"/>
              <a:t>Chapter 12 (13) ‘Sequential Code’</a:t>
            </a:r>
          </a:p>
          <a:p>
            <a:pPr lvl="2"/>
            <a:r>
              <a:rPr lang="en-GB" dirty="0"/>
              <a:t>! Chapter 12.9 ‘SIGNAL and VARIABLE’</a:t>
            </a:r>
          </a:p>
          <a:p>
            <a:pPr lvl="1"/>
            <a:r>
              <a:rPr lang="en-GB" dirty="0"/>
              <a:t>Chapter 14.3 – 14.5 ‘FUNCTION and PROCEDURE’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33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itweenie.com/wp-content/uploads/2013/02/vhdl-type-conver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5963225" cy="668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7524328" y="155679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Zie ook:</a:t>
            </a:r>
          </a:p>
          <a:p>
            <a:r>
              <a:rPr lang="nl-NL" dirty="0"/>
              <a:t>TABEL:</a:t>
            </a:r>
          </a:p>
          <a:p>
            <a:r>
              <a:rPr lang="nl-NL" dirty="0"/>
              <a:t>H.3 ; </a:t>
            </a:r>
            <a:r>
              <a:rPr lang="nl-NL" dirty="0" err="1"/>
              <a:t>blz</a:t>
            </a:r>
            <a:r>
              <a:rPr lang="nl-NL" dirty="0"/>
              <a:t> 76</a:t>
            </a:r>
          </a:p>
        </p:txBody>
      </p:sp>
    </p:spTree>
    <p:extLst>
      <p:ext uri="{BB962C8B-B14F-4D97-AF65-F5344CB8AC3E}">
        <p14:creationId xmlns:p14="http://schemas.microsoft.com/office/powerpoint/2010/main" val="6460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Discussion of previous week</a:t>
            </a:r>
          </a:p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Combinational versus sequential design</a:t>
            </a:r>
          </a:p>
          <a:p>
            <a:pPr eaLnBrk="1" hangingPunct="1"/>
            <a:r>
              <a:rPr lang="en-GB" dirty="0"/>
              <a:t>Concurrent and sequential code</a:t>
            </a:r>
          </a:p>
          <a:p>
            <a:pPr eaLnBrk="1" hangingPunct="1"/>
            <a:r>
              <a:rPr lang="en-GB" dirty="0"/>
              <a:t>Signals versus variables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4308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Combinational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logic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/>
          </a:bodyPr>
          <a:lstStyle/>
          <a:p>
            <a:r>
              <a:rPr lang="nl-NL" dirty="0" err="1"/>
              <a:t>Combinational</a:t>
            </a:r>
            <a:r>
              <a:rPr lang="nl-NL" dirty="0"/>
              <a:t>: </a:t>
            </a:r>
            <a:r>
              <a:rPr lang="nl-NL" b="1" dirty="0">
                <a:solidFill>
                  <a:srgbClr val="FF0000"/>
                </a:solidFill>
              </a:rPr>
              <a:t>no</a:t>
            </a:r>
            <a:r>
              <a:rPr lang="nl-NL" dirty="0"/>
              <a:t> memory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The output is a </a:t>
            </a:r>
            <a:r>
              <a:rPr lang="nl-NL" dirty="0" err="1"/>
              <a:t>function</a:t>
            </a:r>
            <a:r>
              <a:rPr lang="nl-NL" dirty="0"/>
              <a:t> </a:t>
            </a:r>
            <a:r>
              <a:rPr lang="nl-NL" dirty="0" err="1"/>
              <a:t>only</a:t>
            </a:r>
            <a:r>
              <a:rPr lang="nl-NL" dirty="0"/>
              <a:t> of the </a:t>
            </a:r>
            <a:r>
              <a:rPr lang="nl-NL" dirty="0" err="1"/>
              <a:t>current</a:t>
            </a:r>
            <a:r>
              <a:rPr lang="nl-NL" dirty="0"/>
              <a:t> </a:t>
            </a:r>
            <a:r>
              <a:rPr lang="nl-NL" dirty="0" err="1"/>
              <a:t>inputs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In </a:t>
            </a:r>
            <a:r>
              <a:rPr lang="nl-NL" dirty="0" err="1"/>
              <a:t>any</a:t>
            </a:r>
            <a:r>
              <a:rPr lang="nl-NL" dirty="0"/>
              <a:t> </a:t>
            </a:r>
            <a:r>
              <a:rPr lang="nl-NL" dirty="0" err="1"/>
              <a:t>implementation</a:t>
            </a:r>
            <a:r>
              <a:rPr lang="nl-NL" dirty="0"/>
              <a:t> </a:t>
            </a:r>
            <a:r>
              <a:rPr lang="nl-NL" dirty="0" err="1"/>
              <a:t>there</a:t>
            </a:r>
            <a:r>
              <a:rPr lang="nl-NL" dirty="0"/>
              <a:t> is a </a:t>
            </a:r>
            <a:r>
              <a:rPr lang="nl-NL" b="1" i="1" dirty="0" err="1"/>
              <a:t>propagation</a:t>
            </a:r>
            <a:r>
              <a:rPr lang="nl-NL" b="1" i="1" dirty="0"/>
              <a:t> delay</a:t>
            </a:r>
          </a:p>
          <a:p>
            <a:pPr lvl="1"/>
            <a:r>
              <a:rPr lang="nl-NL" dirty="0"/>
              <a:t>For </a:t>
            </a:r>
            <a:r>
              <a:rPr lang="nl-NL" dirty="0" err="1"/>
              <a:t>this</a:t>
            </a:r>
            <a:r>
              <a:rPr lang="nl-NL" dirty="0"/>
              <a:t> course, we </a:t>
            </a:r>
            <a:r>
              <a:rPr lang="nl-NL" dirty="0" err="1"/>
              <a:t>don’t</a:t>
            </a:r>
            <a:r>
              <a:rPr lang="nl-NL" dirty="0"/>
              <a:t> </a:t>
            </a:r>
            <a:r>
              <a:rPr lang="nl-NL" dirty="0" err="1"/>
              <a:t>consider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propagation</a:t>
            </a:r>
            <a:r>
              <a:rPr lang="nl-NL" dirty="0"/>
              <a:t> delay.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88" y="1614752"/>
            <a:ext cx="6347048" cy="20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5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Combinational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sequential</a:t>
            </a:r>
            <a:r>
              <a:rPr lang="nl-NL" dirty="0"/>
              <a:t> logic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r>
              <a:rPr lang="nl-NL" dirty="0" err="1"/>
              <a:t>Sequential</a:t>
            </a:r>
            <a:r>
              <a:rPr lang="nl-NL" dirty="0"/>
              <a:t> logic: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The output of </a:t>
            </a:r>
            <a:r>
              <a:rPr lang="nl-NL" dirty="0" err="1"/>
              <a:t>sequential</a:t>
            </a:r>
            <a:r>
              <a:rPr lang="nl-NL" dirty="0"/>
              <a:t> logic, is ...</a:t>
            </a:r>
          </a:p>
          <a:p>
            <a:pPr marL="0" indent="0">
              <a:buNone/>
            </a:pPr>
            <a:r>
              <a:rPr lang="nl-NL" dirty="0"/>
              <a:t>... a </a:t>
            </a:r>
            <a:r>
              <a:rPr lang="nl-NL" dirty="0" err="1"/>
              <a:t>function</a:t>
            </a:r>
            <a:r>
              <a:rPr lang="nl-NL" dirty="0"/>
              <a:t> of a </a:t>
            </a:r>
            <a:r>
              <a:rPr lang="nl-NL" i="1" dirty="0" err="1"/>
              <a:t>sequence</a:t>
            </a:r>
            <a:r>
              <a:rPr lang="nl-NL" dirty="0"/>
              <a:t> of operations ..</a:t>
            </a:r>
          </a:p>
          <a:p>
            <a:pPr marL="0" indent="0">
              <a:buNone/>
            </a:pPr>
            <a:r>
              <a:rPr lang="nl-NL" dirty="0"/>
              <a:t>... on </a:t>
            </a:r>
            <a:r>
              <a:rPr lang="nl-NL" dirty="0" err="1"/>
              <a:t>current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/or </a:t>
            </a:r>
            <a:r>
              <a:rPr lang="nl-NL" i="1" dirty="0" err="1"/>
              <a:t>previous</a:t>
            </a:r>
            <a:r>
              <a:rPr lang="nl-NL" i="1" dirty="0"/>
              <a:t> </a:t>
            </a:r>
            <a:r>
              <a:rPr lang="nl-NL" i="1" dirty="0" err="1"/>
              <a:t>inputs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Advantages</a:t>
            </a:r>
            <a:r>
              <a:rPr lang="nl-NL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66" y="1532631"/>
            <a:ext cx="8424837" cy="15349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599" y="2276872"/>
            <a:ext cx="3405515" cy="98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Combinational</a:t>
            </a:r>
            <a:r>
              <a:rPr lang="nl-NL" dirty="0"/>
              <a:t> vs. </a:t>
            </a:r>
            <a:r>
              <a:rPr lang="nl-NL" dirty="0" err="1"/>
              <a:t>sequential</a:t>
            </a:r>
            <a:r>
              <a:rPr lang="nl-NL" dirty="0"/>
              <a:t> logic </a:t>
            </a:r>
            <a:r>
              <a:rPr lang="nl-NL" dirty="0" err="1"/>
              <a:t>example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8</a:t>
            </a:fld>
            <a:endParaRPr lang="nl-NL" dirty="0"/>
          </a:p>
        </p:txBody>
      </p:sp>
      <p:grpSp>
        <p:nvGrpSpPr>
          <p:cNvPr id="87" name="Group 86"/>
          <p:cNvGrpSpPr/>
          <p:nvPr/>
        </p:nvGrpSpPr>
        <p:grpSpPr>
          <a:xfrm>
            <a:off x="2915816" y="3861048"/>
            <a:ext cx="4248472" cy="2232248"/>
            <a:chOff x="2915816" y="4077072"/>
            <a:chExt cx="4248472" cy="2232248"/>
          </a:xfrm>
        </p:grpSpPr>
        <p:cxnSp>
          <p:nvCxnSpPr>
            <p:cNvPr id="88" name="Straight Connector 87"/>
            <p:cNvCxnSpPr/>
            <p:nvPr/>
          </p:nvCxnSpPr>
          <p:spPr>
            <a:xfrm rot="5400000">
              <a:off x="5040052" y="5193196"/>
              <a:ext cx="2232248" cy="0"/>
            </a:xfrm>
            <a:prstGeom prst="line">
              <a:avLst/>
            </a:prstGeom>
            <a:ln>
              <a:solidFill>
                <a:srgbClr val="92D050"/>
              </a:solidFill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563888" y="5805264"/>
              <a:ext cx="36004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563888" y="6093296"/>
              <a:ext cx="352839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3887924" y="5193196"/>
              <a:ext cx="2232248" cy="0"/>
            </a:xfrm>
            <a:prstGeom prst="line">
              <a:avLst/>
            </a:prstGeom>
            <a:ln>
              <a:solidFill>
                <a:srgbClr val="92D050"/>
              </a:solidFill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563888" y="4797152"/>
              <a:ext cx="352839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563888" y="5085184"/>
              <a:ext cx="34563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635896" y="4293096"/>
              <a:ext cx="34563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635896" y="4581128"/>
              <a:ext cx="338437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563888" y="5085184"/>
              <a:ext cx="14401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004048" y="4797152"/>
              <a:ext cx="504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860032" y="4941168"/>
              <a:ext cx="288032" cy="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508104" y="5085184"/>
              <a:ext cx="36004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5364088" y="4941168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868144" y="5085184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563888" y="4581128"/>
              <a:ext cx="352839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563888" y="6093296"/>
              <a:ext cx="14401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004048" y="5805264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860032" y="5949280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15816" y="4221088"/>
              <a:ext cx="648072" cy="20313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R</a:t>
              </a:r>
            </a:p>
            <a:p>
              <a:pPr algn="r"/>
              <a:endPara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  <a:p>
              <a:pPr algn="r"/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CLK</a:t>
              </a:r>
            </a:p>
            <a:p>
              <a:pPr algn="r"/>
              <a:endPara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  <a:p>
              <a:pPr algn="r"/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D</a:t>
              </a:r>
            </a:p>
            <a:p>
              <a:pPr algn="r"/>
              <a:endPara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  <a:p>
              <a:pPr algn="r"/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Q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3563888" y="5301208"/>
              <a:ext cx="352839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563888" y="5589240"/>
              <a:ext cx="34563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563888" y="5589240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716016" y="5301208"/>
              <a:ext cx="10081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4572000" y="5445224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724128" y="5589240"/>
              <a:ext cx="720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5580112" y="5445224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444208" y="5301208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300192" y="5445224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732240" y="5589240"/>
              <a:ext cx="36004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6588224" y="5445224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156176" y="4797152"/>
              <a:ext cx="504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6012160" y="4941168"/>
              <a:ext cx="288032" cy="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6516216" y="4941168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660232" y="5085184"/>
              <a:ext cx="43204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156176" y="6093296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6012160" y="5949280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4576"/>
          </a:xfrm>
        </p:spPr>
        <p:txBody>
          <a:bodyPr/>
          <a:lstStyle/>
          <a:p>
            <a:r>
              <a:rPr lang="nl-NL" dirty="0" err="1"/>
              <a:t>Combinational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 err="1"/>
              <a:t>Sequential</a:t>
            </a:r>
            <a:endParaRPr lang="nl-NL" dirty="0"/>
          </a:p>
          <a:p>
            <a:endParaRPr lang="nl-NL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683568" y="1844824"/>
            <a:ext cx="2448272" cy="1200329"/>
            <a:chOff x="4355976" y="1772816"/>
            <a:chExt cx="2448272" cy="1200329"/>
          </a:xfrm>
        </p:grpSpPr>
        <p:sp>
          <p:nvSpPr>
            <p:cNvPr id="126" name="Flowchart: Delay 125"/>
            <p:cNvSpPr/>
            <p:nvPr/>
          </p:nvSpPr>
          <p:spPr>
            <a:xfrm>
              <a:off x="5076056" y="1772816"/>
              <a:ext cx="864096" cy="936104"/>
            </a:xfrm>
            <a:prstGeom prst="flowChartDelay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>
              <a:off x="4355976" y="198884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4355976" y="249289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5940152" y="2204864"/>
              <a:ext cx="86409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5076056" y="1772816"/>
              <a:ext cx="432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B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580112" y="2060848"/>
              <a:ext cx="288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11560" y="3789040"/>
            <a:ext cx="2520280" cy="2431529"/>
            <a:chOff x="3995936" y="3645024"/>
            <a:chExt cx="2520280" cy="2431529"/>
          </a:xfrm>
        </p:grpSpPr>
        <p:sp>
          <p:nvSpPr>
            <p:cNvPr id="133" name="Rectangle 132"/>
            <p:cNvSpPr/>
            <p:nvPr/>
          </p:nvSpPr>
          <p:spPr>
            <a:xfrm>
              <a:off x="4788024" y="3645024"/>
              <a:ext cx="1080120" cy="172819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34" name="Straight Arrow Connector 133"/>
            <p:cNvCxnSpPr/>
            <p:nvPr/>
          </p:nvCxnSpPr>
          <p:spPr>
            <a:xfrm>
              <a:off x="3995936" y="4005064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endCxn id="133" idx="2"/>
            </p:cNvCxnSpPr>
            <p:nvPr/>
          </p:nvCxnSpPr>
          <p:spPr>
            <a:xfrm rot="5400000" flipH="1" flipV="1">
              <a:off x="4968683" y="5717152"/>
              <a:ext cx="703337" cy="154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5868144" y="4005064"/>
              <a:ext cx="64807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4788024" y="378904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3789040"/>
              <a:ext cx="288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>
              <a:off x="3995936" y="5085184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Freeform 139"/>
            <p:cNvSpPr/>
            <p:nvPr/>
          </p:nvSpPr>
          <p:spPr>
            <a:xfrm>
              <a:off x="4788024" y="4941168"/>
              <a:ext cx="216025" cy="312035"/>
            </a:xfrm>
            <a:custGeom>
              <a:avLst/>
              <a:gdLst>
                <a:gd name="connsiteX0" fmla="*/ 0 w 216024"/>
                <a:gd name="connsiteY0" fmla="*/ 216024 h 216024"/>
                <a:gd name="connsiteX1" fmla="*/ 108012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36004 w 252028"/>
                <a:gd name="connsiteY0" fmla="*/ 216024 h 240027"/>
                <a:gd name="connsiteX1" fmla="*/ 36004 w 252028"/>
                <a:gd name="connsiteY1" fmla="*/ 0 h 240027"/>
                <a:gd name="connsiteX2" fmla="*/ 252028 w 252028"/>
                <a:gd name="connsiteY2" fmla="*/ 144016 h 240027"/>
                <a:gd name="connsiteX3" fmla="*/ 36004 w 252028"/>
                <a:gd name="connsiteY3" fmla="*/ 216024 h 240027"/>
                <a:gd name="connsiteX0" fmla="*/ 36004 w 324036"/>
                <a:gd name="connsiteY0" fmla="*/ 360040 h 384043"/>
                <a:gd name="connsiteX1" fmla="*/ 108012 w 324036"/>
                <a:gd name="connsiteY1" fmla="*/ 0 h 384043"/>
                <a:gd name="connsiteX2" fmla="*/ 324036 w 324036"/>
                <a:gd name="connsiteY2" fmla="*/ 144016 h 384043"/>
                <a:gd name="connsiteX3" fmla="*/ 36004 w 324036"/>
                <a:gd name="connsiteY3" fmla="*/ 360040 h 384043"/>
                <a:gd name="connsiteX0" fmla="*/ 48005 w 336037"/>
                <a:gd name="connsiteY0" fmla="*/ 288032 h 300033"/>
                <a:gd name="connsiteX1" fmla="*/ 48005 w 336037"/>
                <a:gd name="connsiteY1" fmla="*/ 0 h 300033"/>
                <a:gd name="connsiteX2" fmla="*/ 336037 w 336037"/>
                <a:gd name="connsiteY2" fmla="*/ 72008 h 300033"/>
                <a:gd name="connsiteX3" fmla="*/ 48005 w 336037"/>
                <a:gd name="connsiteY3" fmla="*/ 288032 h 300033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7" h="312035">
                  <a:moveTo>
                    <a:pt x="0" y="288032"/>
                  </a:moveTo>
                  <a:lnTo>
                    <a:pt x="0" y="0"/>
                  </a:lnTo>
                  <a:lnTo>
                    <a:pt x="144017" y="144016"/>
                  </a:lnTo>
                  <a:cubicBezTo>
                    <a:pt x="62583" y="212221"/>
                    <a:pt x="24003" y="312035"/>
                    <a:pt x="0" y="288032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162128" y="500442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R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203848" y="1268760"/>
            <a:ext cx="2664296" cy="1728192"/>
            <a:chOff x="3203848" y="1484784"/>
            <a:chExt cx="2664296" cy="1728192"/>
          </a:xfrm>
        </p:grpSpPr>
        <p:cxnSp>
          <p:nvCxnSpPr>
            <p:cNvPr id="143" name="Straight Connector 142"/>
            <p:cNvCxnSpPr/>
            <p:nvPr/>
          </p:nvCxnSpPr>
          <p:spPr>
            <a:xfrm>
              <a:off x="3563888" y="1700808"/>
              <a:ext cx="230425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563888" y="2204864"/>
              <a:ext cx="230425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563888" y="2708920"/>
              <a:ext cx="230425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3563888" y="1988840"/>
              <a:ext cx="230425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563888" y="2492896"/>
              <a:ext cx="230425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3563888" y="2996952"/>
              <a:ext cx="230425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563888" y="1988840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4716016" y="1700808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 flipH="1" flipV="1">
              <a:off x="3995936" y="2348880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4139952" y="2204864"/>
              <a:ext cx="5760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 flipH="1" flipV="1">
              <a:off x="4572000" y="2348880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3563888" y="2492896"/>
              <a:ext cx="5760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5148064" y="2348880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5292080" y="2204864"/>
              <a:ext cx="5760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4716016" y="2492896"/>
              <a:ext cx="5760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572000" y="1844824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563888" y="2996952"/>
              <a:ext cx="172819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5292080" y="2708920"/>
              <a:ext cx="5760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148064" y="2852936"/>
              <a:ext cx="2880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3203848" y="1628800"/>
              <a:ext cx="360040" cy="14773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A</a:t>
              </a:r>
            </a:p>
            <a:p>
              <a:endPara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  <a:p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B</a:t>
              </a:r>
            </a:p>
            <a:p>
              <a:endPara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  <a:p>
              <a:r>
                <a:rPr lang="nl-NL" b="1" dirty="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Y</a:t>
              </a: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5400000">
              <a:off x="4427984" y="2348880"/>
              <a:ext cx="1728192" cy="0"/>
            </a:xfrm>
            <a:prstGeom prst="line">
              <a:avLst/>
            </a:prstGeom>
            <a:ln>
              <a:solidFill>
                <a:srgbClr val="00B0F0"/>
              </a:solidFill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" name="TextBox 163"/>
          <p:cNvSpPr txBox="1"/>
          <p:nvPr/>
        </p:nvSpPr>
        <p:spPr>
          <a:xfrm>
            <a:off x="6084168" y="1484784"/>
            <a:ext cx="2880320" cy="923330"/>
          </a:xfrm>
          <a:prstGeom prst="rect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Updates </a:t>
            </a:r>
            <a:r>
              <a:rPr lang="nl-NL" b="1" dirty="0" err="1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instantly</a:t>
            </a:r>
            <a:r>
              <a:rPr lang="nl-NL" b="1" dirty="0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 as input </a:t>
            </a:r>
            <a:r>
              <a:rPr lang="nl-NL" b="1" dirty="0" err="1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changes</a:t>
            </a:r>
            <a:r>
              <a:rPr lang="nl-NL" b="1" dirty="0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 (in </a:t>
            </a:r>
            <a:r>
              <a:rPr lang="nl-NL" b="1" dirty="0" err="1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theory</a:t>
            </a:r>
            <a:r>
              <a:rPr lang="nl-NL" b="1" dirty="0">
                <a:solidFill>
                  <a:srgbClr val="0070C0"/>
                </a:solidFill>
                <a:highlight>
                  <a:srgbClr val="FFFFFF"/>
                </a:highlight>
                <a:latin typeface="Courier New"/>
                <a:ea typeface="SimSun"/>
              </a:rPr>
              <a:t>).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236296" y="3212976"/>
            <a:ext cx="1728192" cy="2862322"/>
          </a:xfrm>
          <a:prstGeom prst="rect">
            <a:avLst/>
          </a:prstGeom>
          <a:solidFill>
            <a:schemeClr val="lt1"/>
          </a:solidFill>
          <a:ln w="28575">
            <a:solidFill>
              <a:srgbClr val="92D050"/>
            </a:solidFill>
          </a:ln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Updates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only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when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CLK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goes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high.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Until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it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remembers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the 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previous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 input (</a:t>
            </a:r>
            <a:r>
              <a:rPr lang="nl-NL" b="1" dirty="0" err="1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memory</a:t>
            </a:r>
            <a:r>
              <a:rPr lang="nl-NL" b="1" dirty="0">
                <a:solidFill>
                  <a:srgbClr val="00B05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95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Combinational</a:t>
            </a:r>
            <a:r>
              <a:rPr lang="nl-NL" dirty="0"/>
              <a:t> or </a:t>
            </a:r>
            <a:r>
              <a:rPr lang="nl-NL" dirty="0" err="1"/>
              <a:t>sequential</a:t>
            </a:r>
            <a:r>
              <a:rPr lang="nl-NL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Multiplexer vs. Synchronized Multiplexer?</a:t>
            </a:r>
          </a:p>
          <a:p>
            <a:r>
              <a:rPr lang="en-US" dirty="0"/>
              <a:t>Timer?</a:t>
            </a:r>
          </a:p>
          <a:p>
            <a:r>
              <a:rPr lang="en-US" dirty="0"/>
              <a:t>Encoder (for example binary to 7-seg display)?</a:t>
            </a:r>
          </a:p>
          <a:p>
            <a:r>
              <a:rPr lang="en-US" dirty="0"/>
              <a:t>Comparators?</a:t>
            </a:r>
          </a:p>
          <a:p>
            <a:r>
              <a:rPr lang="en-US" dirty="0"/>
              <a:t>Adder?</a:t>
            </a:r>
          </a:p>
          <a:p>
            <a:r>
              <a:rPr lang="en-US" dirty="0"/>
              <a:t>Multiplier?</a:t>
            </a:r>
          </a:p>
          <a:p>
            <a:r>
              <a:rPr lang="en-US" dirty="0"/>
              <a:t>ALU?</a:t>
            </a:r>
          </a:p>
          <a:p>
            <a:r>
              <a:rPr lang="en-US" dirty="0"/>
              <a:t>CPU?</a:t>
            </a:r>
          </a:p>
          <a:p>
            <a:r>
              <a:rPr lang="en-US" dirty="0"/>
              <a:t>Register?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32626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thema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0000"/>
      </a:accent1>
      <a:accent2>
        <a:srgbClr val="600000"/>
      </a:accent2>
      <a:accent3>
        <a:srgbClr val="C00000"/>
      </a:accent3>
      <a:accent4>
        <a:srgbClr val="326064"/>
      </a:accent4>
      <a:accent5>
        <a:srgbClr val="5C92B5"/>
      </a:accent5>
      <a:accent6>
        <a:srgbClr val="A04DA3"/>
      </a:accent6>
      <a:hlink>
        <a:srgbClr val="67AFBD"/>
      </a:hlink>
      <a:folHlink>
        <a:srgbClr val="C2A87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89CF096EA0F74E95A1679122595694" ma:contentTypeVersion="16" ma:contentTypeDescription="Create a new document." ma:contentTypeScope="" ma:versionID="810d64b5f220c177966b0631fcbd73b6">
  <xsd:schema xmlns:xsd="http://www.w3.org/2001/XMLSchema" xmlns:xs="http://www.w3.org/2001/XMLSchema" xmlns:p="http://schemas.microsoft.com/office/2006/metadata/properties" xmlns:ns2="29616316-1aa5-4fa3-a691-4a532bc3402d" xmlns:ns3="98e963da-112d-402c-956e-5af79f0b067b" targetNamespace="http://schemas.microsoft.com/office/2006/metadata/properties" ma:root="true" ma:fieldsID="2e8b1bf51ec49dd3713ecc6fb87f9ed5" ns2:_="" ns3:_="">
    <xsd:import namespace="29616316-1aa5-4fa3-a691-4a532bc3402d"/>
    <xsd:import namespace="98e963da-112d-402c-956e-5af79f0b06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16316-1aa5-4fa3-a691-4a532bc34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963da-112d-402c-956e-5af79f0b06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f7d4953-e0e4-4c29-8050-1efe1e8a515b}" ma:internalName="TaxCatchAll" ma:showField="CatchAllData" ma:web="98e963da-112d-402c-956e-5af79f0b0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e963da-112d-402c-956e-5af79f0b067b" xsi:nil="true"/>
    <lcf76f155ced4ddcb4097134ff3c332f xmlns="29616316-1aa5-4fa3-a691-4a532bc340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C3449D-8CB6-4CA0-BFC0-4B6B4A751E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8F3058-1BB3-4A15-8A10-435126176D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16316-1aa5-4fa3-a691-4a532bc3402d"/>
    <ds:schemaRef ds:uri="98e963da-112d-402c-956e-5af79f0b0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D3AFD-23E1-48D8-9D84-56A5ADA1B011}">
  <ds:schemaRefs>
    <ds:schemaRef ds:uri="http://schemas.microsoft.com/office/2006/metadata/properties"/>
    <ds:schemaRef ds:uri="http://schemas.microsoft.com/office/infopath/2007/PartnerControls"/>
    <ds:schemaRef ds:uri="98e963da-112d-402c-956e-5af79f0b067b"/>
    <ds:schemaRef ds:uri="29616316-1aa5-4fa3-a691-4a532bc3402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2810</Words>
  <Application>Microsoft Office PowerPoint</Application>
  <PresentationFormat>On-screen Show (4:3)</PresentationFormat>
  <Paragraphs>613</Paragraphs>
  <Slides>39</Slides>
  <Notes>26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Consolas</vt:lpstr>
      <vt:lpstr>Courier New</vt:lpstr>
      <vt:lpstr>presentatie_thema</vt:lpstr>
      <vt:lpstr>Hardware Programming HWP01 </vt:lpstr>
      <vt:lpstr>Planning: theory</vt:lpstr>
      <vt:lpstr>Agenda</vt:lpstr>
      <vt:lpstr>PowerPoint Presentation</vt:lpstr>
      <vt:lpstr>Agenda</vt:lpstr>
      <vt:lpstr>Combinational and sequential logic (1/2)</vt:lpstr>
      <vt:lpstr>Combinational and sequential logic (2/2)</vt:lpstr>
      <vt:lpstr>Combinational vs. sequential logic example</vt:lpstr>
      <vt:lpstr>Combinational or sequential?</vt:lpstr>
      <vt:lpstr>Agenda</vt:lpstr>
      <vt:lpstr>Concurrent Code</vt:lpstr>
      <vt:lpstr>WITH/SELECT</vt:lpstr>
      <vt:lpstr>WHEN/ELSE</vt:lpstr>
      <vt:lpstr>Difference</vt:lpstr>
      <vt:lpstr>Synchronized Multiplexer</vt:lpstr>
      <vt:lpstr>Sequential Code</vt:lpstr>
      <vt:lpstr>Sequential Code</vt:lpstr>
      <vt:lpstr>Sequential Code Circuit Examples</vt:lpstr>
      <vt:lpstr>Multiplexer with sequential code</vt:lpstr>
      <vt:lpstr>Multiplexer with CASE</vt:lpstr>
      <vt:lpstr>Difference</vt:lpstr>
      <vt:lpstr>Tech. map of mux with sequential code</vt:lpstr>
      <vt:lpstr>D Flip-Flop</vt:lpstr>
      <vt:lpstr>Technology Map of DFF</vt:lpstr>
      <vt:lpstr>Up/down counter</vt:lpstr>
      <vt:lpstr>Up/down counter</vt:lpstr>
      <vt:lpstr>WAIT</vt:lpstr>
      <vt:lpstr>D Flip-Flop with WAIT</vt:lpstr>
      <vt:lpstr>Loops in VHDL</vt:lpstr>
      <vt:lpstr>Loops in VHDL </vt:lpstr>
      <vt:lpstr>Agenda</vt:lpstr>
      <vt:lpstr>Signals versus variables</vt:lpstr>
      <vt:lpstr>Signals versus variables</vt:lpstr>
      <vt:lpstr>Signals and Variables in VHDL (1/2)</vt:lpstr>
      <vt:lpstr>Signals and Variables in VHDL (2/2)</vt:lpstr>
      <vt:lpstr>Example</vt:lpstr>
      <vt:lpstr>Last signal assignment is only used</vt:lpstr>
      <vt:lpstr>Summary</vt:lpstr>
      <vt:lpstr>Homework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Programmeerbare Hardware HWP01</dc:title>
  <dc:creator>PelJH</dc:creator>
  <cp:lastModifiedBy>Verhagen, R.T. (Ron)</cp:lastModifiedBy>
  <cp:revision>265</cp:revision>
  <cp:lastPrinted>2013-09-03T09:52:57Z</cp:lastPrinted>
  <dcterms:created xsi:type="dcterms:W3CDTF">2010-09-14T09:49:30Z</dcterms:created>
  <dcterms:modified xsi:type="dcterms:W3CDTF">2023-09-18T13:04:56Z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0x0101002889CF096EA0F74E95A1679122595694</vt:lpwstr>
  </property>
</Properties>
</file>