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32"/>
  </p:notesMasterIdLst>
  <p:handoutMasterIdLst>
    <p:handoutMasterId r:id="rId33"/>
  </p:handoutMasterIdLst>
  <p:sldIdLst>
    <p:sldId id="312" r:id="rId5"/>
    <p:sldId id="316" r:id="rId6"/>
    <p:sldId id="327" r:id="rId7"/>
    <p:sldId id="355" r:id="rId8"/>
    <p:sldId id="350" r:id="rId9"/>
    <p:sldId id="361" r:id="rId10"/>
    <p:sldId id="362" r:id="rId11"/>
    <p:sldId id="363" r:id="rId12"/>
    <p:sldId id="364" r:id="rId13"/>
    <p:sldId id="366" r:id="rId14"/>
    <p:sldId id="347" r:id="rId15"/>
    <p:sldId id="346" r:id="rId16"/>
    <p:sldId id="367" r:id="rId17"/>
    <p:sldId id="349" r:id="rId18"/>
    <p:sldId id="377" r:id="rId19"/>
    <p:sldId id="368" r:id="rId20"/>
    <p:sldId id="378" r:id="rId21"/>
    <p:sldId id="369" r:id="rId22"/>
    <p:sldId id="370" r:id="rId23"/>
    <p:sldId id="371" r:id="rId24"/>
    <p:sldId id="372" r:id="rId25"/>
    <p:sldId id="373" r:id="rId26"/>
    <p:sldId id="374" r:id="rId27"/>
    <p:sldId id="379" r:id="rId28"/>
    <p:sldId id="380" r:id="rId29"/>
    <p:sldId id="381" r:id="rId30"/>
    <p:sldId id="375" r:id="rId31"/>
  </p:sldIdLst>
  <p:sldSz cx="9144000" cy="6858000" type="screen4x3"/>
  <p:notesSz cx="7099300" cy="102235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1E8"/>
    <a:srgbClr val="CCECFF"/>
    <a:srgbClr val="3366CC"/>
    <a:srgbClr val="CCFFCC"/>
    <a:srgbClr val="F32A1B"/>
    <a:srgbClr val="CC6600"/>
    <a:srgbClr val="00808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37" autoAdjust="0"/>
  </p:normalViewPr>
  <p:slideViewPr>
    <p:cSldViewPr>
      <p:cViewPr varScale="1">
        <p:scale>
          <a:sx n="72" d="100"/>
          <a:sy n="72" d="100"/>
        </p:scale>
        <p:origin x="176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90" y="-108"/>
      </p:cViewPr>
      <p:guideLst>
        <p:guide orient="horz" pos="3220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45162A20-AB3C-4F9F-B252-A672A2B1021C}" type="datetimeFigureOut">
              <a:rPr lang="nl-NL" smtClean="0"/>
              <a:pPr/>
              <a:t>6-10-2023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FA21263B-E5B0-43C2-80A4-8AFDE3EFF43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766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81222E4A-1958-49F2-B3A1-D4165C891D49}" type="datetimeFigureOut">
              <a:rPr lang="nl-NL" smtClean="0"/>
              <a:pPr/>
              <a:t>6-10-2023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A6E2AD6B-A2A9-49FE-B66D-2E67103B72C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709613" y="4856163"/>
            <a:ext cx="5680075" cy="460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05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tera.com/en_US/pdfs/literature/wp/wp-01082-quartus-ii-metastability.pdf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960B0-8BB2-4B37-AE2B-8783C9AE35A0}" type="slidenum">
              <a:rPr lang="nl-NL"/>
              <a:pPr/>
              <a:t>1</a:t>
            </a:fld>
            <a:endParaRPr lang="nl-NL" dirty="0"/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715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Dit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Moore SM</a:t>
            </a:r>
          </a:p>
          <a:p>
            <a:r>
              <a:rPr lang="en-US" dirty="0"/>
              <a:t>Er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clock </a:t>
            </a:r>
            <a:r>
              <a:rPr lang="en-US" dirty="0" err="1"/>
              <a:t>bij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394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Reset </a:t>
            </a:r>
            <a:r>
              <a:rPr lang="en-US" dirty="0" err="1"/>
              <a:t>onderop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517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65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Always design Moore. 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output </a:t>
            </a:r>
            <a:r>
              <a:rPr lang="en-US" dirty="0" err="1"/>
              <a:t>meteen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reageren</a:t>
            </a:r>
            <a:r>
              <a:rPr lang="en-US" dirty="0"/>
              <a:t> op input dan </a:t>
            </a:r>
            <a:r>
              <a:rPr lang="en-US" dirty="0" err="1"/>
              <a:t>moore</a:t>
            </a:r>
            <a:r>
              <a:rPr lang="en-US" dirty="0"/>
              <a:t> </a:t>
            </a:r>
            <a:r>
              <a:rPr lang="en-US" dirty="0" err="1"/>
              <a:t>omzetten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mealy </a:t>
            </a:r>
            <a:r>
              <a:rPr lang="en-US" dirty="0" err="1"/>
              <a:t>zie</a:t>
            </a:r>
            <a:r>
              <a:rPr lang="en-US" dirty="0"/>
              <a:t> </a:t>
            </a:r>
            <a:r>
              <a:rPr lang="en-US" dirty="0" err="1"/>
              <a:t>boek</a:t>
            </a:r>
            <a:r>
              <a:rPr lang="en-US" dirty="0"/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589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Onderwerp</a:t>
            </a:r>
            <a:r>
              <a:rPr lang="en-US" dirty="0"/>
              <a:t> synchronizers </a:t>
            </a:r>
            <a:r>
              <a:rPr lang="en-US" dirty="0" err="1"/>
              <a:t>toevoegen</a:t>
            </a:r>
            <a:r>
              <a:rPr lang="en-US"/>
              <a:t>: </a:t>
            </a:r>
            <a:br>
              <a:rPr lang="en-US"/>
            </a:br>
            <a:r>
              <a:rPr lang="nl-NL" b="0" i="0">
                <a:effectLst/>
                <a:latin typeface="-apple-system"/>
              </a:rPr>
              <a:t>Om </a:t>
            </a:r>
            <a:r>
              <a:rPr lang="nl-NL" b="0" i="0" dirty="0">
                <a:effectLst/>
                <a:latin typeface="-apple-system"/>
              </a:rPr>
              <a:t>problemen te voorkomen bij synchrone systemen zoals statemachines moeten asynchrone </a:t>
            </a:r>
            <a:r>
              <a:rPr lang="nl-NL" b="0" i="0" dirty="0" err="1">
                <a:effectLst/>
                <a:latin typeface="-apple-system"/>
              </a:rPr>
              <a:t>inputs</a:t>
            </a:r>
            <a:r>
              <a:rPr lang="nl-NL" b="0" i="0" dirty="0">
                <a:effectLst/>
                <a:latin typeface="-apple-system"/>
              </a:rPr>
              <a:t> (b.v. signalen afkomstig van externe </a:t>
            </a:r>
            <a:r>
              <a:rPr lang="nl-NL" b="0" i="0" dirty="0" err="1">
                <a:effectLst/>
                <a:latin typeface="-apple-system"/>
              </a:rPr>
              <a:t>inputs</a:t>
            </a:r>
            <a:r>
              <a:rPr lang="nl-NL" b="0" i="0" dirty="0">
                <a:effectLst/>
                <a:latin typeface="-apple-system"/>
              </a:rPr>
              <a:t>) gesynchroniseerd worden met een </a:t>
            </a:r>
            <a:r>
              <a:rPr lang="nl-NL" b="0" i="0" dirty="0" err="1">
                <a:effectLst/>
                <a:latin typeface="-apple-system"/>
              </a:rPr>
              <a:t>synchronizer</a:t>
            </a:r>
            <a:r>
              <a:rPr lang="nl-NL" b="0" i="0" dirty="0">
                <a:effectLst/>
                <a:latin typeface="-apple-system"/>
              </a:rPr>
              <a:t>. Een en ander wordt uitgelegd op pagina 32. Voor degene die er meer van wilt weten is deze White Paper interessant: </a:t>
            </a:r>
            <a:r>
              <a:rPr lang="nl-NL" b="0" i="0" dirty="0">
                <a:effectLst/>
                <a:latin typeface="-apple-system"/>
                <a:hlinkClick r:id="rId3" tooltip="https://www.altera.com/en_us/pdfs/literature/wp/wp-01082-quartus-ii-metastability.pdf"/>
              </a:rPr>
              <a:t>https://www.altera.com/en_US/pdfs/literature/wp/wp-01082-quartus-ii-metastability.pdf</a:t>
            </a:r>
            <a:endParaRPr lang="nl-NL" b="0" i="0" dirty="0"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5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59832" y="0"/>
            <a:ext cx="6084168" cy="6858000"/>
          </a:xfrm>
          <a:prstGeom prst="rect">
            <a:avLst/>
          </a:prstGeom>
          <a:solidFill>
            <a:srgbClr val="CA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05983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75856" y="620688"/>
            <a:ext cx="5688632" cy="20162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75856" y="2708920"/>
            <a:ext cx="5688632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pic>
        <p:nvPicPr>
          <p:cNvPr id="7" name="Picture 6" descr="HR_Logo_websafe_punt bo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1871663" cy="18716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WK4 V1.1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WK4 V1.1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52928" cy="19442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0"/>
            <a:ext cx="8352928" cy="7200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WK4 V1.1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WK4 V1.1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WK4 V1.1</a:t>
            </a:r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WK4 V1.1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WK4 V1.1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WK4 V1.1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WK4 V1.1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opmaakprofielen van de modeltekst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67544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HR EAS ELE HWP01 WK4 V1.1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491880" y="6492875"/>
            <a:ext cx="1872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9902-D0C0-4CCB-A534-4D64BC9D383D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7" name="Picture 7" descr="fond_rood_websaf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287338" cy="68580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395536" y="764704"/>
            <a:ext cx="85689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HR_Logo_websafe_punt#1015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85795" y="6309320"/>
            <a:ext cx="509761" cy="5097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bytebucket.org/HR_ELEKTRO/hwp01/wiki/uitleg/FSM_template.txt?rev=08b81cb3f85a7a1e6526b07619bc40bcc7b823dc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ytebucket.org/HR_ELEKTRO/hwp01/wiki/uitleg/FSM_template.txt?rev=08b81cb3f85a7a1e6526b07619bc40bcc7b823d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 txBox="1">
            <a:spLocks/>
          </p:cNvSpPr>
          <p:nvPr/>
        </p:nvSpPr>
        <p:spPr>
          <a:xfrm>
            <a:off x="3275856" y="620688"/>
            <a:ext cx="5688632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Hardware </a:t>
            </a:r>
            <a:r>
              <a:rPr kumimoji="0" lang="nl-NL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Programming</a:t>
            </a:r>
            <a:b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HWP01</a:t>
            </a:r>
          </a:p>
        </p:txBody>
      </p:sp>
      <p:sp>
        <p:nvSpPr>
          <p:cNvPr id="10" name="Subtitle 7"/>
          <p:cNvSpPr txBox="1">
            <a:spLocks/>
          </p:cNvSpPr>
          <p:nvPr/>
        </p:nvSpPr>
        <p:spPr>
          <a:xfrm>
            <a:off x="3275856" y="2708920"/>
            <a:ext cx="5688632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capturing 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FPGA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with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VHDL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nl-NL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sz="4000" dirty="0" err="1"/>
              <a:t>Finite</a:t>
            </a:r>
            <a:r>
              <a:rPr lang="nl-NL" sz="4000" dirty="0"/>
              <a:t> State Machines</a:t>
            </a:r>
            <a:endParaRPr lang="nl-NL" sz="3600" dirty="0"/>
          </a:p>
          <a:p>
            <a:pPr eaLnBrk="1" hangingPunct="1"/>
            <a:r>
              <a:rPr lang="nl-NL" sz="4000" b="1" dirty="0" err="1">
                <a:solidFill>
                  <a:srgbClr val="C00000"/>
                </a:solidFill>
              </a:rPr>
              <a:t>Example</a:t>
            </a:r>
            <a:endParaRPr lang="nl-NL" sz="4000" b="1" dirty="0">
              <a:solidFill>
                <a:srgbClr val="C00000"/>
              </a:solidFill>
            </a:endParaRPr>
          </a:p>
          <a:p>
            <a:pPr eaLnBrk="1" hangingPunct="1"/>
            <a:r>
              <a:rPr lang="nl-NL" sz="4000" dirty="0" err="1"/>
              <a:t>Example</a:t>
            </a:r>
            <a:r>
              <a:rPr lang="nl-NL" sz="4000" dirty="0"/>
              <a:t> in VHDL</a:t>
            </a:r>
          </a:p>
          <a:p>
            <a:pPr eaLnBrk="1" hangingPunct="1"/>
            <a:r>
              <a:rPr lang="nl-NL" sz="4000" dirty="0" err="1"/>
              <a:t>Template</a:t>
            </a:r>
            <a:r>
              <a:rPr lang="nl-NL" sz="4000" dirty="0"/>
              <a:t> in VHDL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10</a:t>
            </a:fld>
            <a:endParaRPr lang="nl-NL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Egg</a:t>
            </a:r>
            <a:r>
              <a:rPr lang="nl-NL" dirty="0"/>
              <a:t> Timer: FSM Context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187624" y="1772816"/>
            <a:ext cx="6984776" cy="3960440"/>
            <a:chOff x="971600" y="1772816"/>
            <a:chExt cx="6984776" cy="39604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2843808" y="2204864"/>
              <a:ext cx="1944216" cy="1800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State Machine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0152" y="2276872"/>
              <a:ext cx="1008112" cy="8640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Counter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 flipV="1">
              <a:off x="6444208" y="4437112"/>
              <a:ext cx="576064" cy="432048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16200000" flipH="1">
              <a:off x="7092280" y="4581128"/>
              <a:ext cx="216024" cy="21602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6200000" flipH="1">
              <a:off x="7020272" y="4725144"/>
              <a:ext cx="216024" cy="21602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44208" y="4869160"/>
              <a:ext cx="57606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/>
            <p:cNvSpPr/>
            <p:nvPr/>
          </p:nvSpPr>
          <p:spPr>
            <a:xfrm>
              <a:off x="971600" y="1772816"/>
              <a:ext cx="432048" cy="288032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2" name="Straight Connector 21"/>
            <p:cNvCxnSpPr>
              <a:stCxn id="19" idx="3"/>
            </p:cNvCxnSpPr>
            <p:nvPr/>
          </p:nvCxnSpPr>
          <p:spPr>
            <a:xfrm rot="5400000">
              <a:off x="395536" y="2852936"/>
              <a:ext cx="158417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1547664" y="2852936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1547664" y="3429000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1655676" y="2960948"/>
              <a:ext cx="216024" cy="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1655676" y="3537012"/>
              <a:ext cx="216024" cy="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1187624" y="3068960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1187624" y="3645024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979712" y="3068960"/>
              <a:ext cx="864096" cy="1588"/>
            </a:xfrm>
            <a:prstGeom prst="straightConnector1">
              <a:avLst/>
            </a:prstGeom>
            <a:ln w="25400" cap="flat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979712" y="3645024"/>
              <a:ext cx="864096" cy="1588"/>
            </a:xfrm>
            <a:prstGeom prst="straightConnector1">
              <a:avLst/>
            </a:prstGeom>
            <a:ln w="25400" cap="flat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4788024" y="2492896"/>
              <a:ext cx="1152128" cy="1588"/>
            </a:xfrm>
            <a:prstGeom prst="straightConnector1">
              <a:avLst/>
            </a:prstGeom>
            <a:ln w="25400" cap="flat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788024" y="2924944"/>
              <a:ext cx="1152128" cy="1588"/>
            </a:xfrm>
            <a:prstGeom prst="straightConnector1">
              <a:avLst/>
            </a:prstGeom>
            <a:ln w="25400" cap="flat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788024" y="3645024"/>
              <a:ext cx="194421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9" idx="3"/>
            </p:cNvCxnSpPr>
            <p:nvPr/>
          </p:nvCxnSpPr>
          <p:spPr>
            <a:xfrm rot="5400000">
              <a:off x="6336990" y="4041068"/>
              <a:ext cx="791294" cy="794"/>
            </a:xfrm>
            <a:prstGeom prst="straightConnector1">
              <a:avLst/>
            </a:prstGeom>
            <a:ln w="25400" cap="flat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372200" y="5229200"/>
              <a:ext cx="7200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>
              <a:off x="6516216" y="5589240"/>
              <a:ext cx="432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6588224" y="5661248"/>
              <a:ext cx="28803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6660232" y="5733256"/>
              <a:ext cx="14401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6948264" y="2492896"/>
              <a:ext cx="93610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835696" y="1772816"/>
              <a:ext cx="604867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1835696" y="2492896"/>
              <a:ext cx="1008112" cy="1588"/>
            </a:xfrm>
            <a:prstGeom prst="straightConnector1">
              <a:avLst/>
            </a:prstGeom>
            <a:ln w="25400" cap="flat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1475656" y="2132856"/>
              <a:ext cx="7200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524328" y="2132856"/>
              <a:ext cx="7200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979712" y="2708920"/>
              <a:ext cx="864096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GB" sz="1600" dirty="0">
                  <a:solidFill>
                    <a:schemeClr val="tx1"/>
                  </a:solidFill>
                </a:rPr>
                <a:t>button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79712" y="3284984"/>
              <a:ext cx="864096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GB" sz="1600" dirty="0">
                  <a:solidFill>
                    <a:schemeClr val="tx1"/>
                  </a:solidFill>
                </a:rPr>
                <a:t>reset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835696" y="2132856"/>
              <a:ext cx="1008112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tx1"/>
                  </a:solidFill>
                </a:rPr>
                <a:t>cnt_done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948264" y="2132856"/>
              <a:ext cx="1008112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tx1"/>
                  </a:solidFill>
                </a:rPr>
                <a:t>cnt_done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788024" y="2132856"/>
              <a:ext cx="1152128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tx1"/>
                  </a:solidFill>
                </a:rPr>
                <a:t>cnt_enable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788024" y="2564904"/>
              <a:ext cx="1152128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tx1"/>
                  </a:solidFill>
                </a:rPr>
                <a:t>cnt_reset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788024" y="3284984"/>
              <a:ext cx="504056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chemeClr val="tx1"/>
                  </a:solidFill>
                </a:rPr>
                <a:t>led</a:t>
              </a:r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11</a:t>
            </a:fld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Egg</a:t>
            </a:r>
            <a:r>
              <a:rPr lang="nl-NL" dirty="0"/>
              <a:t> Timer: State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12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888" y="1143000"/>
            <a:ext cx="63722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in VHDL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19256" cy="604663"/>
          </a:xfrm>
        </p:spPr>
        <p:txBody>
          <a:bodyPr/>
          <a:lstStyle/>
          <a:p>
            <a:r>
              <a:rPr lang="en-US" dirty="0"/>
              <a:t>Same Egg Timer: the 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62064" y="1729407"/>
            <a:ext cx="5472608" cy="3970318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library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ieee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use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ieee</a:t>
            </a:r>
            <a:r>
              <a:rPr lang="nl-NL" b="1" dirty="0" err="1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.</a:t>
            </a:r>
            <a:r>
              <a:rPr lang="nl-NL" dirty="0" err="1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std</a:t>
            </a:r>
            <a:r>
              <a:rPr lang="nl-NL" dirty="0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logic</a:t>
            </a:r>
            <a:r>
              <a:rPr lang="nl-NL" dirty="0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_1164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.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all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entity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fsm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_hard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port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in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</a:t>
            </a:r>
            <a:r>
              <a:rPr lang="nl-NL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logic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reset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in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</a:t>
            </a:r>
            <a:r>
              <a:rPr lang="nl-NL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logic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button     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in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</a:t>
            </a:r>
            <a:r>
              <a:rPr lang="nl-NL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logic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done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in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</a:t>
            </a:r>
            <a:r>
              <a:rPr lang="nl-NL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logic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enable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out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</a:t>
            </a:r>
            <a:r>
              <a:rPr lang="nl-NL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logic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reset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out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</a:t>
            </a:r>
            <a:r>
              <a:rPr lang="nl-NL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logic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led        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out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</a:t>
            </a:r>
            <a:r>
              <a:rPr lang="nl-NL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logic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entity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13</a:t>
            </a:fld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Example</a:t>
            </a:r>
            <a:r>
              <a:rPr lang="nl-NL" dirty="0"/>
              <a:t> in VHDL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36004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can do it the hard way (previous example) and then write the code: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8784976" cy="4524315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architecture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rtl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of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fsm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_hard </a:t>
            </a:r>
            <a:r>
              <a:rPr lang="nl-NL" sz="145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signal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</a:t>
            </a:r>
            <a:r>
              <a:rPr lang="nl-NL" sz="145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5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logic</a:t>
            </a:r>
            <a:r>
              <a:rPr lang="nl-NL" sz="145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_vector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downto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:=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"00"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signal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n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</a:t>
            </a:r>
            <a:r>
              <a:rPr lang="nl-NL" sz="145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5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logic</a:t>
            </a:r>
            <a:r>
              <a:rPr lang="nl-NL" sz="1450" dirty="0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_vector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downto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:=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"00"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5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The </a:t>
            </a:r>
            <a:r>
              <a:rPr lang="nl-NL" sz="1450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flip-flops</a:t>
            </a:r>
            <a:r>
              <a:rPr lang="nl-NL" sz="145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to </a:t>
            </a:r>
            <a:r>
              <a:rPr lang="nl-NL" sz="1450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hold</a:t>
            </a:r>
            <a:r>
              <a:rPr lang="nl-NL" sz="145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the </a:t>
            </a:r>
            <a:r>
              <a:rPr lang="nl-NL" sz="1450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current</a:t>
            </a:r>
            <a:r>
              <a:rPr lang="nl-NL" sz="145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state and switch to </a:t>
            </a:r>
            <a:r>
              <a:rPr lang="nl-NL" sz="1450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next</a:t>
            </a:r>
            <a:r>
              <a:rPr lang="nl-NL" sz="145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state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5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reset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s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"00"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elsif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 err="1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rising</a:t>
            </a:r>
            <a:r>
              <a:rPr lang="nl-NL" sz="1450" b="1" dirty="0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50" b="1" dirty="0" err="1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edge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s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n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sz="145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5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5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The </a:t>
            </a:r>
            <a:r>
              <a:rPr lang="nl-NL" sz="1450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combinational</a:t>
            </a:r>
            <a:r>
              <a:rPr lang="nl-NL" sz="145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part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enable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and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not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));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reset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not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and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not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)));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led        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and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);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n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or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 err="1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not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button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and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));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n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and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or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 err="1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not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and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button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or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s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5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>
                <a:solidFill>
                  <a:srgbClr val="808000"/>
                </a:solidFill>
                <a:latin typeface="Courier New"/>
                <a:ea typeface="Times New Roman"/>
                <a:cs typeface="Times New Roman"/>
              </a:rPr>
              <a:t>and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done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);</a:t>
            </a:r>
            <a:endParaRPr lang="nl-NL" sz="145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5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45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5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rtl</a:t>
            </a:r>
            <a:r>
              <a:rPr lang="nl-NL" sz="145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1450" dirty="0">
              <a:ea typeface="SimSu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3212976"/>
            <a:ext cx="2160240" cy="369332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Disadvantages?</a:t>
            </a:r>
          </a:p>
        </p:txBody>
      </p:sp>
      <p:pic>
        <p:nvPicPr>
          <p:cNvPr id="2050" name="Picture 2" descr="C:\TEMP\INTERNET\CACHE\Content.IE5\24F1OAE9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9388" y="3529013"/>
            <a:ext cx="1978025" cy="19081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83968" y="3861048"/>
            <a:ext cx="1872208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Time efficiency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4008" y="4365104"/>
            <a:ext cx="1728192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/>
              <a:t>Readability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76056" y="4869160"/>
            <a:ext cx="1728192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Reusability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14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nl-NL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sz="4000" dirty="0" err="1"/>
              <a:t>Finite</a:t>
            </a:r>
            <a:r>
              <a:rPr lang="nl-NL" sz="4000" dirty="0"/>
              <a:t> State Machines</a:t>
            </a:r>
            <a:endParaRPr lang="nl-NL" sz="3600" dirty="0"/>
          </a:p>
          <a:p>
            <a:pPr eaLnBrk="1" hangingPunct="1"/>
            <a:r>
              <a:rPr lang="nl-NL" sz="4000" dirty="0" err="1"/>
              <a:t>Example</a:t>
            </a:r>
            <a:endParaRPr lang="nl-NL" sz="4000" dirty="0"/>
          </a:p>
          <a:p>
            <a:pPr eaLnBrk="1" hangingPunct="1"/>
            <a:r>
              <a:rPr lang="nl-NL" sz="4000" b="1" dirty="0" err="1">
                <a:solidFill>
                  <a:srgbClr val="C00000"/>
                </a:solidFill>
              </a:rPr>
              <a:t>Example</a:t>
            </a:r>
            <a:r>
              <a:rPr lang="nl-NL" sz="4000" b="1" dirty="0">
                <a:solidFill>
                  <a:srgbClr val="C00000"/>
                </a:solidFill>
              </a:rPr>
              <a:t> in VHDL</a:t>
            </a:r>
          </a:p>
          <a:p>
            <a:pPr eaLnBrk="1" hangingPunct="1"/>
            <a:r>
              <a:rPr lang="nl-NL" sz="4000" dirty="0" err="1"/>
              <a:t>Template</a:t>
            </a:r>
            <a:r>
              <a:rPr lang="nl-NL" sz="4000" dirty="0"/>
              <a:t> in VHDL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443868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in VHDL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608512"/>
          </a:xfrm>
        </p:spPr>
        <p:txBody>
          <a:bodyPr>
            <a:normAutofit/>
          </a:bodyPr>
          <a:lstStyle/>
          <a:p>
            <a:r>
              <a:rPr lang="en-US" dirty="0"/>
              <a:t>To write the circuit in such a low-level way is not recommended.</a:t>
            </a:r>
          </a:p>
          <a:p>
            <a:r>
              <a:rPr lang="en-US" b="1" dirty="0"/>
              <a:t>Use the power of abstraction!</a:t>
            </a:r>
          </a:p>
          <a:p>
            <a:r>
              <a:rPr lang="en-US" dirty="0"/>
              <a:t>A state machine template in VHDL can be found in the course folder.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16</a:t>
            </a:fld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in VHDL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19256" cy="604663"/>
          </a:xfrm>
        </p:spPr>
        <p:txBody>
          <a:bodyPr/>
          <a:lstStyle/>
          <a:p>
            <a:r>
              <a:rPr lang="en-US" dirty="0"/>
              <a:t>Same Egg Timer: the 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1983924"/>
            <a:ext cx="7416824" cy="2585323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library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ieee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use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ieee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.</a:t>
            </a:r>
            <a:r>
              <a:rPr lang="nl-NL" dirty="0">
                <a:solidFill>
                  <a:srgbClr val="800000"/>
                </a:solidFill>
                <a:latin typeface="Courier New"/>
                <a:ea typeface="Times New Roman"/>
                <a:cs typeface="Times New Roman"/>
              </a:rPr>
              <a:t>std_logic_1164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.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all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entity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fsm_egg_timer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port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, reset,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btn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,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cnt_done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in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std_ulogic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cnt_enable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,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cnt_reset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, led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out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std_ulogic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entity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7066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Bus Encoding in VHDL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2088232"/>
          </a:xfrm>
        </p:spPr>
        <p:txBody>
          <a:bodyPr>
            <a:normAutofit fontScale="92500"/>
          </a:bodyPr>
          <a:lstStyle/>
          <a:p>
            <a:r>
              <a:rPr lang="en-US" dirty="0"/>
              <a:t>We need to define the states inside our architecture.</a:t>
            </a:r>
          </a:p>
          <a:p>
            <a:r>
              <a:rPr lang="en-US" dirty="0"/>
              <a:t>We can use the “TYPE” keyword, it’s like “ENUM” in C. The synthesizer will define what idle, button, </a:t>
            </a:r>
            <a:r>
              <a:rPr lang="en-US" dirty="0" err="1"/>
              <a:t>cnting</a:t>
            </a:r>
            <a:r>
              <a:rPr lang="en-US" dirty="0"/>
              <a:t>, etc… is.</a:t>
            </a:r>
          </a:p>
          <a:p>
            <a:r>
              <a:rPr lang="en-US" dirty="0"/>
              <a:t>We need to define signals for the present and next state.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3140968"/>
            <a:ext cx="7776864" cy="2585323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architecture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rtl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of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fsm_egg_timer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</a:t>
            </a:r>
            <a:r>
              <a:rPr lang="nl-NL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Define</a:t>
            </a:r>
            <a:r>
              <a:rPr lang="nl-NL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an</a:t>
            </a:r>
            <a:r>
              <a:rPr lang="nl-NL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enumerated</a:t>
            </a:r>
            <a:r>
              <a:rPr lang="nl-NL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type </a:t>
            </a:r>
            <a:r>
              <a:rPr lang="nl-NL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for</a:t>
            </a:r>
            <a:r>
              <a:rPr lang="nl-NL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the state machine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type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state_type </a:t>
            </a: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idle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button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cnting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done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Register to </a:t>
            </a:r>
            <a:r>
              <a:rPr lang="nl-NL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hold</a:t>
            </a:r>
            <a:r>
              <a:rPr lang="nl-NL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the </a:t>
            </a:r>
            <a:r>
              <a:rPr lang="nl-NL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current</a:t>
            </a:r>
            <a:r>
              <a:rPr lang="nl-NL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state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signal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present_state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 </a:t>
            </a:r>
            <a:r>
              <a:rPr lang="nl-NL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next_state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state_type</a:t>
            </a:r>
            <a:r>
              <a:rPr lang="nl-NL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nl-NL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nl-NL" sz="2800" dirty="0">
              <a:ea typeface="SimSun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18</a:t>
            </a:fld>
            <a:endParaRPr lang="nl-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Manual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1224136"/>
          </a:xfrm>
        </p:spPr>
        <p:txBody>
          <a:bodyPr>
            <a:normAutofit fontScale="85000" lnSpcReduction="10000"/>
          </a:bodyPr>
          <a:lstStyle/>
          <a:p>
            <a:pPr algn="dist"/>
            <a:r>
              <a:rPr lang="en-US" dirty="0"/>
              <a:t>We can also encode the state bus manually using constants</a:t>
            </a:r>
          </a:p>
          <a:p>
            <a:pPr algn="dist"/>
            <a:r>
              <a:rPr lang="en-US" dirty="0"/>
              <a:t>It’s not necessary most of the time, since the synthesizer can also be configured to use gray, one-hot, two-hot, binary, etc…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2564904"/>
            <a:ext cx="8496944" cy="3385542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architecture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rtl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of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fsm_easy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Build an enumerated type for the state machine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constant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idle 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:=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"00"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constant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button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:=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"01"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constant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cnting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:=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"11"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constant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done 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:=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urier New"/>
                <a:ea typeface="Times New Roman"/>
                <a:cs typeface="Times New Roman"/>
              </a:rPr>
              <a:t>"10"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Register to hold the current state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signal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present_state</a:t>
            </a:r>
            <a:r>
              <a:rPr lang="en-US" sz="1600" b="1" dirty="0" err="1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next_state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8000FF"/>
                </a:solidFill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);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endParaRPr lang="en-US" sz="24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en-US" sz="2400" dirty="0">
              <a:ea typeface="SimSun"/>
              <a:cs typeface="Times New Roman"/>
            </a:endParaRPr>
          </a:p>
          <a:p>
            <a:endParaRPr lang="en-US" sz="16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19</a:t>
            </a:fld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en-US" sz="3600" dirty="0"/>
              <a:t>Fifth Week: Theory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052736"/>
            <a:ext cx="7715200" cy="5112568"/>
          </a:xfrm>
        </p:spPr>
        <p:txBody>
          <a:bodyPr>
            <a:normAutofit/>
          </a:bodyPr>
          <a:lstStyle/>
          <a:p>
            <a:pPr eaLnBrk="1" hangingPunct="1"/>
            <a:r>
              <a:rPr lang="en-US" b="0" dirty="0"/>
              <a:t>Theory:</a:t>
            </a:r>
          </a:p>
          <a:p>
            <a:pPr lvl="1" eaLnBrk="1" hangingPunct="1"/>
            <a:r>
              <a:rPr lang="en-US" dirty="0"/>
              <a:t>Ch15+16: State Machines</a:t>
            </a:r>
          </a:p>
          <a:p>
            <a:pPr lvl="1" eaLnBrk="1" hangingPunct="1">
              <a:buNone/>
            </a:pPr>
            <a:endParaRPr lang="en-US" dirty="0"/>
          </a:p>
          <a:p>
            <a:pPr eaLnBrk="1" hangingPunct="1"/>
            <a:r>
              <a:rPr lang="en-US" b="0" dirty="0"/>
              <a:t>Goals:</a:t>
            </a:r>
          </a:p>
          <a:p>
            <a:pPr lvl="1"/>
            <a:r>
              <a:rPr lang="en-US" dirty="0"/>
              <a:t>Learn how to design and implement a Finite State Machine in a digital circuit using VHDL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Define the flip-flops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7664" y="2348880"/>
            <a:ext cx="5976664" cy="2585323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state register</a:t>
            </a:r>
            <a:endParaRPr lang="en-US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pr_flipflops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: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reset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endParaRPr lang="en-US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en-US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reset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en-US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present_state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idle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en-US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elsif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rising_edge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clk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en-US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present_state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next_state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28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US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en-US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20</a:t>
            </a:fld>
            <a:endParaRPr lang="nl-N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1055633"/>
            <a:ext cx="6192688" cy="5293757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logic to determine the next state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pr_next_state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: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present_state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btn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,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cnt_done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case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present_state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idle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=&gt;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btn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   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next_state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btn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else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   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next_state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idle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btn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=&gt;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not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btn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   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next_state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cnting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else</a:t>
            </a:r>
            <a:endParaRPr lang="en-US" sz="13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   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next_state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btn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</a:p>
          <a:p>
            <a:r>
              <a:rPr lang="en-US" sz="13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  <a:cs typeface="Times New Roman"/>
              </a:rPr>
              <a:t>	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</a:p>
          <a:p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 when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cnting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=&gt;</a:t>
            </a:r>
            <a:endParaRPr lang="en-US" sz="1300" dirty="0">
              <a:ea typeface="SimSun"/>
              <a:cs typeface="Times New Roman"/>
            </a:endParaRPr>
          </a:p>
          <a:p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cnt_done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en-US" sz="1300" dirty="0">
              <a:ea typeface="SimSun"/>
              <a:cs typeface="Times New Roman"/>
            </a:endParaRPr>
          </a:p>
          <a:p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   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next_state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done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1300" dirty="0">
              <a:ea typeface="SimSun"/>
              <a:cs typeface="Times New Roman"/>
            </a:endParaRPr>
          </a:p>
          <a:p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else</a:t>
            </a:r>
            <a:endParaRPr lang="en-US" sz="1300" dirty="0">
              <a:ea typeface="SimSun"/>
              <a:cs typeface="Times New Roman"/>
            </a:endParaRPr>
          </a:p>
          <a:p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   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next_state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cnting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1300" dirty="0">
              <a:ea typeface="SimSun"/>
              <a:cs typeface="Times New Roman"/>
            </a:endParaRPr>
          </a:p>
          <a:p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if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1300" dirty="0">
              <a:ea typeface="SimSun"/>
              <a:cs typeface="Times New Roman"/>
            </a:endParaRPr>
          </a:p>
          <a:p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done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=&gt;</a:t>
            </a:r>
          </a:p>
          <a:p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en-US" sz="13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next_state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done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1300" dirty="0">
              <a:ea typeface="SimSun"/>
              <a:cs typeface="Times New Roman"/>
            </a:endParaRPr>
          </a:p>
          <a:p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case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1300" dirty="0">
              <a:ea typeface="SimSun"/>
              <a:cs typeface="Times New Roman"/>
            </a:endParaRPr>
          </a:p>
          <a:p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    end</a:t>
            </a:r>
            <a:r>
              <a:rPr lang="en-US" sz="13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3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en-US" sz="13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C5BB575-1CF8-7E1A-B2C2-144F401F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the transitions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21</a:t>
            </a:fld>
            <a:endParaRPr lang="nl-N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the outputs (Moore)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1124744"/>
            <a:ext cx="4608512" cy="5040560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-- </a:t>
            </a:r>
            <a:r>
              <a:rPr lang="nl-NL" sz="1400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Logic</a:t>
            </a:r>
            <a:r>
              <a:rPr lang="nl-NL" sz="140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to </a:t>
            </a:r>
            <a:r>
              <a:rPr lang="nl-NL" sz="1400" dirty="0" err="1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determine</a:t>
            </a:r>
            <a:r>
              <a:rPr lang="nl-NL" sz="1400" dirty="0">
                <a:solidFill>
                  <a:srgbClr val="008000"/>
                </a:solidFill>
                <a:latin typeface="Courier New"/>
                <a:ea typeface="Times New Roman"/>
                <a:cs typeface="Times New Roman"/>
              </a:rPr>
              <a:t> the outputs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pr_outputs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: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(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present_state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)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case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present_state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idle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=&gt;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enable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reset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led       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btn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=&gt;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enable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reset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led       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cnting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=&gt;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enable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reset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led       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‘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when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done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=&gt;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enable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cnt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_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reset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'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        led         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&lt;=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‘</a:t>
            </a:r>
            <a:r>
              <a:rPr lang="nl-NL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'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   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case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   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b="1" dirty="0" err="1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nl-NL" sz="2000" dirty="0">
              <a:ea typeface="SimSu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 </a:t>
            </a:r>
            <a:r>
              <a:rPr lang="nl-NL" sz="1400" b="1" dirty="0">
                <a:solidFill>
                  <a:srgbClr val="0000FF"/>
                </a:solidFill>
                <a:latin typeface="Courier New"/>
                <a:ea typeface="Times New Roman"/>
                <a:cs typeface="Times New Roman"/>
              </a:rPr>
              <a:t>end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architecture</a:t>
            </a:r>
            <a:r>
              <a:rPr lang="nl-NL" sz="1400" b="1" dirty="0">
                <a:solidFill>
                  <a:srgbClr val="00008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en-US" sz="14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22</a:t>
            </a:fld>
            <a:endParaRPr lang="nl-N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Machine Viewer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4797152"/>
            <a:ext cx="8064896" cy="1872208"/>
          </a:xfrm>
        </p:spPr>
        <p:txBody>
          <a:bodyPr>
            <a:normAutofit/>
          </a:bodyPr>
          <a:lstStyle/>
          <a:p>
            <a:r>
              <a:rPr lang="en-US" dirty="0"/>
              <a:t>Quartus can detect a state machine in your code!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23</a:t>
            </a:fld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9C40361-47E5-DE83-AF0C-E6E873ECA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358392"/>
            <a:ext cx="2911092" cy="285774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Machine Viewer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24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476484A-66F4-1D28-E258-DF4BA8367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66" y="973544"/>
            <a:ext cx="6915869" cy="548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6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nl-NL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sz="4000" dirty="0" err="1"/>
              <a:t>Finite</a:t>
            </a:r>
            <a:r>
              <a:rPr lang="nl-NL" sz="4000" dirty="0"/>
              <a:t> State Machines</a:t>
            </a:r>
            <a:endParaRPr lang="nl-NL" sz="3600" dirty="0"/>
          </a:p>
          <a:p>
            <a:pPr eaLnBrk="1" hangingPunct="1"/>
            <a:r>
              <a:rPr lang="nl-NL" sz="4000" dirty="0" err="1"/>
              <a:t>Example</a:t>
            </a:r>
            <a:endParaRPr lang="nl-NL" sz="4000" dirty="0"/>
          </a:p>
          <a:p>
            <a:pPr eaLnBrk="1" hangingPunct="1"/>
            <a:r>
              <a:rPr lang="nl-NL" sz="4000" dirty="0" err="1"/>
              <a:t>Example</a:t>
            </a:r>
            <a:r>
              <a:rPr lang="nl-NL" sz="4000" dirty="0"/>
              <a:t> in VHDL</a:t>
            </a:r>
          </a:p>
          <a:p>
            <a:pPr eaLnBrk="1" hangingPunct="1"/>
            <a:r>
              <a:rPr lang="nl-NL" sz="4000" b="1" dirty="0" err="1">
                <a:solidFill>
                  <a:schemeClr val="accent3"/>
                </a:solidFill>
              </a:rPr>
              <a:t>Template</a:t>
            </a:r>
            <a:r>
              <a:rPr lang="nl-NL" sz="4000" b="1" dirty="0">
                <a:solidFill>
                  <a:schemeClr val="accent3"/>
                </a:solidFill>
              </a:rPr>
              <a:t> in VHDL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584555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the outputs (Moore)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982846"/>
            <a:ext cx="4392488" cy="4616648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 </a:t>
            </a:r>
            <a:r>
              <a:rPr lang="en-US" sz="1050" b="1" dirty="0" err="1">
                <a:solidFill>
                  <a:schemeClr val="accent3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use </a:t>
            </a:r>
            <a:r>
              <a:rPr lang="en-US" sz="1050" b="1" dirty="0">
                <a:solidFill>
                  <a:schemeClr val="accent3"/>
                </a:solidFill>
                <a:highlight>
                  <a:srgbClr val="FFFFFF"/>
                </a:highlight>
                <a:latin typeface="Courier New"/>
                <a:ea typeface="SimSun"/>
              </a:rPr>
              <a:t>ieee.std_logic_1164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.all;</a:t>
            </a:r>
          </a:p>
          <a:p>
            <a:pPr>
              <a:spcAft>
                <a:spcPts val="0"/>
              </a:spcAft>
            </a:pPr>
            <a:endParaRPr lang="en-US" sz="10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pPr>
              <a:spcAft>
                <a:spcPts val="0"/>
              </a:spcAft>
            </a:pP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entity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fsm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is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port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clk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,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rst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: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in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 err="1">
                <a:solidFill>
                  <a:srgbClr val="7030A0"/>
                </a:solidFill>
                <a:highlight>
                  <a:srgbClr val="FFFFFF"/>
                </a:highlight>
                <a:latin typeface="Courier New"/>
                <a:ea typeface="SimSun"/>
              </a:rPr>
              <a:t>std_ulogic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input1, input2, ...: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in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 err="1">
                <a:solidFill>
                  <a:srgbClr val="7030A0"/>
                </a:solidFill>
                <a:highlight>
                  <a:srgbClr val="FFFFFF"/>
                </a:highlight>
                <a:latin typeface="Courier New"/>
                <a:ea typeface="SimSun"/>
              </a:rPr>
              <a:t>std_ulogic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output1, output2, ...: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out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 err="1">
                <a:solidFill>
                  <a:srgbClr val="7030A0"/>
                </a:solidFill>
                <a:highlight>
                  <a:srgbClr val="FFFFFF"/>
                </a:highlight>
                <a:latin typeface="Courier New"/>
                <a:ea typeface="SimSun"/>
              </a:rPr>
              <a:t>std_ulogic</a:t>
            </a:r>
            <a:endParaRPr lang="en-US" sz="1050" dirty="0">
              <a:solidFill>
                <a:srgbClr val="7030A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</a:p>
          <a:p>
            <a:pPr>
              <a:spcAft>
                <a:spcPts val="0"/>
              </a:spcAft>
            </a:pP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fsm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</a:p>
          <a:p>
            <a:pPr>
              <a:spcAft>
                <a:spcPts val="0"/>
              </a:spcAft>
            </a:pPr>
            <a:endParaRPr lang="en-US" sz="10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pPr>
              <a:spcAft>
                <a:spcPts val="0"/>
              </a:spcAft>
            </a:pP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architecture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behavior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of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fsm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is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type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state_type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is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(idle, state1, state2, ...);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pr_state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,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nx_state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: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state_type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begin</a:t>
            </a:r>
          </a:p>
          <a:p>
            <a:pPr>
              <a:spcAft>
                <a:spcPts val="0"/>
              </a:spcAft>
            </a:pPr>
            <a:endParaRPr lang="en-US" sz="10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process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clk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,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rst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begin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if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rst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then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pr_state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&lt;= idle;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</a:t>
            </a:r>
            <a:r>
              <a:rPr lang="en-US" sz="105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elsif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US" sz="1050" b="1" dirty="0" err="1">
                <a:solidFill>
                  <a:srgbClr val="0080FF"/>
                </a:solidFill>
                <a:latin typeface="Courier New"/>
                <a:ea typeface="Times New Roman"/>
                <a:cs typeface="Times New Roman"/>
              </a:rPr>
              <a:t>rising_edge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clk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) </a:t>
            </a: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then</a:t>
            </a:r>
          </a:p>
          <a:p>
            <a:pPr>
              <a:spcAft>
                <a:spcPts val="0"/>
              </a:spcAft>
            </a:pP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pr_state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&lt;= </a:t>
            </a:r>
            <a:r>
              <a:rPr lang="en-US" sz="105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nx_state</a:t>
            </a:r>
            <a:r>
              <a:rPr lang="en-US" sz="105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end if;</a:t>
            </a:r>
          </a:p>
          <a:p>
            <a:pPr>
              <a:spcAft>
                <a:spcPts val="0"/>
              </a:spcAft>
            </a:pPr>
            <a:r>
              <a:rPr lang="en-US" sz="105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end process;</a:t>
            </a:r>
          </a:p>
          <a:p>
            <a:pPr>
              <a:spcAft>
                <a:spcPts val="0"/>
              </a:spcAft>
            </a:pPr>
            <a:endParaRPr lang="en-US" sz="10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pPr>
              <a:spcAft>
                <a:spcPts val="0"/>
              </a:spcAft>
            </a:pPr>
            <a:endParaRPr lang="en-US" sz="10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26</a:t>
            </a:fld>
            <a:endParaRPr lang="nl-N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FF9633-955B-5790-6100-B9D6FF987C65}"/>
              </a:ext>
            </a:extLst>
          </p:cNvPr>
          <p:cNvSpPr txBox="1"/>
          <p:nvPr/>
        </p:nvSpPr>
        <p:spPr>
          <a:xfrm>
            <a:off x="5148064" y="982846"/>
            <a:ext cx="3240358" cy="5493812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en-US" sz="9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process(</a:t>
            </a:r>
            <a:r>
              <a:rPr lang="en-US" sz="90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pr_state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, input1, input2, ...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begin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case </a:t>
            </a:r>
            <a:r>
              <a:rPr lang="en-US" sz="90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pr_state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is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when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idle =&gt;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if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input1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then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</a:t>
            </a:r>
            <a:r>
              <a:rPr lang="en-US" sz="90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nx_state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&lt;= state1;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else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</a:t>
            </a:r>
            <a:r>
              <a:rPr lang="en-US" sz="90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nx_state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&lt;= state2;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end if;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when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state1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=&gt;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</a:t>
            </a:r>
            <a:r>
              <a:rPr lang="en-US" sz="90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nx_state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&lt;= state2;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when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state2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=&gt;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...;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when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...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=&gt;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...;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end case;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end process;</a:t>
            </a:r>
          </a:p>
          <a:p>
            <a:pPr>
              <a:spcAft>
                <a:spcPts val="0"/>
              </a:spcAft>
            </a:pPr>
            <a:endParaRPr lang="en-US" sz="9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process(</a:t>
            </a:r>
            <a:r>
              <a:rPr lang="en-US" sz="90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pr_state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begin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case </a:t>
            </a:r>
            <a:r>
              <a:rPr lang="en-US" sz="900" dirty="0" err="1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pr_state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is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when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idle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=&gt;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output1 &lt;= '0';</a:t>
            </a:r>
          </a:p>
          <a:p>
            <a:pPr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output2 &lt;= '0';</a:t>
            </a:r>
          </a:p>
          <a:p>
            <a:pPr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... 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when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state1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=&gt;</a:t>
            </a:r>
          </a:p>
          <a:p>
            <a:pPr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output1 &lt;= '0';</a:t>
            </a:r>
          </a:p>
          <a:p>
            <a:pPr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output2 &lt;= '1';</a:t>
            </a:r>
          </a:p>
          <a:p>
            <a:pPr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... 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when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state2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=&gt;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</a:t>
            </a: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...;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when ... =&gt;</a:t>
            </a:r>
          </a:p>
          <a:p>
            <a:pPr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...;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end case;</a:t>
            </a: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    end process;</a:t>
            </a:r>
          </a:p>
          <a:p>
            <a:pPr>
              <a:spcAft>
                <a:spcPts val="0"/>
              </a:spcAft>
            </a:pPr>
            <a:endParaRPr lang="en-US" sz="9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 architecture;</a:t>
            </a:r>
          </a:p>
          <a:p>
            <a:pPr>
              <a:spcAft>
                <a:spcPts val="0"/>
              </a:spcAft>
            </a:pPr>
            <a:endParaRPr lang="en-US" sz="9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80BBB-3617-2794-6B8B-5252B97AA4D9}"/>
              </a:ext>
            </a:extLst>
          </p:cNvPr>
          <p:cNvSpPr txBox="1">
            <a:spLocks/>
          </p:cNvSpPr>
          <p:nvPr/>
        </p:nvSpPr>
        <p:spPr>
          <a:xfrm>
            <a:off x="345130" y="6237312"/>
            <a:ext cx="2556284" cy="6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Template M1 on page 382</a:t>
            </a:r>
          </a:p>
          <a:p>
            <a:r>
              <a:rPr lang="nl-NL" sz="1400" dirty="0" err="1">
                <a:hlinkClick r:id="rId2"/>
              </a:rPr>
              <a:t>Listing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343395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of using the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Readability</a:t>
            </a:r>
          </a:p>
          <a:p>
            <a:r>
              <a:rPr lang="en-US" dirty="0"/>
              <a:t>Reusability</a:t>
            </a:r>
          </a:p>
          <a:p>
            <a:r>
              <a:rPr lang="en-US" dirty="0"/>
              <a:t>Adaptability</a:t>
            </a:r>
          </a:p>
          <a:p>
            <a:r>
              <a:rPr lang="en-US" dirty="0"/>
              <a:t>Quicker (especially for bigger designs)</a:t>
            </a:r>
          </a:p>
          <a:p>
            <a:endParaRPr lang="en-US" dirty="0"/>
          </a:p>
          <a:p>
            <a:r>
              <a:rPr lang="en-US" dirty="0"/>
              <a:t>Quartus also has built-in templates (right-click in the editor)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27</a:t>
            </a:fld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nl-NL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solidFill>
                  <a:srgbClr val="C00000"/>
                </a:solidFill>
              </a:rPr>
              <a:t>Finite State Machines</a:t>
            </a:r>
            <a:endParaRPr lang="en-US" sz="3600" b="1" dirty="0"/>
          </a:p>
          <a:p>
            <a:pPr eaLnBrk="1" hangingPunct="1"/>
            <a:r>
              <a:rPr lang="en-US" sz="4000" dirty="0"/>
              <a:t>Example</a:t>
            </a:r>
          </a:p>
          <a:p>
            <a:pPr eaLnBrk="1" hangingPunct="1"/>
            <a:r>
              <a:rPr lang="en-US" sz="4000" dirty="0"/>
              <a:t>Example in VHDL</a:t>
            </a:r>
          </a:p>
          <a:p>
            <a:pPr eaLnBrk="1" hangingPunct="1"/>
            <a:r>
              <a:rPr lang="en-US" sz="4000" dirty="0"/>
              <a:t>Template in VHDL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</a:t>
            </a:fld>
            <a:endParaRPr lang="nl-NL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Finite</a:t>
            </a:r>
            <a:r>
              <a:rPr lang="nl-NL" dirty="0"/>
              <a:t> State Machines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4104456" cy="5112568"/>
          </a:xfrm>
        </p:spPr>
        <p:txBody>
          <a:bodyPr>
            <a:normAutofit/>
          </a:bodyPr>
          <a:lstStyle/>
          <a:p>
            <a:r>
              <a:rPr lang="en-US" dirty="0"/>
              <a:t>FSM diagrams consist of:</a:t>
            </a:r>
          </a:p>
          <a:p>
            <a:pPr lvl="1"/>
            <a:r>
              <a:rPr lang="en-US" dirty="0"/>
              <a:t>States</a:t>
            </a:r>
          </a:p>
          <a:p>
            <a:pPr lvl="1"/>
            <a:r>
              <a:rPr lang="en-US" dirty="0"/>
              <a:t>Transitions</a:t>
            </a:r>
          </a:p>
          <a:p>
            <a:pPr lvl="2"/>
            <a:r>
              <a:rPr lang="en-US" dirty="0"/>
              <a:t>Conditions</a:t>
            </a:r>
          </a:p>
          <a:p>
            <a:pPr lvl="1"/>
            <a:r>
              <a:rPr lang="en-US" dirty="0"/>
              <a:t>Inputs</a:t>
            </a:r>
          </a:p>
          <a:p>
            <a:pPr lvl="1"/>
            <a:r>
              <a:rPr lang="en-US" dirty="0"/>
              <a:t>Outputs</a:t>
            </a:r>
          </a:p>
          <a:p>
            <a:pPr lvl="1"/>
            <a:r>
              <a:rPr lang="en-US" dirty="0"/>
              <a:t>Reset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4283968" y="1412776"/>
            <a:ext cx="4680520" cy="3096344"/>
            <a:chOff x="3635896" y="1772816"/>
            <a:chExt cx="4680520" cy="3096344"/>
          </a:xfrm>
        </p:grpSpPr>
        <p:grpSp>
          <p:nvGrpSpPr>
            <p:cNvPr id="33" name="Group 32"/>
            <p:cNvGrpSpPr/>
            <p:nvPr/>
          </p:nvGrpSpPr>
          <p:grpSpPr>
            <a:xfrm>
              <a:off x="4716016" y="1844824"/>
              <a:ext cx="1080120" cy="1080120"/>
              <a:chOff x="4427984" y="2636912"/>
              <a:chExt cx="1080120" cy="1080120"/>
            </a:xfrm>
          </p:grpSpPr>
          <p:sp>
            <p:nvSpPr>
              <p:cNvPr id="7" name="Flowchart: Connector 6"/>
              <p:cNvSpPr/>
              <p:nvPr/>
            </p:nvSpPr>
            <p:spPr>
              <a:xfrm>
                <a:off x="4427984" y="2636912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427984" y="2636912"/>
                <a:ext cx="1080120" cy="369332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nl-NL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0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4499992" y="2924944"/>
                <a:ext cx="93610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427984" y="2924944"/>
                <a:ext cx="1080120" cy="523220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A=0</a:t>
                </a:r>
              </a:p>
              <a:p>
                <a:pPr algn="ctr"/>
                <a:r>
                  <a:rPr lang="nl-NL" sz="1400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B=0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020272" y="1844824"/>
              <a:ext cx="1080120" cy="1080120"/>
              <a:chOff x="4427984" y="2636912"/>
              <a:chExt cx="1080120" cy="1080120"/>
            </a:xfrm>
          </p:grpSpPr>
          <p:sp>
            <p:nvSpPr>
              <p:cNvPr id="35" name="Flowchart: Connector 34"/>
              <p:cNvSpPr/>
              <p:nvPr/>
            </p:nvSpPr>
            <p:spPr>
              <a:xfrm>
                <a:off x="4427984" y="2636912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427984" y="2636912"/>
                <a:ext cx="1080120" cy="369332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nl-NL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1</a:t>
                </a:r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4499992" y="2924944"/>
                <a:ext cx="93610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4427984" y="2924944"/>
                <a:ext cx="1080120" cy="523220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A=0</a:t>
                </a:r>
              </a:p>
              <a:p>
                <a:pPr algn="ctr"/>
                <a:r>
                  <a:rPr lang="nl-NL" sz="1400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B=1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7020272" y="3789040"/>
              <a:ext cx="1080120" cy="1080120"/>
              <a:chOff x="4427984" y="2636912"/>
              <a:chExt cx="1080120" cy="1080120"/>
            </a:xfrm>
          </p:grpSpPr>
          <p:sp>
            <p:nvSpPr>
              <p:cNvPr id="40" name="Flowchart: Connector 39"/>
              <p:cNvSpPr/>
              <p:nvPr/>
            </p:nvSpPr>
            <p:spPr>
              <a:xfrm>
                <a:off x="4427984" y="2636912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427984" y="2636912"/>
                <a:ext cx="1080120" cy="369332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nl-NL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2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4499992" y="2924944"/>
                <a:ext cx="93610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4427984" y="2924944"/>
                <a:ext cx="1080120" cy="523220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A=X</a:t>
                </a:r>
              </a:p>
              <a:p>
                <a:pPr algn="ctr"/>
                <a:r>
                  <a:rPr lang="nl-NL" sz="1400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B=1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4716016" y="3789040"/>
              <a:ext cx="1080120" cy="1080120"/>
              <a:chOff x="4427984" y="2636912"/>
              <a:chExt cx="1080120" cy="1080120"/>
            </a:xfrm>
          </p:grpSpPr>
          <p:sp>
            <p:nvSpPr>
              <p:cNvPr id="45" name="Flowchart: Connector 44"/>
              <p:cNvSpPr/>
              <p:nvPr/>
            </p:nvSpPr>
            <p:spPr>
              <a:xfrm>
                <a:off x="4427984" y="2636912"/>
                <a:ext cx="1080120" cy="1080120"/>
              </a:xfrm>
              <a:prstGeom prst="flowChartConnector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427984" y="2636912"/>
                <a:ext cx="1080120" cy="369332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nl-NL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3</a:t>
                </a: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4499992" y="2924944"/>
                <a:ext cx="93610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4427984" y="2924944"/>
                <a:ext cx="1080120" cy="523220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A=1</a:t>
                </a:r>
              </a:p>
              <a:p>
                <a:pPr algn="ctr"/>
                <a:r>
                  <a:rPr lang="nl-NL" sz="1400" b="1" dirty="0">
                    <a:solidFill>
                      <a:schemeClr val="tx1"/>
                    </a:solidFill>
                    <a:highlight>
                      <a:srgbClr val="FFFFFF"/>
                    </a:highlight>
                    <a:latin typeface="Courier New"/>
                    <a:ea typeface="SimSun"/>
                  </a:rPr>
                  <a:t>B=Y</a:t>
                </a:r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>
              <a:off x="5796136" y="2394466"/>
              <a:ext cx="1224136" cy="1588"/>
            </a:xfrm>
            <a:prstGeom prst="curvedConnector3">
              <a:avLst>
                <a:gd name="adj1" fmla="val 50000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/>
            <p:nvPr/>
          </p:nvCxnSpPr>
          <p:spPr>
            <a:xfrm rot="5400000">
              <a:off x="7128284" y="3356992"/>
              <a:ext cx="864096" cy="1588"/>
            </a:xfrm>
            <a:prstGeom prst="curvedConnector3">
              <a:avLst>
                <a:gd name="adj1" fmla="val 50000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/>
            <p:nvPr/>
          </p:nvCxnSpPr>
          <p:spPr>
            <a:xfrm rot="10800000" flipV="1">
              <a:off x="5796136" y="4329100"/>
              <a:ext cx="1224136" cy="9582"/>
            </a:xfrm>
            <a:prstGeom prst="curvedConnector3">
              <a:avLst>
                <a:gd name="adj1" fmla="val 50000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/>
            <p:nvPr/>
          </p:nvCxnSpPr>
          <p:spPr>
            <a:xfrm rot="5400000" flipH="1" flipV="1">
              <a:off x="4824028" y="3356992"/>
              <a:ext cx="864096" cy="1588"/>
            </a:xfrm>
            <a:prstGeom prst="curvedConnector3">
              <a:avLst>
                <a:gd name="adj1" fmla="val 50000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012160" y="1772816"/>
              <a:ext cx="792088" cy="646331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b="1" dirty="0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X=1</a:t>
              </a:r>
            </a:p>
            <a:p>
              <a:pPr algn="ctr"/>
              <a:r>
                <a:rPr lang="nl-NL" b="1" dirty="0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Y=0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28184" y="3717032"/>
              <a:ext cx="648072" cy="646331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b="1" dirty="0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X=0</a:t>
              </a:r>
            </a:p>
            <a:p>
              <a:pPr algn="ctr"/>
              <a:r>
                <a:rPr lang="nl-NL" b="1" dirty="0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Y=0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0072" y="3068960"/>
              <a:ext cx="792088" cy="646331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b="1" dirty="0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X=1</a:t>
              </a:r>
            </a:p>
            <a:p>
              <a:pPr algn="ctr"/>
              <a:r>
                <a:rPr lang="nl-NL" b="1" dirty="0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Y=1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596336" y="2996952"/>
              <a:ext cx="720080" cy="646331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b="1" dirty="0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X=0</a:t>
              </a:r>
            </a:p>
            <a:p>
              <a:pPr algn="ctr"/>
              <a:r>
                <a:rPr lang="nl-NL" b="1" dirty="0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Y=1</a:t>
              </a:r>
            </a:p>
          </p:txBody>
        </p:sp>
        <p:cxnSp>
          <p:nvCxnSpPr>
            <p:cNvPr id="69" name="Curved Connector 68"/>
            <p:cNvCxnSpPr/>
            <p:nvPr/>
          </p:nvCxnSpPr>
          <p:spPr>
            <a:xfrm>
              <a:off x="3779912" y="2348880"/>
              <a:ext cx="936104" cy="1588"/>
            </a:xfrm>
            <a:prstGeom prst="curvedConnector3">
              <a:avLst>
                <a:gd name="adj1" fmla="val 50000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635896" y="2348880"/>
              <a:ext cx="936104" cy="369332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b="1" dirty="0" err="1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reset</a:t>
              </a:r>
              <a:endPara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788024" y="4941168"/>
            <a:ext cx="3600400" cy="1224136"/>
            <a:chOff x="3779912" y="5013176"/>
            <a:chExt cx="3600400" cy="1224136"/>
          </a:xfrm>
        </p:grpSpPr>
        <p:sp>
          <p:nvSpPr>
            <p:cNvPr id="61" name="Rectangle 60"/>
            <p:cNvSpPr/>
            <p:nvPr/>
          </p:nvSpPr>
          <p:spPr>
            <a:xfrm>
              <a:off x="5364088" y="5013176"/>
              <a:ext cx="1512168" cy="12241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3600" b="1" dirty="0"/>
                <a:t>FSM</a:t>
              </a:r>
            </a:p>
          </p:txBody>
        </p:sp>
        <p:cxnSp>
          <p:nvCxnSpPr>
            <p:cNvPr id="64" name="Curved Connector 63"/>
            <p:cNvCxnSpPr>
              <a:cxnSpLocks/>
            </p:cNvCxnSpPr>
            <p:nvPr/>
          </p:nvCxnSpPr>
          <p:spPr>
            <a:xfrm>
              <a:off x="4716016" y="5229200"/>
              <a:ext cx="648072" cy="1588"/>
            </a:xfrm>
            <a:prstGeom prst="curvedConnector3">
              <a:avLst>
                <a:gd name="adj1" fmla="val 50000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>
              <a:off x="4716016" y="5589240"/>
              <a:ext cx="648072" cy="1588"/>
            </a:xfrm>
            <a:prstGeom prst="curvedConnector3">
              <a:avLst>
                <a:gd name="adj1" fmla="val 50000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66"/>
            <p:cNvCxnSpPr/>
            <p:nvPr/>
          </p:nvCxnSpPr>
          <p:spPr>
            <a:xfrm>
              <a:off x="6876256" y="5301208"/>
              <a:ext cx="504056" cy="1588"/>
            </a:xfrm>
            <a:prstGeom prst="curvedConnector3">
              <a:avLst>
                <a:gd name="adj1" fmla="val 50000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urved Connector 67"/>
            <p:cNvCxnSpPr/>
            <p:nvPr/>
          </p:nvCxnSpPr>
          <p:spPr>
            <a:xfrm>
              <a:off x="6876256" y="5733256"/>
              <a:ext cx="504056" cy="1588"/>
            </a:xfrm>
            <a:prstGeom prst="curvedConnector3">
              <a:avLst>
                <a:gd name="adj1" fmla="val 50000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>
              <a:off x="4716016" y="5949280"/>
              <a:ext cx="648072" cy="1588"/>
            </a:xfrm>
            <a:prstGeom prst="curvedConnector3">
              <a:avLst>
                <a:gd name="adj1" fmla="val 50000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 flipH="1">
              <a:off x="3779912" y="5085184"/>
              <a:ext cx="936104" cy="923330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nl-NL" b="1" dirty="0" err="1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clk</a:t>
              </a:r>
              <a:endPara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endParaRPr>
            </a:p>
            <a:p>
              <a:pPr algn="r"/>
              <a:r>
                <a:rPr lang="nl-NL" b="1" dirty="0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x</a:t>
              </a:r>
            </a:p>
            <a:p>
              <a:pPr algn="r"/>
              <a:r>
                <a:rPr lang="nl-NL" b="1" dirty="0">
                  <a:solidFill>
                    <a:schemeClr val="tx1"/>
                  </a:solidFill>
                  <a:highlight>
                    <a:srgbClr val="FFFFFF"/>
                  </a:highlight>
                  <a:latin typeface="Courier New"/>
                  <a:ea typeface="SimSun"/>
                </a:rPr>
                <a:t>y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 flipH="1">
            <a:off x="7452320" y="5085184"/>
            <a:ext cx="936104" cy="923330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A</a:t>
            </a:r>
          </a:p>
          <a:p>
            <a:endParaRPr lang="nl-NL" b="1" dirty="0">
              <a:solidFill>
                <a:schemeClr val="tx1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B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4</a:t>
            </a:fld>
            <a:endParaRPr lang="nl-NL" dirty="0"/>
          </a:p>
        </p:txBody>
      </p:sp>
      <p:cxnSp>
        <p:nvCxnSpPr>
          <p:cNvPr id="8" name="Curved Connector 63">
            <a:extLst>
              <a:ext uri="{FF2B5EF4-FFF2-40B4-BE49-F238E27FC236}">
                <a16:creationId xmlns:a16="http://schemas.microsoft.com/office/drawing/2014/main" id="{D4B03A79-588F-D3B3-8B58-18D94FB6DBCC}"/>
              </a:ext>
            </a:extLst>
          </p:cNvPr>
          <p:cNvCxnSpPr>
            <a:cxnSpLocks/>
          </p:cNvCxnSpPr>
          <p:nvPr/>
        </p:nvCxnSpPr>
        <p:spPr>
          <a:xfrm rot="16200000">
            <a:off x="6805042" y="6457660"/>
            <a:ext cx="648072" cy="1588"/>
          </a:xfrm>
          <a:prstGeom prst="curvedConnector3">
            <a:avLst>
              <a:gd name="adj1" fmla="val 50000"/>
            </a:avLst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AB4B031-C6C1-3A3A-512F-427B44E308FF}"/>
              </a:ext>
            </a:extLst>
          </p:cNvPr>
          <p:cNvSpPr txBox="1"/>
          <p:nvPr/>
        </p:nvSpPr>
        <p:spPr>
          <a:xfrm flipH="1">
            <a:off x="6192180" y="6442166"/>
            <a:ext cx="936104" cy="3693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Reset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 err="1"/>
              <a:t>Finite</a:t>
            </a:r>
            <a:r>
              <a:rPr lang="nl-NL" sz="3600" dirty="0"/>
              <a:t> State Machines in Digital Circuits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115616" y="869181"/>
            <a:ext cx="6840760" cy="5472608"/>
            <a:chOff x="1115616" y="1268760"/>
            <a:chExt cx="6840760" cy="5472608"/>
          </a:xfrm>
        </p:grpSpPr>
        <p:sp>
          <p:nvSpPr>
            <p:cNvPr id="66" name="Rectangle 65"/>
            <p:cNvSpPr/>
            <p:nvPr/>
          </p:nvSpPr>
          <p:spPr>
            <a:xfrm>
              <a:off x="1115616" y="4005064"/>
              <a:ext cx="6840760" cy="2232248"/>
            </a:xfrm>
            <a:prstGeom prst="rect">
              <a:avLst/>
            </a:prstGeom>
            <a:solidFill>
              <a:srgbClr val="3366CC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115616" y="1772816"/>
              <a:ext cx="6840760" cy="2160240"/>
            </a:xfrm>
            <a:prstGeom prst="rect">
              <a:avLst/>
            </a:prstGeom>
            <a:solidFill>
              <a:srgbClr val="92D05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11960" y="4221088"/>
              <a:ext cx="1080120" cy="1728192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139952" y="4293096"/>
              <a:ext cx="1080120" cy="1728192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75856" y="1844824"/>
              <a:ext cx="2520280" cy="19442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Combinational Logic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067944" y="4365104"/>
              <a:ext cx="1080120" cy="1728192"/>
            </a:xfrm>
            <a:prstGeom prst="rect">
              <a:avLst/>
            </a:prstGeom>
            <a:solidFill>
              <a:schemeClr val="l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339752" y="3573016"/>
              <a:ext cx="93610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Arrow Connector 10"/>
            <p:cNvCxnSpPr>
              <a:endCxn id="9" idx="1"/>
            </p:cNvCxnSpPr>
            <p:nvPr/>
          </p:nvCxnSpPr>
          <p:spPr>
            <a:xfrm>
              <a:off x="2339752" y="5229200"/>
              <a:ext cx="1728192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5148064" y="4725144"/>
              <a:ext cx="158417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067944" y="4509120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Q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88024" y="4509120"/>
              <a:ext cx="288032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</a:t>
              </a:r>
            </a:p>
            <a:p>
              <a:endParaRPr lang="nl-N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339752" y="5805264"/>
              <a:ext cx="1728192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4067944" y="5661248"/>
              <a:ext cx="216025" cy="312035"/>
            </a:xfrm>
            <a:custGeom>
              <a:avLst/>
              <a:gdLst>
                <a:gd name="connsiteX0" fmla="*/ 0 w 216024"/>
                <a:gd name="connsiteY0" fmla="*/ 216024 h 216024"/>
                <a:gd name="connsiteX1" fmla="*/ 108012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0" fmla="*/ 36004 w 252028"/>
                <a:gd name="connsiteY0" fmla="*/ 216024 h 240027"/>
                <a:gd name="connsiteX1" fmla="*/ 36004 w 252028"/>
                <a:gd name="connsiteY1" fmla="*/ 0 h 240027"/>
                <a:gd name="connsiteX2" fmla="*/ 252028 w 252028"/>
                <a:gd name="connsiteY2" fmla="*/ 144016 h 240027"/>
                <a:gd name="connsiteX3" fmla="*/ 36004 w 252028"/>
                <a:gd name="connsiteY3" fmla="*/ 216024 h 240027"/>
                <a:gd name="connsiteX0" fmla="*/ 36004 w 324036"/>
                <a:gd name="connsiteY0" fmla="*/ 360040 h 384043"/>
                <a:gd name="connsiteX1" fmla="*/ 108012 w 324036"/>
                <a:gd name="connsiteY1" fmla="*/ 0 h 384043"/>
                <a:gd name="connsiteX2" fmla="*/ 324036 w 324036"/>
                <a:gd name="connsiteY2" fmla="*/ 144016 h 384043"/>
                <a:gd name="connsiteX3" fmla="*/ 36004 w 324036"/>
                <a:gd name="connsiteY3" fmla="*/ 360040 h 384043"/>
                <a:gd name="connsiteX0" fmla="*/ 48005 w 336037"/>
                <a:gd name="connsiteY0" fmla="*/ 288032 h 300033"/>
                <a:gd name="connsiteX1" fmla="*/ 48005 w 336037"/>
                <a:gd name="connsiteY1" fmla="*/ 0 h 300033"/>
                <a:gd name="connsiteX2" fmla="*/ 336037 w 336037"/>
                <a:gd name="connsiteY2" fmla="*/ 72008 h 300033"/>
                <a:gd name="connsiteX3" fmla="*/ 48005 w 336037"/>
                <a:gd name="connsiteY3" fmla="*/ 288032 h 300033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17" h="312035">
                  <a:moveTo>
                    <a:pt x="0" y="288032"/>
                  </a:moveTo>
                  <a:lnTo>
                    <a:pt x="0" y="0"/>
                  </a:lnTo>
                  <a:lnTo>
                    <a:pt x="144017" y="144016"/>
                  </a:lnTo>
                  <a:cubicBezTo>
                    <a:pt x="62583" y="212221"/>
                    <a:pt x="24003" y="312035"/>
                    <a:pt x="0" y="288032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67944" y="5013176"/>
              <a:ext cx="360040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nl-NL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R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796136" y="3573016"/>
              <a:ext cx="93610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339752" y="4725144"/>
              <a:ext cx="172819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1763688" y="4149080"/>
              <a:ext cx="115212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6156176" y="4149080"/>
              <a:ext cx="11521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339752" y="2420888"/>
              <a:ext cx="93610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5796136" y="2420888"/>
              <a:ext cx="93610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115616" y="1916832"/>
              <a:ext cx="216024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tx1"/>
                  </a:solidFill>
                </a:rPr>
                <a:t>INPUTS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96136" y="1916832"/>
              <a:ext cx="216024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chemeClr val="tx1"/>
                  </a:solidFill>
                </a:rPr>
                <a:t>OUTPUTS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15616" y="3068960"/>
              <a:ext cx="216024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GB" sz="2400" dirty="0">
                  <a:solidFill>
                    <a:schemeClr val="tx1"/>
                  </a:solidFill>
                </a:rPr>
                <a:t>PRESENT STATE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796136" y="3068960"/>
              <a:ext cx="216024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15616" y="1268760"/>
              <a:ext cx="6840760" cy="461665"/>
            </a:xfrm>
            <a:prstGeom prst="rect">
              <a:avLst/>
            </a:prstGeom>
            <a:solidFill>
              <a:srgbClr val="92D050">
                <a:alpha val="25000"/>
              </a:srgb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00B050"/>
                  </a:solidFill>
                </a:rPr>
                <a:t>Combinational Part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115616" y="6309320"/>
              <a:ext cx="6840760" cy="432048"/>
            </a:xfrm>
            <a:prstGeom prst="rect">
              <a:avLst/>
            </a:prstGeom>
            <a:solidFill>
              <a:srgbClr val="3366CC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b="1" dirty="0" err="1">
                  <a:solidFill>
                    <a:srgbClr val="3366CC"/>
                  </a:solidFill>
                </a:rPr>
                <a:t>Sequential</a:t>
              </a:r>
              <a:r>
                <a:rPr lang="nl-NL" sz="2400" b="1" dirty="0">
                  <a:solidFill>
                    <a:srgbClr val="3366CC"/>
                  </a:solidFill>
                </a:rPr>
                <a:t> Part</a:t>
              </a: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5</a:t>
            </a:fld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/>
              <a:t>The </a:t>
            </a:r>
            <a:r>
              <a:rPr lang="nl-NL" sz="3600" dirty="0" err="1"/>
              <a:t>Sequential</a:t>
            </a:r>
            <a:r>
              <a:rPr lang="nl-NL" sz="3600" dirty="0"/>
              <a:t> Part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499992" y="908720"/>
            <a:ext cx="4429000" cy="51125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The sequential part consists only of </a:t>
            </a:r>
            <a:r>
              <a:rPr lang="en-US" dirty="0" err="1">
                <a:solidFill>
                  <a:srgbClr val="FF0000"/>
                </a:solidFill>
              </a:rPr>
              <a:t>dffs</a:t>
            </a:r>
            <a:r>
              <a:rPr lang="en-US" dirty="0"/>
              <a:t>, a </a:t>
            </a:r>
            <a:r>
              <a:rPr lang="en-US" dirty="0">
                <a:solidFill>
                  <a:srgbClr val="FF0000"/>
                </a:solidFill>
              </a:rPr>
              <a:t>clock</a:t>
            </a:r>
            <a:r>
              <a:rPr lang="en-US" dirty="0"/>
              <a:t> and a </a:t>
            </a:r>
            <a:r>
              <a:rPr lang="en-US" dirty="0">
                <a:solidFill>
                  <a:srgbClr val="FF0000"/>
                </a:solidFill>
              </a:rPr>
              <a:t>reset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The flip-flops hold the </a:t>
            </a:r>
            <a:r>
              <a:rPr lang="en-US" dirty="0">
                <a:solidFill>
                  <a:srgbClr val="FF0000"/>
                </a:solidFill>
              </a:rPr>
              <a:t>present</a:t>
            </a:r>
            <a:r>
              <a:rPr lang="en-US" dirty="0"/>
              <a:t> state</a:t>
            </a:r>
          </a:p>
          <a:p>
            <a:pPr>
              <a:lnSpc>
                <a:spcPct val="120000"/>
              </a:lnSpc>
            </a:pPr>
            <a:r>
              <a:rPr lang="en-US" dirty="0"/>
              <a:t>They switch to the </a:t>
            </a:r>
            <a:r>
              <a:rPr lang="en-US" dirty="0">
                <a:solidFill>
                  <a:srgbClr val="FF0000"/>
                </a:solidFill>
              </a:rPr>
              <a:t>next state </a:t>
            </a:r>
            <a:r>
              <a:rPr lang="en-US" dirty="0"/>
              <a:t>on the </a:t>
            </a:r>
            <a:r>
              <a:rPr lang="en-US" dirty="0">
                <a:solidFill>
                  <a:srgbClr val="FF0000"/>
                </a:solidFill>
              </a:rPr>
              <a:t>clock-edge</a:t>
            </a:r>
          </a:p>
          <a:p>
            <a:pPr>
              <a:lnSpc>
                <a:spcPct val="12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reset</a:t>
            </a:r>
            <a:r>
              <a:rPr lang="en-US" dirty="0"/>
              <a:t> makes the </a:t>
            </a:r>
            <a:r>
              <a:rPr lang="en-US" dirty="0">
                <a:solidFill>
                  <a:srgbClr val="FF0000"/>
                </a:solidFill>
              </a:rPr>
              <a:t>present</a:t>
            </a:r>
            <a:r>
              <a:rPr lang="en-US" dirty="0"/>
              <a:t> state 0000 (initial state).</a:t>
            </a:r>
          </a:p>
          <a:p>
            <a:pPr>
              <a:lnSpc>
                <a:spcPct val="12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combinational</a:t>
            </a:r>
            <a:r>
              <a:rPr lang="en-US" dirty="0"/>
              <a:t> part determines the </a:t>
            </a:r>
            <a:r>
              <a:rPr lang="en-US" dirty="0">
                <a:solidFill>
                  <a:srgbClr val="FF0000"/>
                </a:solidFill>
              </a:rPr>
              <a:t>next state </a:t>
            </a:r>
            <a:r>
              <a:rPr lang="en-US" dirty="0"/>
              <a:t>by the </a:t>
            </a:r>
            <a:r>
              <a:rPr lang="en-US" dirty="0">
                <a:solidFill>
                  <a:srgbClr val="FF0000"/>
                </a:solidFill>
              </a:rPr>
              <a:t>inputs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present</a:t>
            </a:r>
            <a:r>
              <a:rPr lang="en-US" dirty="0"/>
              <a:t> state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95536" y="3236663"/>
            <a:ext cx="4104456" cy="1967903"/>
          </a:xfrm>
          <a:prstGeom prst="rect">
            <a:avLst/>
          </a:prstGeom>
          <a:solidFill>
            <a:srgbClr val="3366C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00"/>
          </a:p>
        </p:txBody>
      </p:sp>
      <p:sp>
        <p:nvSpPr>
          <p:cNvPr id="86" name="Rectangle 85"/>
          <p:cNvSpPr/>
          <p:nvPr/>
        </p:nvSpPr>
        <p:spPr>
          <a:xfrm>
            <a:off x="2253342" y="3427105"/>
            <a:ext cx="648072" cy="152353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/>
          </a:p>
        </p:txBody>
      </p:sp>
      <p:sp>
        <p:nvSpPr>
          <p:cNvPr id="87" name="Rectangle 86"/>
          <p:cNvSpPr/>
          <p:nvPr/>
        </p:nvSpPr>
        <p:spPr>
          <a:xfrm>
            <a:off x="2210138" y="3490586"/>
            <a:ext cx="648072" cy="152353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/>
          </a:p>
        </p:txBody>
      </p:sp>
      <p:sp>
        <p:nvSpPr>
          <p:cNvPr id="89" name="Rectangle 88"/>
          <p:cNvSpPr/>
          <p:nvPr/>
        </p:nvSpPr>
        <p:spPr>
          <a:xfrm>
            <a:off x="2166933" y="3554067"/>
            <a:ext cx="648072" cy="152353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/>
          </a:p>
        </p:txBody>
      </p:sp>
      <p:cxnSp>
        <p:nvCxnSpPr>
          <p:cNvPr id="91" name="Straight Arrow Connector 90"/>
          <p:cNvCxnSpPr>
            <a:cxnSpLocks/>
            <a:endCxn id="89" idx="1"/>
          </p:cNvCxnSpPr>
          <p:nvPr/>
        </p:nvCxnSpPr>
        <p:spPr>
          <a:xfrm>
            <a:off x="1130018" y="4315836"/>
            <a:ext cx="1036915" cy="1400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2815005" y="3871470"/>
            <a:ext cx="950506" cy="1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3" name="TextBox 92"/>
          <p:cNvSpPr txBox="1"/>
          <p:nvPr/>
        </p:nvSpPr>
        <p:spPr>
          <a:xfrm>
            <a:off x="2166933" y="3681028"/>
            <a:ext cx="648072" cy="265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1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Q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598981" y="3681028"/>
            <a:ext cx="172820" cy="441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1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</a:p>
          <a:p>
            <a:endParaRPr lang="nl-NL" sz="11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1130018" y="4823681"/>
            <a:ext cx="1036915" cy="1400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6" name="Freeform 95"/>
          <p:cNvSpPr/>
          <p:nvPr/>
        </p:nvSpPr>
        <p:spPr>
          <a:xfrm>
            <a:off x="2166933" y="4696720"/>
            <a:ext cx="129615" cy="275083"/>
          </a:xfrm>
          <a:custGeom>
            <a:avLst/>
            <a:gdLst>
              <a:gd name="connsiteX0" fmla="*/ 0 w 216024"/>
              <a:gd name="connsiteY0" fmla="*/ 216024 h 216024"/>
              <a:gd name="connsiteX1" fmla="*/ 108012 w 216024"/>
              <a:gd name="connsiteY1" fmla="*/ 0 h 216024"/>
              <a:gd name="connsiteX2" fmla="*/ 216024 w 216024"/>
              <a:gd name="connsiteY2" fmla="*/ 216024 h 216024"/>
              <a:gd name="connsiteX3" fmla="*/ 0 w 216024"/>
              <a:gd name="connsiteY3" fmla="*/ 216024 h 216024"/>
              <a:gd name="connsiteX0" fmla="*/ 0 w 216024"/>
              <a:gd name="connsiteY0" fmla="*/ 216024 h 216024"/>
              <a:gd name="connsiteX1" fmla="*/ 0 w 216024"/>
              <a:gd name="connsiteY1" fmla="*/ 0 h 216024"/>
              <a:gd name="connsiteX2" fmla="*/ 216024 w 216024"/>
              <a:gd name="connsiteY2" fmla="*/ 216024 h 216024"/>
              <a:gd name="connsiteX3" fmla="*/ 0 w 216024"/>
              <a:gd name="connsiteY3" fmla="*/ 216024 h 216024"/>
              <a:gd name="connsiteX0" fmla="*/ 36004 w 252028"/>
              <a:gd name="connsiteY0" fmla="*/ 216024 h 240027"/>
              <a:gd name="connsiteX1" fmla="*/ 36004 w 252028"/>
              <a:gd name="connsiteY1" fmla="*/ 0 h 240027"/>
              <a:gd name="connsiteX2" fmla="*/ 252028 w 252028"/>
              <a:gd name="connsiteY2" fmla="*/ 144016 h 240027"/>
              <a:gd name="connsiteX3" fmla="*/ 36004 w 252028"/>
              <a:gd name="connsiteY3" fmla="*/ 216024 h 240027"/>
              <a:gd name="connsiteX0" fmla="*/ 36004 w 324036"/>
              <a:gd name="connsiteY0" fmla="*/ 360040 h 384043"/>
              <a:gd name="connsiteX1" fmla="*/ 108012 w 324036"/>
              <a:gd name="connsiteY1" fmla="*/ 0 h 384043"/>
              <a:gd name="connsiteX2" fmla="*/ 324036 w 324036"/>
              <a:gd name="connsiteY2" fmla="*/ 144016 h 384043"/>
              <a:gd name="connsiteX3" fmla="*/ 36004 w 324036"/>
              <a:gd name="connsiteY3" fmla="*/ 360040 h 384043"/>
              <a:gd name="connsiteX0" fmla="*/ 48005 w 336037"/>
              <a:gd name="connsiteY0" fmla="*/ 288032 h 300033"/>
              <a:gd name="connsiteX1" fmla="*/ 48005 w 336037"/>
              <a:gd name="connsiteY1" fmla="*/ 0 h 300033"/>
              <a:gd name="connsiteX2" fmla="*/ 336037 w 336037"/>
              <a:gd name="connsiteY2" fmla="*/ 72008 h 300033"/>
              <a:gd name="connsiteX3" fmla="*/ 48005 w 336037"/>
              <a:gd name="connsiteY3" fmla="*/ 288032 h 300033"/>
              <a:gd name="connsiteX0" fmla="*/ 0 w 144017"/>
              <a:gd name="connsiteY0" fmla="*/ 288032 h 312035"/>
              <a:gd name="connsiteX1" fmla="*/ 0 w 144017"/>
              <a:gd name="connsiteY1" fmla="*/ 0 h 312035"/>
              <a:gd name="connsiteX2" fmla="*/ 144017 w 144017"/>
              <a:gd name="connsiteY2" fmla="*/ 144016 h 312035"/>
              <a:gd name="connsiteX3" fmla="*/ 0 w 144017"/>
              <a:gd name="connsiteY3" fmla="*/ 288032 h 312035"/>
              <a:gd name="connsiteX0" fmla="*/ 0 w 144017"/>
              <a:gd name="connsiteY0" fmla="*/ 288032 h 312035"/>
              <a:gd name="connsiteX1" fmla="*/ 0 w 144017"/>
              <a:gd name="connsiteY1" fmla="*/ 0 h 312035"/>
              <a:gd name="connsiteX2" fmla="*/ 144017 w 144017"/>
              <a:gd name="connsiteY2" fmla="*/ 144016 h 312035"/>
              <a:gd name="connsiteX3" fmla="*/ 0 w 144017"/>
              <a:gd name="connsiteY3" fmla="*/ 288032 h 312035"/>
              <a:gd name="connsiteX0" fmla="*/ 0 w 144017"/>
              <a:gd name="connsiteY0" fmla="*/ 288032 h 312035"/>
              <a:gd name="connsiteX1" fmla="*/ 0 w 144017"/>
              <a:gd name="connsiteY1" fmla="*/ 0 h 312035"/>
              <a:gd name="connsiteX2" fmla="*/ 144017 w 144017"/>
              <a:gd name="connsiteY2" fmla="*/ 144016 h 312035"/>
              <a:gd name="connsiteX3" fmla="*/ 0 w 144017"/>
              <a:gd name="connsiteY3" fmla="*/ 288032 h 31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17" h="312035">
                <a:moveTo>
                  <a:pt x="0" y="288032"/>
                </a:moveTo>
                <a:lnTo>
                  <a:pt x="0" y="0"/>
                </a:lnTo>
                <a:lnTo>
                  <a:pt x="144017" y="144016"/>
                </a:lnTo>
                <a:cubicBezTo>
                  <a:pt x="62583" y="212221"/>
                  <a:pt x="24003" y="312035"/>
                  <a:pt x="0" y="288032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/>
          </a:p>
        </p:txBody>
      </p:sp>
      <p:sp>
        <p:nvSpPr>
          <p:cNvPr id="97" name="TextBox 96"/>
          <p:cNvSpPr txBox="1"/>
          <p:nvPr/>
        </p:nvSpPr>
        <p:spPr>
          <a:xfrm>
            <a:off x="2166933" y="4125393"/>
            <a:ext cx="216023" cy="265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1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</a:p>
        </p:txBody>
      </p:sp>
      <p:cxnSp>
        <p:nvCxnSpPr>
          <p:cNvPr id="99" name="Straight Connector 98"/>
          <p:cNvCxnSpPr/>
          <p:nvPr/>
        </p:nvCxnSpPr>
        <p:spPr>
          <a:xfrm>
            <a:off x="1130018" y="3871470"/>
            <a:ext cx="1036915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 flipH="1" flipV="1">
            <a:off x="622172" y="3363624"/>
            <a:ext cx="1015692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 flipH="1" flipV="1">
            <a:off x="3257665" y="3363624"/>
            <a:ext cx="1015692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95536" y="5268047"/>
            <a:ext cx="4104456" cy="380884"/>
          </a:xfrm>
          <a:prstGeom prst="rect">
            <a:avLst/>
          </a:prstGeom>
          <a:solidFill>
            <a:srgbClr val="3366C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 err="1">
                <a:solidFill>
                  <a:srgbClr val="3366CC"/>
                </a:solidFill>
              </a:rPr>
              <a:t>Sequential</a:t>
            </a:r>
            <a:r>
              <a:rPr lang="nl-NL" sz="1400" b="1" dirty="0">
                <a:solidFill>
                  <a:srgbClr val="3366CC"/>
                </a:solidFill>
              </a:rPr>
              <a:t> Part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95536" y="1268760"/>
            <a:ext cx="4104456" cy="1904422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691680" y="1332241"/>
            <a:ext cx="1512168" cy="17139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Combinational</a:t>
            </a:r>
            <a:r>
              <a:rPr lang="nl-NL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Logic</a:t>
            </a:r>
            <a:endParaRPr lang="nl-NL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1130018" y="2855779"/>
            <a:ext cx="561662" cy="14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3203848" y="2855779"/>
            <a:ext cx="561662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1130018" y="1840087"/>
            <a:ext cx="561662" cy="140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3203848" y="1840087"/>
            <a:ext cx="561662" cy="140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6" name="TextBox 115"/>
          <p:cNvSpPr txBox="1"/>
          <p:nvPr/>
        </p:nvSpPr>
        <p:spPr>
          <a:xfrm>
            <a:off x="395536" y="1395722"/>
            <a:ext cx="129614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INPUTS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203847" y="1395722"/>
            <a:ext cx="129614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OUTPUTS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16024" y="2411413"/>
            <a:ext cx="147565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 sz="1400" b="1" dirty="0">
                <a:solidFill>
                  <a:schemeClr val="tx1"/>
                </a:solidFill>
              </a:rPr>
              <a:t>PRESENT STATE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203847" y="2411413"/>
            <a:ext cx="129614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1"/>
                </a:solidFill>
              </a:rPr>
              <a:t>NEXT STATE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95536" y="824395"/>
            <a:ext cx="4104456" cy="307777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Combinational Part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6</a:t>
            </a:fld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 err="1"/>
              <a:t>Encoding</a:t>
            </a:r>
            <a:r>
              <a:rPr lang="nl-NL" sz="3600" dirty="0"/>
              <a:t> the State Bus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427984" y="908720"/>
            <a:ext cx="4536504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states are represented by bits (of course)</a:t>
            </a:r>
          </a:p>
          <a:p>
            <a:r>
              <a:rPr lang="en-US" dirty="0"/>
              <a:t>Encoding states can be done in a few ways:</a:t>
            </a:r>
          </a:p>
          <a:p>
            <a:pPr lvl="1"/>
            <a:r>
              <a:rPr lang="en-US" dirty="0"/>
              <a:t>State  BINARY  GRAY  </a:t>
            </a:r>
            <a:r>
              <a:rPr lang="en-US" sz="2000" dirty="0"/>
              <a:t>ONE-HOT</a:t>
            </a:r>
            <a:endParaRPr lang="en-US" dirty="0"/>
          </a:p>
          <a:p>
            <a:pPr lvl="1"/>
            <a:r>
              <a:rPr lang="en-US" dirty="0"/>
              <a:t>0          00           00          0001</a:t>
            </a:r>
          </a:p>
          <a:p>
            <a:pPr lvl="1"/>
            <a:r>
              <a:rPr lang="en-US" dirty="0"/>
              <a:t>1          01           01          0010</a:t>
            </a:r>
          </a:p>
          <a:p>
            <a:pPr lvl="1"/>
            <a:r>
              <a:rPr lang="en-US" dirty="0"/>
              <a:t>2          10           11          0100</a:t>
            </a:r>
          </a:p>
          <a:p>
            <a:pPr lvl="1"/>
            <a:r>
              <a:rPr lang="en-US" dirty="0"/>
              <a:t>3          11           10          1000</a:t>
            </a:r>
          </a:p>
          <a:p>
            <a:r>
              <a:rPr lang="en-US" dirty="0"/>
              <a:t>Why? (See Ch. 2.6.5)</a:t>
            </a:r>
          </a:p>
          <a:p>
            <a:r>
              <a:rPr lang="en-US" dirty="0"/>
              <a:t>Keep it easy, let Quartus decide the encoding.</a:t>
            </a:r>
          </a:p>
          <a:p>
            <a:r>
              <a:rPr lang="en-US" dirty="0"/>
              <a:t>See Ch. 15.2 how to do this.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95536" y="1268760"/>
            <a:ext cx="4104456" cy="1904422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91680" y="1332241"/>
            <a:ext cx="1512168" cy="17139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Combinational</a:t>
            </a:r>
            <a:r>
              <a:rPr lang="nl-NL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Logic</a:t>
            </a:r>
            <a:endParaRPr lang="nl-NL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130018" y="2855779"/>
            <a:ext cx="561662" cy="14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203848" y="2855779"/>
            <a:ext cx="561662" cy="0"/>
          </a:xfrm>
          <a:prstGeom prst="line">
            <a:avLst/>
          </a:prstGeom>
          <a:ln w="508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622172" y="3363624"/>
            <a:ext cx="1015692" cy="0"/>
          </a:xfrm>
          <a:prstGeom prst="line">
            <a:avLst/>
          </a:prstGeom>
          <a:ln w="508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257665" y="3363624"/>
            <a:ext cx="1015692" cy="0"/>
          </a:xfrm>
          <a:prstGeom prst="line">
            <a:avLst/>
          </a:prstGeom>
          <a:ln w="508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130018" y="1840087"/>
            <a:ext cx="561662" cy="140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203848" y="1840087"/>
            <a:ext cx="561662" cy="140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2" name="TextBox 61"/>
          <p:cNvSpPr txBox="1"/>
          <p:nvPr/>
        </p:nvSpPr>
        <p:spPr>
          <a:xfrm>
            <a:off x="395536" y="1395722"/>
            <a:ext cx="129614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INPUTS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03847" y="1395722"/>
            <a:ext cx="129614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OUTPUTS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16024" y="2411413"/>
            <a:ext cx="147565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 sz="1400" b="1" dirty="0">
                <a:solidFill>
                  <a:schemeClr val="tx1"/>
                </a:solidFill>
              </a:rPr>
              <a:t>PRESENT STATE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3847" y="2411413"/>
            <a:ext cx="129614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1"/>
                </a:solidFill>
              </a:rPr>
              <a:t>NEXT STATE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95536" y="824395"/>
            <a:ext cx="4104456" cy="307777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Combinational Part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95536" y="3236663"/>
            <a:ext cx="4104456" cy="1967903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00"/>
          </a:p>
        </p:txBody>
      </p:sp>
      <p:sp>
        <p:nvSpPr>
          <p:cNvPr id="73" name="Rectangle 72"/>
          <p:cNvSpPr/>
          <p:nvPr/>
        </p:nvSpPr>
        <p:spPr>
          <a:xfrm>
            <a:off x="2253342" y="3427105"/>
            <a:ext cx="648072" cy="1523538"/>
          </a:xfrm>
          <a:prstGeom prst="rect">
            <a:avLst/>
          </a:prstGeom>
          <a:solidFill>
            <a:schemeClr val="l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10138" y="3490586"/>
            <a:ext cx="648072" cy="1523538"/>
          </a:xfrm>
          <a:prstGeom prst="rect">
            <a:avLst/>
          </a:prstGeom>
          <a:solidFill>
            <a:schemeClr val="l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166933" y="3554067"/>
            <a:ext cx="648072" cy="1523538"/>
          </a:xfrm>
          <a:prstGeom prst="rect">
            <a:avLst/>
          </a:prstGeom>
          <a:solidFill>
            <a:schemeClr val="l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6" name="Straight Arrow Connector 75"/>
          <p:cNvCxnSpPr>
            <a:endCxn id="75" idx="1"/>
          </p:cNvCxnSpPr>
          <p:nvPr/>
        </p:nvCxnSpPr>
        <p:spPr>
          <a:xfrm>
            <a:off x="1130018" y="4315836"/>
            <a:ext cx="1036915" cy="140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>
            <a:off x="2815005" y="3871470"/>
            <a:ext cx="950506" cy="1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8" name="TextBox 77"/>
          <p:cNvSpPr txBox="1"/>
          <p:nvPr/>
        </p:nvSpPr>
        <p:spPr>
          <a:xfrm>
            <a:off x="2166933" y="3681028"/>
            <a:ext cx="648072" cy="265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Q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598981" y="3681028"/>
            <a:ext cx="172820" cy="441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</a:p>
          <a:p>
            <a:endParaRPr lang="nl-NL" sz="1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1130018" y="4823681"/>
            <a:ext cx="1036915" cy="140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1" name="Freeform 80"/>
          <p:cNvSpPr/>
          <p:nvPr/>
        </p:nvSpPr>
        <p:spPr>
          <a:xfrm>
            <a:off x="2166933" y="4696720"/>
            <a:ext cx="129615" cy="275083"/>
          </a:xfrm>
          <a:custGeom>
            <a:avLst/>
            <a:gdLst>
              <a:gd name="connsiteX0" fmla="*/ 0 w 216024"/>
              <a:gd name="connsiteY0" fmla="*/ 216024 h 216024"/>
              <a:gd name="connsiteX1" fmla="*/ 108012 w 216024"/>
              <a:gd name="connsiteY1" fmla="*/ 0 h 216024"/>
              <a:gd name="connsiteX2" fmla="*/ 216024 w 216024"/>
              <a:gd name="connsiteY2" fmla="*/ 216024 h 216024"/>
              <a:gd name="connsiteX3" fmla="*/ 0 w 216024"/>
              <a:gd name="connsiteY3" fmla="*/ 216024 h 216024"/>
              <a:gd name="connsiteX0" fmla="*/ 0 w 216024"/>
              <a:gd name="connsiteY0" fmla="*/ 216024 h 216024"/>
              <a:gd name="connsiteX1" fmla="*/ 0 w 216024"/>
              <a:gd name="connsiteY1" fmla="*/ 0 h 216024"/>
              <a:gd name="connsiteX2" fmla="*/ 216024 w 216024"/>
              <a:gd name="connsiteY2" fmla="*/ 216024 h 216024"/>
              <a:gd name="connsiteX3" fmla="*/ 0 w 216024"/>
              <a:gd name="connsiteY3" fmla="*/ 216024 h 216024"/>
              <a:gd name="connsiteX0" fmla="*/ 36004 w 252028"/>
              <a:gd name="connsiteY0" fmla="*/ 216024 h 240027"/>
              <a:gd name="connsiteX1" fmla="*/ 36004 w 252028"/>
              <a:gd name="connsiteY1" fmla="*/ 0 h 240027"/>
              <a:gd name="connsiteX2" fmla="*/ 252028 w 252028"/>
              <a:gd name="connsiteY2" fmla="*/ 144016 h 240027"/>
              <a:gd name="connsiteX3" fmla="*/ 36004 w 252028"/>
              <a:gd name="connsiteY3" fmla="*/ 216024 h 240027"/>
              <a:gd name="connsiteX0" fmla="*/ 36004 w 324036"/>
              <a:gd name="connsiteY0" fmla="*/ 360040 h 384043"/>
              <a:gd name="connsiteX1" fmla="*/ 108012 w 324036"/>
              <a:gd name="connsiteY1" fmla="*/ 0 h 384043"/>
              <a:gd name="connsiteX2" fmla="*/ 324036 w 324036"/>
              <a:gd name="connsiteY2" fmla="*/ 144016 h 384043"/>
              <a:gd name="connsiteX3" fmla="*/ 36004 w 324036"/>
              <a:gd name="connsiteY3" fmla="*/ 360040 h 384043"/>
              <a:gd name="connsiteX0" fmla="*/ 48005 w 336037"/>
              <a:gd name="connsiteY0" fmla="*/ 288032 h 300033"/>
              <a:gd name="connsiteX1" fmla="*/ 48005 w 336037"/>
              <a:gd name="connsiteY1" fmla="*/ 0 h 300033"/>
              <a:gd name="connsiteX2" fmla="*/ 336037 w 336037"/>
              <a:gd name="connsiteY2" fmla="*/ 72008 h 300033"/>
              <a:gd name="connsiteX3" fmla="*/ 48005 w 336037"/>
              <a:gd name="connsiteY3" fmla="*/ 288032 h 300033"/>
              <a:gd name="connsiteX0" fmla="*/ 0 w 144017"/>
              <a:gd name="connsiteY0" fmla="*/ 288032 h 312035"/>
              <a:gd name="connsiteX1" fmla="*/ 0 w 144017"/>
              <a:gd name="connsiteY1" fmla="*/ 0 h 312035"/>
              <a:gd name="connsiteX2" fmla="*/ 144017 w 144017"/>
              <a:gd name="connsiteY2" fmla="*/ 144016 h 312035"/>
              <a:gd name="connsiteX3" fmla="*/ 0 w 144017"/>
              <a:gd name="connsiteY3" fmla="*/ 288032 h 312035"/>
              <a:gd name="connsiteX0" fmla="*/ 0 w 144017"/>
              <a:gd name="connsiteY0" fmla="*/ 288032 h 312035"/>
              <a:gd name="connsiteX1" fmla="*/ 0 w 144017"/>
              <a:gd name="connsiteY1" fmla="*/ 0 h 312035"/>
              <a:gd name="connsiteX2" fmla="*/ 144017 w 144017"/>
              <a:gd name="connsiteY2" fmla="*/ 144016 h 312035"/>
              <a:gd name="connsiteX3" fmla="*/ 0 w 144017"/>
              <a:gd name="connsiteY3" fmla="*/ 288032 h 312035"/>
              <a:gd name="connsiteX0" fmla="*/ 0 w 144017"/>
              <a:gd name="connsiteY0" fmla="*/ 288032 h 312035"/>
              <a:gd name="connsiteX1" fmla="*/ 0 w 144017"/>
              <a:gd name="connsiteY1" fmla="*/ 0 h 312035"/>
              <a:gd name="connsiteX2" fmla="*/ 144017 w 144017"/>
              <a:gd name="connsiteY2" fmla="*/ 144016 h 312035"/>
              <a:gd name="connsiteX3" fmla="*/ 0 w 144017"/>
              <a:gd name="connsiteY3" fmla="*/ 288032 h 31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17" h="312035">
                <a:moveTo>
                  <a:pt x="0" y="288032"/>
                </a:moveTo>
                <a:lnTo>
                  <a:pt x="0" y="0"/>
                </a:lnTo>
                <a:lnTo>
                  <a:pt x="144017" y="144016"/>
                </a:lnTo>
                <a:cubicBezTo>
                  <a:pt x="62583" y="212221"/>
                  <a:pt x="24003" y="312035"/>
                  <a:pt x="0" y="288032"/>
                </a:cubicBez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66933" y="4125393"/>
            <a:ext cx="216023" cy="265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1130018" y="3871470"/>
            <a:ext cx="1036915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95536" y="5268047"/>
            <a:ext cx="4104456" cy="380884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Sequential</a:t>
            </a:r>
            <a:r>
              <a:rPr lang="nl-NL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Part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7</a:t>
            </a:fld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/>
              <a:t>The </a:t>
            </a:r>
            <a:r>
              <a:rPr lang="nl-NL" sz="3600" dirty="0" err="1"/>
              <a:t>Combinational</a:t>
            </a:r>
            <a:r>
              <a:rPr lang="nl-NL" sz="3600" dirty="0"/>
              <a:t> Part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499992" y="1412776"/>
            <a:ext cx="4464496" cy="5112568"/>
          </a:xfrm>
        </p:spPr>
        <p:txBody>
          <a:bodyPr>
            <a:normAutofit fontScale="92500" lnSpcReduction="10000"/>
          </a:bodyPr>
          <a:lstStyle/>
          <a:p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combinational</a:t>
            </a:r>
            <a:r>
              <a:rPr lang="nl-NL" dirty="0"/>
              <a:t> part </a:t>
            </a:r>
            <a:r>
              <a:rPr lang="nl-NL" dirty="0" err="1"/>
              <a:t>determines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next state</a:t>
            </a:r>
          </a:p>
          <a:p>
            <a:pPr lvl="1"/>
            <a:r>
              <a:rPr lang="nl-NL" dirty="0" err="1"/>
              <a:t>it</a:t>
            </a:r>
            <a:r>
              <a:rPr lang="nl-NL" dirty="0"/>
              <a:t> is a </a:t>
            </a:r>
            <a:r>
              <a:rPr lang="nl-NL" dirty="0" err="1"/>
              <a:t>function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inputs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present state</a:t>
            </a:r>
          </a:p>
          <a:p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combinational</a:t>
            </a:r>
            <a:r>
              <a:rPr lang="nl-NL" dirty="0"/>
              <a:t> part </a:t>
            </a:r>
            <a:r>
              <a:rPr lang="nl-NL" dirty="0" err="1"/>
              <a:t>determines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>
                <a:solidFill>
                  <a:srgbClr val="FF0000"/>
                </a:solidFill>
              </a:rPr>
              <a:t>outputs</a:t>
            </a:r>
            <a:endParaRPr lang="nl-NL" dirty="0">
              <a:solidFill>
                <a:srgbClr val="FF0000"/>
              </a:solidFill>
            </a:endParaRPr>
          </a:p>
          <a:p>
            <a:pPr lvl="1"/>
            <a:r>
              <a:rPr lang="nl-NL" dirty="0"/>
              <a:t>Moore: </a:t>
            </a:r>
            <a:r>
              <a:rPr lang="nl-NL" dirty="0" err="1"/>
              <a:t>it</a:t>
            </a:r>
            <a:r>
              <a:rPr lang="nl-NL" dirty="0"/>
              <a:t> is a </a:t>
            </a:r>
            <a:r>
              <a:rPr lang="nl-NL" dirty="0" err="1"/>
              <a:t>function</a:t>
            </a:r>
            <a:r>
              <a:rPr lang="nl-NL" dirty="0"/>
              <a:t> of the present state</a:t>
            </a:r>
          </a:p>
          <a:p>
            <a:pPr lvl="1"/>
            <a:r>
              <a:rPr lang="nl-NL" dirty="0" err="1"/>
              <a:t>Mealy</a:t>
            </a:r>
            <a:r>
              <a:rPr lang="nl-NL" dirty="0"/>
              <a:t>: </a:t>
            </a:r>
            <a:r>
              <a:rPr lang="nl-NL" dirty="0" err="1"/>
              <a:t>it</a:t>
            </a:r>
            <a:r>
              <a:rPr lang="nl-NL" dirty="0"/>
              <a:t> is a </a:t>
            </a:r>
            <a:r>
              <a:rPr lang="nl-NL" dirty="0" err="1"/>
              <a:t>function</a:t>
            </a:r>
            <a:r>
              <a:rPr lang="nl-NL" dirty="0"/>
              <a:t> of the present state </a:t>
            </a:r>
            <a:r>
              <a:rPr lang="nl-NL" dirty="0" err="1"/>
              <a:t>combined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inputs</a:t>
            </a:r>
            <a:endParaRPr lang="nl-NL" dirty="0"/>
          </a:p>
          <a:p>
            <a:r>
              <a:rPr lang="nl-NL" dirty="0"/>
              <a:t>Always design as Moore </a:t>
            </a:r>
            <a:r>
              <a:rPr lang="nl-NL" dirty="0" err="1"/>
              <a:t>and</a:t>
            </a:r>
            <a:r>
              <a:rPr lang="nl-NL" dirty="0"/>
              <a:t> change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Mealy</a:t>
            </a:r>
            <a:r>
              <a:rPr lang="nl-NL" dirty="0"/>
              <a:t> </a:t>
            </a:r>
            <a:r>
              <a:rPr lang="nl-NL" dirty="0" err="1"/>
              <a:t>if</a:t>
            </a:r>
            <a:r>
              <a:rPr lang="nl-NL" dirty="0"/>
              <a:t> output </a:t>
            </a:r>
            <a:r>
              <a:rPr lang="nl-NL" dirty="0" err="1"/>
              <a:t>needs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react</a:t>
            </a:r>
            <a:r>
              <a:rPr lang="nl-NL" dirty="0"/>
              <a:t> </a:t>
            </a:r>
            <a:r>
              <a:rPr lang="nl-NL" dirty="0" err="1"/>
              <a:t>instantly</a:t>
            </a:r>
            <a:endParaRPr lang="nl-NL" dirty="0"/>
          </a:p>
        </p:txBody>
      </p:sp>
      <p:grpSp>
        <p:nvGrpSpPr>
          <p:cNvPr id="85" name="Group 84"/>
          <p:cNvGrpSpPr/>
          <p:nvPr/>
        </p:nvGrpSpPr>
        <p:grpSpPr>
          <a:xfrm>
            <a:off x="395536" y="836712"/>
            <a:ext cx="4104456" cy="4824536"/>
            <a:chOff x="179512" y="1484784"/>
            <a:chExt cx="4104456" cy="4824536"/>
          </a:xfrm>
        </p:grpSpPr>
        <p:sp>
          <p:nvSpPr>
            <p:cNvPr id="34" name="Rectangle 33"/>
            <p:cNvSpPr/>
            <p:nvPr/>
          </p:nvSpPr>
          <p:spPr>
            <a:xfrm>
              <a:off x="179512" y="3897052"/>
              <a:ext cx="4104456" cy="1967903"/>
            </a:xfrm>
            <a:prstGeom prst="rect">
              <a:avLst/>
            </a:prstGeom>
            <a:solidFill>
              <a:schemeClr val="bg1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79512" y="1929149"/>
              <a:ext cx="4104456" cy="1904422"/>
            </a:xfrm>
            <a:prstGeom prst="rect">
              <a:avLst/>
            </a:prstGeom>
            <a:solidFill>
              <a:srgbClr val="92D05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1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037318" y="4087494"/>
              <a:ext cx="648072" cy="1523538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11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994114" y="4150975"/>
              <a:ext cx="648072" cy="1523538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11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475656" y="1992630"/>
              <a:ext cx="1512168" cy="171398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err="1"/>
                <a:t>Combinational</a:t>
              </a:r>
              <a:r>
                <a:rPr lang="nl-NL" sz="1600" b="1" dirty="0"/>
                <a:t> </a:t>
              </a:r>
              <a:r>
                <a:rPr lang="nl-NL" sz="1600" b="1" dirty="0" err="1"/>
                <a:t>Logic</a:t>
              </a:r>
              <a:endParaRPr lang="nl-NL" sz="1600" b="1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950909" y="4214456"/>
              <a:ext cx="648072" cy="1523538"/>
            </a:xfrm>
            <a:prstGeom prst="rect">
              <a:avLst/>
            </a:prstGeom>
            <a:solidFill>
              <a:schemeClr val="lt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913994" y="3516168"/>
              <a:ext cx="561662" cy="1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7" name="Straight Arrow Connector 56"/>
            <p:cNvCxnSpPr>
              <a:endCxn id="49" idx="1"/>
            </p:cNvCxnSpPr>
            <p:nvPr/>
          </p:nvCxnSpPr>
          <p:spPr>
            <a:xfrm>
              <a:off x="913994" y="4976225"/>
              <a:ext cx="1036915" cy="1400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10800000">
              <a:off x="2598981" y="4531859"/>
              <a:ext cx="950506" cy="1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950909" y="4341417"/>
              <a:ext cx="648072" cy="2651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nl-NL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Q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82957" y="4341417"/>
              <a:ext cx="172820" cy="4418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nl-NL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</a:t>
              </a:r>
            </a:p>
            <a:p>
              <a:endParaRPr lang="nl-NL" sz="1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913994" y="5484070"/>
              <a:ext cx="1036915" cy="1400"/>
            </a:xfrm>
            <a:prstGeom prst="straightConnector1">
              <a:avLst/>
            </a:prstGeom>
            <a:ln w="254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70" name="Freeform 69"/>
            <p:cNvSpPr/>
            <p:nvPr/>
          </p:nvSpPr>
          <p:spPr>
            <a:xfrm>
              <a:off x="1950909" y="5357109"/>
              <a:ext cx="129615" cy="275083"/>
            </a:xfrm>
            <a:custGeom>
              <a:avLst/>
              <a:gdLst>
                <a:gd name="connsiteX0" fmla="*/ 0 w 216024"/>
                <a:gd name="connsiteY0" fmla="*/ 216024 h 216024"/>
                <a:gd name="connsiteX1" fmla="*/ 108012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0" fmla="*/ 0 w 216024"/>
                <a:gd name="connsiteY0" fmla="*/ 216024 h 216024"/>
                <a:gd name="connsiteX1" fmla="*/ 0 w 216024"/>
                <a:gd name="connsiteY1" fmla="*/ 0 h 216024"/>
                <a:gd name="connsiteX2" fmla="*/ 216024 w 216024"/>
                <a:gd name="connsiteY2" fmla="*/ 216024 h 216024"/>
                <a:gd name="connsiteX3" fmla="*/ 0 w 216024"/>
                <a:gd name="connsiteY3" fmla="*/ 216024 h 216024"/>
                <a:gd name="connsiteX0" fmla="*/ 36004 w 252028"/>
                <a:gd name="connsiteY0" fmla="*/ 216024 h 240027"/>
                <a:gd name="connsiteX1" fmla="*/ 36004 w 252028"/>
                <a:gd name="connsiteY1" fmla="*/ 0 h 240027"/>
                <a:gd name="connsiteX2" fmla="*/ 252028 w 252028"/>
                <a:gd name="connsiteY2" fmla="*/ 144016 h 240027"/>
                <a:gd name="connsiteX3" fmla="*/ 36004 w 252028"/>
                <a:gd name="connsiteY3" fmla="*/ 216024 h 240027"/>
                <a:gd name="connsiteX0" fmla="*/ 36004 w 324036"/>
                <a:gd name="connsiteY0" fmla="*/ 360040 h 384043"/>
                <a:gd name="connsiteX1" fmla="*/ 108012 w 324036"/>
                <a:gd name="connsiteY1" fmla="*/ 0 h 384043"/>
                <a:gd name="connsiteX2" fmla="*/ 324036 w 324036"/>
                <a:gd name="connsiteY2" fmla="*/ 144016 h 384043"/>
                <a:gd name="connsiteX3" fmla="*/ 36004 w 324036"/>
                <a:gd name="connsiteY3" fmla="*/ 360040 h 384043"/>
                <a:gd name="connsiteX0" fmla="*/ 48005 w 336037"/>
                <a:gd name="connsiteY0" fmla="*/ 288032 h 300033"/>
                <a:gd name="connsiteX1" fmla="*/ 48005 w 336037"/>
                <a:gd name="connsiteY1" fmla="*/ 0 h 300033"/>
                <a:gd name="connsiteX2" fmla="*/ 336037 w 336037"/>
                <a:gd name="connsiteY2" fmla="*/ 72008 h 300033"/>
                <a:gd name="connsiteX3" fmla="*/ 48005 w 336037"/>
                <a:gd name="connsiteY3" fmla="*/ 288032 h 300033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  <a:gd name="connsiteX0" fmla="*/ 0 w 144017"/>
                <a:gd name="connsiteY0" fmla="*/ 288032 h 312035"/>
                <a:gd name="connsiteX1" fmla="*/ 0 w 144017"/>
                <a:gd name="connsiteY1" fmla="*/ 0 h 312035"/>
                <a:gd name="connsiteX2" fmla="*/ 144017 w 144017"/>
                <a:gd name="connsiteY2" fmla="*/ 144016 h 312035"/>
                <a:gd name="connsiteX3" fmla="*/ 0 w 144017"/>
                <a:gd name="connsiteY3" fmla="*/ 288032 h 312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17" h="312035">
                  <a:moveTo>
                    <a:pt x="0" y="288032"/>
                  </a:moveTo>
                  <a:lnTo>
                    <a:pt x="0" y="0"/>
                  </a:lnTo>
                  <a:lnTo>
                    <a:pt x="144017" y="144016"/>
                  </a:lnTo>
                  <a:cubicBezTo>
                    <a:pt x="62583" y="212221"/>
                    <a:pt x="24003" y="312035"/>
                    <a:pt x="0" y="288032"/>
                  </a:cubicBezTo>
                  <a:close/>
                </a:path>
              </a:pathLst>
            </a:cu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11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950909" y="4785782"/>
              <a:ext cx="216023" cy="2651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nl-NL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R</a:t>
              </a: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2987824" y="3516168"/>
              <a:ext cx="561662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913994" y="4531859"/>
              <a:ext cx="10369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406148" y="4024013"/>
              <a:ext cx="1015692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3041641" y="4024013"/>
              <a:ext cx="1015692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913994" y="2500476"/>
              <a:ext cx="561662" cy="1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2987824" y="2500476"/>
              <a:ext cx="561662" cy="1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179512" y="2056111"/>
              <a:ext cx="1296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tx1"/>
                  </a:solidFill>
                </a:rPr>
                <a:t>INPUTS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987823" y="2056111"/>
              <a:ext cx="1296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/>
                  </a:solidFill>
                </a:rPr>
                <a:t>OUTPUTS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79512" y="3071802"/>
              <a:ext cx="1296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GB" sz="1400" dirty="0">
                  <a:solidFill>
                    <a:schemeClr val="tx1"/>
                  </a:solidFill>
                </a:rPr>
                <a:t>PRESENT STATE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987823" y="3071802"/>
              <a:ext cx="1296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tx1"/>
                  </a:solidFill>
                </a:rPr>
                <a:t>NEXT STATE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79512" y="1484784"/>
              <a:ext cx="4104456" cy="307777"/>
            </a:xfrm>
            <a:prstGeom prst="rect">
              <a:avLst/>
            </a:prstGeom>
            <a:solidFill>
              <a:srgbClr val="92D050">
                <a:alpha val="25000"/>
              </a:srgb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B050"/>
                  </a:solidFill>
                </a:rPr>
                <a:t>Combinational Part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9512" y="5928436"/>
              <a:ext cx="4104456" cy="380884"/>
            </a:xfrm>
            <a:prstGeom prst="rect">
              <a:avLst/>
            </a:prstGeom>
            <a:solidFill>
              <a:schemeClr val="bg1">
                <a:lumMod val="75000"/>
                <a:alpha val="2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Sequential</a:t>
              </a:r>
              <a:r>
                <a:rPr lang="nl-NL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Part</a:t>
              </a:r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F29A6C-2FE6-E680-E709-DDC767BB40CC}"/>
              </a:ext>
            </a:extLst>
          </p:cNvPr>
          <p:cNvSpPr txBox="1">
            <a:spLocks/>
          </p:cNvSpPr>
          <p:nvPr/>
        </p:nvSpPr>
        <p:spPr>
          <a:xfrm>
            <a:off x="345130" y="6237312"/>
            <a:ext cx="2556284" cy="6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Template M1 on page 382</a:t>
            </a:r>
          </a:p>
          <a:p>
            <a:r>
              <a:rPr lang="nl-NL" sz="1400" dirty="0" err="1">
                <a:hlinkClick r:id="rId3"/>
              </a:rPr>
              <a:t>Listing</a:t>
            </a:r>
            <a:endParaRPr lang="nl-NL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/>
              <a:t>The </a:t>
            </a:r>
            <a:r>
              <a:rPr lang="nl-NL" sz="3600" dirty="0" err="1"/>
              <a:t>Combinational</a:t>
            </a:r>
            <a:r>
              <a:rPr lang="nl-NL" sz="3600" dirty="0"/>
              <a:t> Part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0" y="1412776"/>
            <a:ext cx="4320480" cy="5112568"/>
          </a:xfrm>
        </p:spPr>
        <p:txBody>
          <a:bodyPr>
            <a:normAutofit/>
          </a:bodyPr>
          <a:lstStyle/>
          <a:p>
            <a:r>
              <a:rPr lang="nl-NL" dirty="0"/>
              <a:t>The </a:t>
            </a:r>
            <a:r>
              <a:rPr lang="nl-NL" dirty="0" err="1"/>
              <a:t>Combinational</a:t>
            </a:r>
            <a:r>
              <a:rPr lang="nl-NL" dirty="0"/>
              <a:t> Part is </a:t>
            </a:r>
            <a:r>
              <a:rPr lang="nl-NL" dirty="0" err="1"/>
              <a:t>Combinational</a:t>
            </a:r>
            <a:r>
              <a:rPr lang="nl-NL" dirty="0"/>
              <a:t> </a:t>
            </a:r>
            <a:r>
              <a:rPr lang="nl-NL" dirty="0" err="1"/>
              <a:t>Logic</a:t>
            </a:r>
            <a:endParaRPr lang="nl-NL" dirty="0"/>
          </a:p>
          <a:p>
            <a:r>
              <a:rPr lang="nl-NL" dirty="0" err="1"/>
              <a:t>It</a:t>
            </a:r>
            <a:r>
              <a:rPr lang="nl-NL" dirty="0"/>
              <a:t> is a (</a:t>
            </a:r>
            <a:r>
              <a:rPr lang="nl-NL" dirty="0" err="1"/>
              <a:t>simple</a:t>
            </a:r>
            <a:r>
              <a:rPr lang="nl-NL" dirty="0"/>
              <a:t>) </a:t>
            </a:r>
            <a:r>
              <a:rPr lang="nl-NL" dirty="0" err="1"/>
              <a:t>Boolean</a:t>
            </a:r>
            <a:r>
              <a:rPr lang="nl-NL" dirty="0"/>
              <a:t> </a:t>
            </a:r>
            <a:r>
              <a:rPr lang="nl-NL" dirty="0" err="1"/>
              <a:t>Function</a:t>
            </a:r>
            <a:endParaRPr lang="nl-NL" dirty="0"/>
          </a:p>
          <a:p>
            <a:r>
              <a:rPr lang="nl-NL" dirty="0"/>
              <a:t>We </a:t>
            </a:r>
            <a:r>
              <a:rPr lang="nl-NL" dirty="0" err="1"/>
              <a:t>can</a:t>
            </a:r>
            <a:r>
              <a:rPr lang="nl-NL" dirty="0"/>
              <a:t> draw a </a:t>
            </a:r>
            <a:r>
              <a:rPr lang="nl-NL" dirty="0" err="1"/>
              <a:t>truth-table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this</a:t>
            </a:r>
            <a:endParaRPr lang="nl-NL" dirty="0"/>
          </a:p>
          <a:p>
            <a:r>
              <a:rPr lang="nl-NL" dirty="0"/>
              <a:t>We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 </a:t>
            </a:r>
            <a:r>
              <a:rPr lang="nl-NL" dirty="0" err="1"/>
              <a:t>K-maps</a:t>
            </a:r>
            <a:r>
              <a:rPr lang="nl-NL" dirty="0"/>
              <a:t> to </a:t>
            </a:r>
            <a:r>
              <a:rPr lang="nl-NL" dirty="0" err="1"/>
              <a:t>minimize</a:t>
            </a:r>
            <a:r>
              <a:rPr lang="nl-NL" dirty="0"/>
              <a:t> the </a:t>
            </a:r>
            <a:r>
              <a:rPr lang="nl-NL" dirty="0" err="1"/>
              <a:t>logic</a:t>
            </a:r>
            <a:endParaRPr lang="nl-NL" dirty="0"/>
          </a:p>
        </p:txBody>
      </p:sp>
      <p:sp>
        <p:nvSpPr>
          <p:cNvPr id="111" name="Rectangle 110"/>
          <p:cNvSpPr/>
          <p:nvPr/>
        </p:nvSpPr>
        <p:spPr>
          <a:xfrm>
            <a:off x="395536" y="3284984"/>
            <a:ext cx="4104456" cy="1967903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00"/>
          </a:p>
        </p:txBody>
      </p:sp>
      <p:sp>
        <p:nvSpPr>
          <p:cNvPr id="112" name="Rectangle 111"/>
          <p:cNvSpPr/>
          <p:nvPr/>
        </p:nvSpPr>
        <p:spPr>
          <a:xfrm>
            <a:off x="395536" y="1317081"/>
            <a:ext cx="4104456" cy="1904422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00"/>
          </a:p>
        </p:txBody>
      </p:sp>
      <p:sp>
        <p:nvSpPr>
          <p:cNvPr id="113" name="Rectangle 112"/>
          <p:cNvSpPr/>
          <p:nvPr/>
        </p:nvSpPr>
        <p:spPr>
          <a:xfrm>
            <a:off x="2253342" y="3475426"/>
            <a:ext cx="648072" cy="1523538"/>
          </a:xfrm>
          <a:prstGeom prst="rect">
            <a:avLst/>
          </a:prstGeom>
          <a:solidFill>
            <a:schemeClr val="l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10138" y="3538907"/>
            <a:ext cx="648072" cy="1523538"/>
          </a:xfrm>
          <a:prstGeom prst="rect">
            <a:avLst/>
          </a:prstGeom>
          <a:solidFill>
            <a:schemeClr val="l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691680" y="1380562"/>
            <a:ext cx="1512168" cy="17139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b="1" dirty="0" err="1"/>
              <a:t>Combinational</a:t>
            </a:r>
            <a:r>
              <a:rPr lang="nl-NL" sz="1600" b="1" dirty="0"/>
              <a:t> </a:t>
            </a:r>
            <a:r>
              <a:rPr lang="nl-NL" sz="1600" b="1" dirty="0" err="1"/>
              <a:t>Logic</a:t>
            </a:r>
            <a:endParaRPr lang="nl-NL" sz="1600" b="1" dirty="0"/>
          </a:p>
        </p:txBody>
      </p:sp>
      <p:sp>
        <p:nvSpPr>
          <p:cNvPr id="116" name="Rectangle 115"/>
          <p:cNvSpPr/>
          <p:nvPr/>
        </p:nvSpPr>
        <p:spPr>
          <a:xfrm>
            <a:off x="2166933" y="3602388"/>
            <a:ext cx="648072" cy="1523538"/>
          </a:xfrm>
          <a:prstGeom prst="rect">
            <a:avLst/>
          </a:prstGeom>
          <a:solidFill>
            <a:schemeClr val="l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130018" y="2904100"/>
            <a:ext cx="561662" cy="1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8" name="Straight Arrow Connector 117"/>
          <p:cNvCxnSpPr>
            <a:endCxn id="116" idx="1"/>
          </p:cNvCxnSpPr>
          <p:nvPr/>
        </p:nvCxnSpPr>
        <p:spPr>
          <a:xfrm>
            <a:off x="1130018" y="4364157"/>
            <a:ext cx="1036915" cy="140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9" name="Straight Arrow Connector 118"/>
          <p:cNvCxnSpPr/>
          <p:nvPr/>
        </p:nvCxnSpPr>
        <p:spPr>
          <a:xfrm rot="10800000">
            <a:off x="2815005" y="3919791"/>
            <a:ext cx="950506" cy="1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0" name="TextBox 119"/>
          <p:cNvSpPr txBox="1"/>
          <p:nvPr/>
        </p:nvSpPr>
        <p:spPr>
          <a:xfrm>
            <a:off x="2166933" y="3729349"/>
            <a:ext cx="648072" cy="265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Q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598981" y="3729349"/>
            <a:ext cx="172820" cy="441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</a:p>
          <a:p>
            <a:endParaRPr lang="nl-NL" sz="1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1130018" y="4872002"/>
            <a:ext cx="1036915" cy="1400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3" name="Freeform 122"/>
          <p:cNvSpPr/>
          <p:nvPr/>
        </p:nvSpPr>
        <p:spPr>
          <a:xfrm>
            <a:off x="2166933" y="4745041"/>
            <a:ext cx="129615" cy="275083"/>
          </a:xfrm>
          <a:custGeom>
            <a:avLst/>
            <a:gdLst>
              <a:gd name="connsiteX0" fmla="*/ 0 w 216024"/>
              <a:gd name="connsiteY0" fmla="*/ 216024 h 216024"/>
              <a:gd name="connsiteX1" fmla="*/ 108012 w 216024"/>
              <a:gd name="connsiteY1" fmla="*/ 0 h 216024"/>
              <a:gd name="connsiteX2" fmla="*/ 216024 w 216024"/>
              <a:gd name="connsiteY2" fmla="*/ 216024 h 216024"/>
              <a:gd name="connsiteX3" fmla="*/ 0 w 216024"/>
              <a:gd name="connsiteY3" fmla="*/ 216024 h 216024"/>
              <a:gd name="connsiteX0" fmla="*/ 0 w 216024"/>
              <a:gd name="connsiteY0" fmla="*/ 216024 h 216024"/>
              <a:gd name="connsiteX1" fmla="*/ 0 w 216024"/>
              <a:gd name="connsiteY1" fmla="*/ 0 h 216024"/>
              <a:gd name="connsiteX2" fmla="*/ 216024 w 216024"/>
              <a:gd name="connsiteY2" fmla="*/ 216024 h 216024"/>
              <a:gd name="connsiteX3" fmla="*/ 0 w 216024"/>
              <a:gd name="connsiteY3" fmla="*/ 216024 h 216024"/>
              <a:gd name="connsiteX0" fmla="*/ 36004 w 252028"/>
              <a:gd name="connsiteY0" fmla="*/ 216024 h 240027"/>
              <a:gd name="connsiteX1" fmla="*/ 36004 w 252028"/>
              <a:gd name="connsiteY1" fmla="*/ 0 h 240027"/>
              <a:gd name="connsiteX2" fmla="*/ 252028 w 252028"/>
              <a:gd name="connsiteY2" fmla="*/ 144016 h 240027"/>
              <a:gd name="connsiteX3" fmla="*/ 36004 w 252028"/>
              <a:gd name="connsiteY3" fmla="*/ 216024 h 240027"/>
              <a:gd name="connsiteX0" fmla="*/ 36004 w 324036"/>
              <a:gd name="connsiteY0" fmla="*/ 360040 h 384043"/>
              <a:gd name="connsiteX1" fmla="*/ 108012 w 324036"/>
              <a:gd name="connsiteY1" fmla="*/ 0 h 384043"/>
              <a:gd name="connsiteX2" fmla="*/ 324036 w 324036"/>
              <a:gd name="connsiteY2" fmla="*/ 144016 h 384043"/>
              <a:gd name="connsiteX3" fmla="*/ 36004 w 324036"/>
              <a:gd name="connsiteY3" fmla="*/ 360040 h 384043"/>
              <a:gd name="connsiteX0" fmla="*/ 48005 w 336037"/>
              <a:gd name="connsiteY0" fmla="*/ 288032 h 300033"/>
              <a:gd name="connsiteX1" fmla="*/ 48005 w 336037"/>
              <a:gd name="connsiteY1" fmla="*/ 0 h 300033"/>
              <a:gd name="connsiteX2" fmla="*/ 336037 w 336037"/>
              <a:gd name="connsiteY2" fmla="*/ 72008 h 300033"/>
              <a:gd name="connsiteX3" fmla="*/ 48005 w 336037"/>
              <a:gd name="connsiteY3" fmla="*/ 288032 h 300033"/>
              <a:gd name="connsiteX0" fmla="*/ 0 w 144017"/>
              <a:gd name="connsiteY0" fmla="*/ 288032 h 312035"/>
              <a:gd name="connsiteX1" fmla="*/ 0 w 144017"/>
              <a:gd name="connsiteY1" fmla="*/ 0 h 312035"/>
              <a:gd name="connsiteX2" fmla="*/ 144017 w 144017"/>
              <a:gd name="connsiteY2" fmla="*/ 144016 h 312035"/>
              <a:gd name="connsiteX3" fmla="*/ 0 w 144017"/>
              <a:gd name="connsiteY3" fmla="*/ 288032 h 312035"/>
              <a:gd name="connsiteX0" fmla="*/ 0 w 144017"/>
              <a:gd name="connsiteY0" fmla="*/ 288032 h 312035"/>
              <a:gd name="connsiteX1" fmla="*/ 0 w 144017"/>
              <a:gd name="connsiteY1" fmla="*/ 0 h 312035"/>
              <a:gd name="connsiteX2" fmla="*/ 144017 w 144017"/>
              <a:gd name="connsiteY2" fmla="*/ 144016 h 312035"/>
              <a:gd name="connsiteX3" fmla="*/ 0 w 144017"/>
              <a:gd name="connsiteY3" fmla="*/ 288032 h 312035"/>
              <a:gd name="connsiteX0" fmla="*/ 0 w 144017"/>
              <a:gd name="connsiteY0" fmla="*/ 288032 h 312035"/>
              <a:gd name="connsiteX1" fmla="*/ 0 w 144017"/>
              <a:gd name="connsiteY1" fmla="*/ 0 h 312035"/>
              <a:gd name="connsiteX2" fmla="*/ 144017 w 144017"/>
              <a:gd name="connsiteY2" fmla="*/ 144016 h 312035"/>
              <a:gd name="connsiteX3" fmla="*/ 0 w 144017"/>
              <a:gd name="connsiteY3" fmla="*/ 288032 h 31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17" h="312035">
                <a:moveTo>
                  <a:pt x="0" y="288032"/>
                </a:moveTo>
                <a:lnTo>
                  <a:pt x="0" y="0"/>
                </a:lnTo>
                <a:lnTo>
                  <a:pt x="144017" y="144016"/>
                </a:lnTo>
                <a:cubicBezTo>
                  <a:pt x="62583" y="212221"/>
                  <a:pt x="24003" y="312035"/>
                  <a:pt x="0" y="288032"/>
                </a:cubicBez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166933" y="4173714"/>
            <a:ext cx="216023" cy="265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</a:p>
        </p:txBody>
      </p:sp>
      <p:cxnSp>
        <p:nvCxnSpPr>
          <p:cNvPr id="125" name="Straight Connector 124"/>
          <p:cNvCxnSpPr/>
          <p:nvPr/>
        </p:nvCxnSpPr>
        <p:spPr>
          <a:xfrm>
            <a:off x="3203848" y="2904100"/>
            <a:ext cx="561662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130018" y="3919791"/>
            <a:ext cx="1036915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 flipH="1" flipV="1">
            <a:off x="622172" y="3411945"/>
            <a:ext cx="1015692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 flipH="1" flipV="1">
            <a:off x="3257665" y="3411945"/>
            <a:ext cx="1015692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1130018" y="1888408"/>
            <a:ext cx="561662" cy="14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3203848" y="1888408"/>
            <a:ext cx="561662" cy="14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1" name="TextBox 130"/>
          <p:cNvSpPr txBox="1"/>
          <p:nvPr/>
        </p:nvSpPr>
        <p:spPr>
          <a:xfrm>
            <a:off x="395536" y="1444043"/>
            <a:ext cx="129614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tx1"/>
                </a:solidFill>
              </a:rPr>
              <a:t>INPUTS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203847" y="1444043"/>
            <a:ext cx="129614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OUTPUTS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95536" y="2459734"/>
            <a:ext cx="129614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tx1"/>
                </a:solidFill>
              </a:rPr>
              <a:t>PRESENT STATE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203847" y="2459734"/>
            <a:ext cx="129614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NEXT STATE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395536" y="872716"/>
            <a:ext cx="4104456" cy="307777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</a:rPr>
              <a:t>Combinational Part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395536" y="5316368"/>
            <a:ext cx="4104456" cy="380884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Sequential</a:t>
            </a:r>
            <a:r>
              <a:rPr lang="nl-NL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Part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9</a:t>
            </a:fld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e_thema">
  <a:themeElements>
    <a:clrScheme name="Custom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0000"/>
      </a:accent1>
      <a:accent2>
        <a:srgbClr val="600000"/>
      </a:accent2>
      <a:accent3>
        <a:srgbClr val="C00000"/>
      </a:accent3>
      <a:accent4>
        <a:srgbClr val="326064"/>
      </a:accent4>
      <a:accent5>
        <a:srgbClr val="5C92B5"/>
      </a:accent5>
      <a:accent6>
        <a:srgbClr val="A04DA3"/>
      </a:accent6>
      <a:hlink>
        <a:srgbClr val="67AFBD"/>
      </a:hlink>
      <a:folHlink>
        <a:srgbClr val="C2A874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89CF096EA0F74E95A1679122595694" ma:contentTypeVersion="16" ma:contentTypeDescription="Create a new document." ma:contentTypeScope="" ma:versionID="810d64b5f220c177966b0631fcbd73b6">
  <xsd:schema xmlns:xsd="http://www.w3.org/2001/XMLSchema" xmlns:xs="http://www.w3.org/2001/XMLSchema" xmlns:p="http://schemas.microsoft.com/office/2006/metadata/properties" xmlns:ns2="29616316-1aa5-4fa3-a691-4a532bc3402d" xmlns:ns3="98e963da-112d-402c-956e-5af79f0b067b" targetNamespace="http://schemas.microsoft.com/office/2006/metadata/properties" ma:root="true" ma:fieldsID="2e8b1bf51ec49dd3713ecc6fb87f9ed5" ns2:_="" ns3:_="">
    <xsd:import namespace="29616316-1aa5-4fa3-a691-4a532bc3402d"/>
    <xsd:import namespace="98e963da-112d-402c-956e-5af79f0b06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16316-1aa5-4fa3-a691-4a532bc34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5477cde-f098-4d32-ba13-c78038edde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963da-112d-402c-956e-5af79f0b067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f7d4953-e0e4-4c29-8050-1efe1e8a515b}" ma:internalName="TaxCatchAll" ma:showField="CatchAllData" ma:web="98e963da-112d-402c-956e-5af79f0b06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e963da-112d-402c-956e-5af79f0b067b" xsi:nil="true"/>
    <lcf76f155ced4ddcb4097134ff3c332f xmlns="29616316-1aa5-4fa3-a691-4a532bc3402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70EE2A-5BFD-4824-A45F-BD3C0E0623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616316-1aa5-4fa3-a691-4a532bc3402d"/>
    <ds:schemaRef ds:uri="98e963da-112d-402c-956e-5af79f0b06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1FE1B8-7668-442F-BC5E-B6BBFEC16C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0DFB43-C873-451B-AF90-15E7719F18AE}">
  <ds:schemaRefs>
    <ds:schemaRef ds:uri="http://schemas.microsoft.com/office/2006/metadata/properties"/>
    <ds:schemaRef ds:uri="http://schemas.microsoft.com/office/infopath/2007/PartnerControls"/>
    <ds:schemaRef ds:uri="98e963da-112d-402c-956e-5af79f0b067b"/>
    <ds:schemaRef ds:uri="29616316-1aa5-4fa3-a691-4a532bc3402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2042</Words>
  <Application>Microsoft Office PowerPoint</Application>
  <PresentationFormat>Diavoorstelling (4:3)</PresentationFormat>
  <Paragraphs>419</Paragraphs>
  <Slides>27</Slides>
  <Notes>6</Notes>
  <HiddenSlides>4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2" baseType="lpstr">
      <vt:lpstr>-apple-system</vt:lpstr>
      <vt:lpstr>Arial</vt:lpstr>
      <vt:lpstr>Calibri</vt:lpstr>
      <vt:lpstr>Courier New</vt:lpstr>
      <vt:lpstr>presentatie_thema</vt:lpstr>
      <vt:lpstr>PowerPoint-presentatie</vt:lpstr>
      <vt:lpstr>Fifth Week: Theory</vt:lpstr>
      <vt:lpstr>Agenda</vt:lpstr>
      <vt:lpstr>Finite State Machines Design</vt:lpstr>
      <vt:lpstr>Finite State Machines in Digital Circuits</vt:lpstr>
      <vt:lpstr>The Sequential Part</vt:lpstr>
      <vt:lpstr>Encoding the State Bus</vt:lpstr>
      <vt:lpstr>The Combinational Part</vt:lpstr>
      <vt:lpstr>The Combinational Part</vt:lpstr>
      <vt:lpstr>Agenda</vt:lpstr>
      <vt:lpstr>Egg Timer: FSM Context</vt:lpstr>
      <vt:lpstr>Egg Timer: State Diagram</vt:lpstr>
      <vt:lpstr>Example in VHDL</vt:lpstr>
      <vt:lpstr>Example in VHDL</vt:lpstr>
      <vt:lpstr>Agenda</vt:lpstr>
      <vt:lpstr>Example in VHDL</vt:lpstr>
      <vt:lpstr>Example in VHDL</vt:lpstr>
      <vt:lpstr>State Bus Encoding in VHDL</vt:lpstr>
      <vt:lpstr>Manual Encoding</vt:lpstr>
      <vt:lpstr>Define the flip-flops</vt:lpstr>
      <vt:lpstr>Write the transitions</vt:lpstr>
      <vt:lpstr>Write the outputs (Moore)</vt:lpstr>
      <vt:lpstr>State Machine Viewer</vt:lpstr>
      <vt:lpstr>State Machine Viewer</vt:lpstr>
      <vt:lpstr>Agenda</vt:lpstr>
      <vt:lpstr>Write the outputs (Moore)</vt:lpstr>
      <vt:lpstr>Advantages of using the template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Programmeerbare Hardware HWP01</dc:title>
  <dc:creator>PelJH</dc:creator>
  <cp:lastModifiedBy>Broeders, J.Z.M. (Harry)</cp:lastModifiedBy>
  <cp:revision>388</cp:revision>
  <dcterms:created xsi:type="dcterms:W3CDTF">2010-09-14T09:49:30Z</dcterms:created>
  <dcterms:modified xsi:type="dcterms:W3CDTF">2023-10-06T09:09:40Z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0x0101002889CF096EA0F74E95A1679122595694</vt:lpwstr>
  </property>
</Properties>
</file>