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9" r:id="rId4"/>
    <p:sldId id="284" r:id="rId5"/>
    <p:sldId id="258" r:id="rId6"/>
    <p:sldId id="263" r:id="rId7"/>
    <p:sldId id="262" r:id="rId8"/>
    <p:sldId id="276" r:id="rId9"/>
    <p:sldId id="268" r:id="rId10"/>
    <p:sldId id="260" r:id="rId11"/>
    <p:sldId id="274" r:id="rId12"/>
    <p:sldId id="286" r:id="rId13"/>
    <p:sldId id="261" r:id="rId14"/>
    <p:sldId id="264" r:id="rId15"/>
    <p:sldId id="266" r:id="rId16"/>
    <p:sldId id="267" r:id="rId17"/>
    <p:sldId id="259" r:id="rId18"/>
    <p:sldId id="278" r:id="rId19"/>
    <p:sldId id="269" r:id="rId20"/>
    <p:sldId id="270" r:id="rId21"/>
    <p:sldId id="271" r:id="rId22"/>
    <p:sldId id="272" r:id="rId23"/>
    <p:sldId id="273" r:id="rId24"/>
    <p:sldId id="275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A838A-2CAE-4CD5-BD2E-29B033CADA83}" type="datetimeFigureOut">
              <a:rPr lang="nl-NL" smtClean="0"/>
              <a:t>1-9-2019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F1B66-2FD3-48D4-A4BD-5551BE3FDF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84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4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8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F1B66-2FD3-48D4-A4BD-5551BE3FDFF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1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88435" y="0"/>
            <a:ext cx="9103567" cy="6858000"/>
          </a:xfrm>
          <a:prstGeom prst="rect">
            <a:avLst/>
          </a:prstGeom>
          <a:solidFill>
            <a:srgbClr val="CA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/>
          <p:cNvSpPr/>
          <p:nvPr/>
        </p:nvSpPr>
        <p:spPr>
          <a:xfrm>
            <a:off x="2" y="0"/>
            <a:ext cx="30884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40362" y="620688"/>
            <a:ext cx="8612292" cy="201622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340361" y="2708920"/>
            <a:ext cx="8612291" cy="93610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pic>
        <p:nvPicPr>
          <p:cNvPr id="7" name="Picture 6" descr="HR_Logo_websafe_punt bo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787" y="620688"/>
            <a:ext cx="1832860" cy="1871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551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836712"/>
            <a:ext cx="2743200" cy="52894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836712"/>
            <a:ext cx="8026400" cy="5289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76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65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4" y="908720"/>
            <a:ext cx="11137237" cy="194421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19404" y="0"/>
            <a:ext cx="11137237" cy="7200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18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31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02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04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36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908724"/>
            <a:ext cx="73152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96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13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373" y="116632"/>
            <a:ext cx="1161729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het opmaakprofiel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109728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opmaakprofielen van de modeltekst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3392" y="649288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655840" y="649288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3BD3-3756-4775-B4DE-25605597E04A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7" descr="fond_rood_websaf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383117" cy="68580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527384" y="764704"/>
            <a:ext cx="114252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HR_Logo_websafe_punt#1015D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56032" y="5953894"/>
            <a:ext cx="871379" cy="86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84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ijtj@hr.nl" TargetMode="External"/><Relationship Id="rId2" Type="http://schemas.openxmlformats.org/officeDocument/2006/relationships/hyperlink" Target="mailto:brojz@hr.n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Visio-tekening1.vsd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Visio-tekening2.vsdx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Visio-tekening3.vsdx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Training Digital Signal Processing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0361" y="2708920"/>
            <a:ext cx="8612291" cy="2273627"/>
          </a:xfrm>
        </p:spPr>
        <p:txBody>
          <a:bodyPr>
            <a:normAutofit/>
          </a:bodyPr>
          <a:lstStyle/>
          <a:p>
            <a:r>
              <a:rPr lang="en-US" dirty="0" smtClean="0"/>
              <a:t>ELETDS02</a:t>
            </a:r>
          </a:p>
          <a:p>
            <a:endParaRPr lang="en-US" dirty="0"/>
          </a:p>
          <a:p>
            <a:r>
              <a:rPr lang="en-US" dirty="0" err="1" smtClean="0"/>
              <a:t>Introductie</a:t>
            </a:r>
            <a:endParaRPr lang="nl-NL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7952" y="5647039"/>
            <a:ext cx="2715208" cy="10150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"/>
              </a:rPr>
              <a:t>brojz@hr.nl</a:t>
            </a:r>
            <a:endParaRPr lang="en-US" dirty="0"/>
          </a:p>
          <a:p>
            <a:r>
              <a:rPr lang="en-US" dirty="0" smtClean="0">
                <a:hlinkClick r:id="rId3"/>
              </a:rPr>
              <a:t>muiko</a:t>
            </a:r>
            <a:r>
              <a:rPr lang="en-US" dirty="0" smtClean="0">
                <a:hlinkClick r:id="rId3"/>
              </a:rPr>
              <a:t>@hr.nl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8662083" y="6351373"/>
            <a:ext cx="342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Original author: Johan </a:t>
            </a:r>
            <a:r>
              <a:rPr lang="en-US" dirty="0" err="1" smtClean="0">
                <a:solidFill>
                  <a:schemeClr val="bg1"/>
                </a:solidFill>
              </a:rPr>
              <a:t>Peltenburg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Signals in time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15823" y="934375"/>
            <a:ext cx="11355356" cy="1179238"/>
          </a:xfrm>
        </p:spPr>
        <p:txBody>
          <a:bodyPr>
            <a:noAutofit/>
          </a:bodyPr>
          <a:lstStyle/>
          <a:p>
            <a:r>
              <a:rPr lang="en-US" sz="3200" dirty="0" smtClean="0"/>
              <a:t>We consider real world signals to be </a:t>
            </a:r>
            <a:r>
              <a:rPr lang="en-US" sz="3200" b="1" i="1" dirty="0" smtClean="0"/>
              <a:t>analog</a:t>
            </a:r>
            <a:r>
              <a:rPr lang="en-US" sz="3200" dirty="0" smtClean="0"/>
              <a:t> and </a:t>
            </a:r>
            <a:r>
              <a:rPr lang="nl-NL" sz="3200" dirty="0" smtClean="0"/>
              <a:t>of </a:t>
            </a:r>
            <a:r>
              <a:rPr lang="nl-NL" sz="3200" b="1" i="1" dirty="0" err="1" smtClean="0"/>
              <a:t>continuous</a:t>
            </a:r>
            <a:r>
              <a:rPr lang="nl-NL" sz="3200" b="1" i="1" dirty="0" smtClean="0"/>
              <a:t>-time</a:t>
            </a:r>
            <a:r>
              <a:rPr lang="nl-NL" sz="3200" b="1" dirty="0" smtClean="0"/>
              <a:t>.</a:t>
            </a:r>
          </a:p>
          <a:p>
            <a:r>
              <a:rPr lang="en-US" sz="3200" dirty="0" smtClean="0"/>
              <a:t>At any point in time, the signal has an arbitrary value.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104453"/>
              </p:ext>
            </p:extLst>
          </p:nvPr>
        </p:nvGraphicFramePr>
        <p:xfrm>
          <a:off x="1966180" y="3348737"/>
          <a:ext cx="8356493" cy="297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Visio" r:id="rId4" imgW="6153079" imgH="2190814" progId="Visio.Drawing.15">
                  <p:embed/>
                </p:oleObj>
              </mc:Choice>
              <mc:Fallback>
                <p:oleObj name="Visio" r:id="rId4" imgW="6153079" imgH="219081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6180" y="3348737"/>
                        <a:ext cx="8356493" cy="297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0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Discrete-time signals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124744"/>
            <a:ext cx="11223009" cy="518457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digital processor works with limited numbers in discrete-time.</a:t>
            </a:r>
          </a:p>
          <a:p>
            <a:r>
              <a:rPr lang="en-US" sz="3200" dirty="0" smtClean="0"/>
              <a:t>Therefore we cannot manipulate analog, continuous-time signals.</a:t>
            </a:r>
          </a:p>
          <a:p>
            <a:r>
              <a:rPr lang="en-US" sz="3200" dirty="0" smtClean="0"/>
              <a:t>Need to sample and quantize.</a:t>
            </a:r>
            <a:endParaRPr lang="nl-NL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Typical embedded system with DSP:</a:t>
            </a:r>
          </a:p>
          <a:p>
            <a:endParaRPr lang="en-US" sz="3200" dirty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11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15" y="4806700"/>
            <a:ext cx="10652249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Digital </a:t>
            </a:r>
            <a:r>
              <a:rPr lang="nl-NL" dirty="0" err="1" smtClean="0"/>
              <a:t>Signal</a:t>
            </a:r>
            <a:r>
              <a:rPr lang="nl-NL" dirty="0" smtClean="0"/>
              <a:t> Processing versus </a:t>
            </a:r>
            <a:r>
              <a:rPr lang="nl-NL" dirty="0" err="1" smtClean="0"/>
              <a:t>Analog</a:t>
            </a:r>
            <a:r>
              <a:rPr lang="nl-NL" dirty="0" smtClean="0"/>
              <a:t> </a:t>
            </a:r>
            <a:r>
              <a:rPr lang="nl-NL" dirty="0" err="1" smtClean="0"/>
              <a:t>Signal</a:t>
            </a:r>
            <a:r>
              <a:rPr lang="nl-NL" dirty="0" smtClean="0"/>
              <a:t> Processing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Advantages:</a:t>
            </a:r>
          </a:p>
          <a:p>
            <a:pPr lvl="1"/>
            <a:r>
              <a:rPr lang="en-US" sz="2800" dirty="0" smtClean="0"/>
              <a:t>Flexibility</a:t>
            </a:r>
          </a:p>
          <a:p>
            <a:pPr lvl="1"/>
            <a:r>
              <a:rPr lang="en-US" sz="2800" dirty="0" smtClean="0"/>
              <a:t>Reliability</a:t>
            </a:r>
          </a:p>
          <a:p>
            <a:pPr lvl="1"/>
            <a:r>
              <a:rPr lang="en-US" sz="2800" dirty="0" smtClean="0"/>
              <a:t>Reproducibility</a:t>
            </a:r>
          </a:p>
          <a:p>
            <a:pPr lvl="1"/>
            <a:r>
              <a:rPr lang="en-US" sz="2800" dirty="0" smtClean="0"/>
              <a:t>Complexity</a:t>
            </a:r>
          </a:p>
          <a:p>
            <a:pPr lvl="1"/>
            <a:r>
              <a:rPr lang="en-US" sz="2800" dirty="0" smtClean="0"/>
              <a:t>Costs</a:t>
            </a:r>
          </a:p>
          <a:p>
            <a:pPr marL="457188" lvl="1" indent="0">
              <a:buNone/>
            </a:pPr>
            <a:endParaRPr lang="en-US" sz="2800" dirty="0" smtClean="0"/>
          </a:p>
          <a:p>
            <a:r>
              <a:rPr lang="en-US" sz="3200" dirty="0" smtClean="0"/>
              <a:t>Disadvantages:</a:t>
            </a:r>
          </a:p>
          <a:p>
            <a:pPr lvl="1"/>
            <a:r>
              <a:rPr lang="en-US" sz="2800" dirty="0" smtClean="0"/>
              <a:t>Bandwidth</a:t>
            </a:r>
          </a:p>
          <a:p>
            <a:pPr lvl="1"/>
            <a:r>
              <a:rPr lang="en-US" sz="2800" dirty="0" smtClean="0"/>
              <a:t>Precision</a:t>
            </a:r>
          </a:p>
          <a:p>
            <a:endParaRPr lang="en-US" sz="32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5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Digital, Discrete-time signals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43815" y="1124749"/>
                <a:ext cx="11243388" cy="2237272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When we </a:t>
                </a:r>
                <a:r>
                  <a:rPr lang="en-US" i="1" dirty="0" smtClean="0"/>
                  <a:t>sample </a:t>
                </a:r>
                <a:r>
                  <a:rPr lang="en-US" dirty="0" smtClean="0"/>
                  <a:t>a continuous-time analog signal at </a:t>
                </a:r>
                <a:r>
                  <a:rPr lang="en-US" i="1" dirty="0" smtClean="0"/>
                  <a:t>regular</a:t>
                </a:r>
                <a:r>
                  <a:rPr lang="en-US" dirty="0" smtClean="0"/>
                  <a:t> intervals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nl-NL" dirty="0" smtClean="0"/>
                  <a:t> we </a:t>
                </a:r>
                <a:r>
                  <a:rPr lang="nl-NL" dirty="0" err="1" smtClean="0"/>
                  <a:t>obtain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analog</a:t>
                </a:r>
                <a:r>
                  <a:rPr lang="nl-NL" dirty="0" smtClean="0"/>
                  <a:t>, </a:t>
                </a:r>
                <a:r>
                  <a:rPr lang="en-US" b="1" i="1" dirty="0" smtClean="0"/>
                  <a:t>discrete-time signal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When </a:t>
                </a:r>
                <a:r>
                  <a:rPr lang="en-US" dirty="0"/>
                  <a:t>we </a:t>
                </a:r>
                <a:r>
                  <a:rPr lang="en-US" dirty="0" smtClean="0"/>
                  <a:t>quantize an analog discrete-time signal we obtain a </a:t>
                </a:r>
                <a:r>
                  <a:rPr lang="en-US" b="1" i="1" dirty="0" smtClean="0"/>
                  <a:t>digital</a:t>
                </a:r>
                <a:r>
                  <a:rPr lang="en-US" dirty="0" smtClean="0"/>
                  <a:t>, </a:t>
                </a:r>
                <a:r>
                  <a:rPr lang="en-US" b="1" i="1" dirty="0" smtClean="0"/>
                  <a:t>discrete-time signal</a:t>
                </a:r>
                <a:r>
                  <a:rPr lang="en-US" dirty="0" smtClean="0"/>
                  <a:t>. We can for example quantize a signal using 16 bits.</a:t>
                </a:r>
              </a:p>
              <a:p>
                <a:r>
                  <a:rPr lang="en-US" dirty="0" smtClean="0"/>
                  <a:t>The signal only has a quantized value at discrete moments in time.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815" y="1124749"/>
                <a:ext cx="11243388" cy="2237272"/>
              </a:xfrm>
              <a:blipFill rotWithShape="0">
                <a:blip r:embed="rId3"/>
                <a:stretch>
                  <a:fillRect l="-976" t="-2725" b="-149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776270"/>
              </p:ext>
            </p:extLst>
          </p:nvPr>
        </p:nvGraphicFramePr>
        <p:xfrm>
          <a:off x="1981203" y="3362021"/>
          <a:ext cx="8328175" cy="2965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Visio" r:id="rId5" imgW="6267495" imgH="2314614" progId="Visio.Drawing.15">
                  <p:embed/>
                </p:oleObj>
              </mc:Choice>
              <mc:Fallback>
                <p:oleObj name="Visio" r:id="rId5" imgW="6267495" imgH="231461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3" y="3362021"/>
                        <a:ext cx="8328175" cy="2965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/>
              <p:cNvSpPr txBox="1">
                <a:spLocks/>
              </p:cNvSpPr>
              <p:nvPr/>
            </p:nvSpPr>
            <p:spPr>
              <a:xfrm>
                <a:off x="3855873" y="5239572"/>
                <a:ext cx="4086687" cy="127838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nl-NL" dirty="0"/>
                  <a:t> </a:t>
                </a:r>
                <a:r>
                  <a:rPr lang="en-US" dirty="0"/>
                  <a:t>is called the sampling time. The sampling frequency or sampling speed is called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873" y="5239572"/>
                <a:ext cx="4086687" cy="1278389"/>
              </a:xfrm>
              <a:prstGeom prst="rect">
                <a:avLst/>
              </a:prstGeom>
              <a:blipFill rotWithShape="0">
                <a:blip r:embed="rId7"/>
                <a:stretch>
                  <a:fillRect l="-2077" t="-5634" b="-46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0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Fourier series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the beginning of the 19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 there was a mathematician called Jean-Baptiste Joseph </a:t>
            </a:r>
            <a:r>
              <a:rPr lang="en-US" sz="3200" b="1" dirty="0" smtClean="0"/>
              <a:t>Fourier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He noticed something interesting about periodic signals.</a:t>
            </a:r>
            <a:endParaRPr lang="nl-NL" sz="3200" dirty="0"/>
          </a:p>
        </p:txBody>
      </p:sp>
      <p:pic>
        <p:nvPicPr>
          <p:cNvPr id="7" name="Picture 2" descr="File:Fouri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597" y="2558183"/>
            <a:ext cx="1986579" cy="227091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84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Fourier series example (1)</a:t>
            </a:r>
            <a:endParaRPr lang="nl-N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28299" y="5684807"/>
            <a:ext cx="9065348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dirty="0"/>
              <a:t>Binary Signal with Fourier harmonics amplitude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accent2"/>
                </a:solidFill>
              </a:rPr>
              <a:t>(b) – (c)</a:t>
            </a:r>
            <a:r>
              <a:rPr lang="en-US" dirty="0"/>
              <a:t> </a:t>
            </a:r>
            <a:r>
              <a:rPr lang="en-GB" dirty="0"/>
              <a:t>Successive approximations to the original signal…</a:t>
            </a:r>
            <a:endParaRPr lang="en-US" dirty="0"/>
          </a:p>
        </p:txBody>
      </p:sp>
      <p:pic>
        <p:nvPicPr>
          <p:cNvPr id="5" name="Picture 4" descr="2-01"/>
          <p:cNvPicPr>
            <a:picLocks noChangeAspect="1" noChangeArrowheads="1"/>
          </p:cNvPicPr>
          <p:nvPr/>
        </p:nvPicPr>
        <p:blipFill>
          <a:blip r:embed="rId2" cstate="print"/>
          <a:srcRect b="43878"/>
          <a:stretch>
            <a:fillRect/>
          </a:stretch>
        </p:blipFill>
        <p:spPr bwMode="auto">
          <a:xfrm>
            <a:off x="3193006" y="902541"/>
            <a:ext cx="6019060" cy="478226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5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Fourier series example (2)</a:t>
            </a:r>
            <a:endParaRPr lang="nl-N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55761" y="580708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dirty="0">
                <a:solidFill>
                  <a:schemeClr val="accent2"/>
                </a:solidFill>
              </a:rPr>
              <a:t>(d) – (e)</a:t>
            </a:r>
            <a:r>
              <a:rPr lang="en-US" dirty="0"/>
              <a:t> </a:t>
            </a:r>
            <a:r>
              <a:rPr lang="en-GB" dirty="0"/>
              <a:t>Successive approximations to the original signal</a:t>
            </a:r>
            <a:endParaRPr lang="en-US" dirty="0"/>
          </a:p>
        </p:txBody>
      </p:sp>
      <p:pic>
        <p:nvPicPr>
          <p:cNvPr id="5" name="Picture 4" descr="2-01"/>
          <p:cNvPicPr>
            <a:picLocks noChangeAspect="1" noChangeArrowheads="1"/>
          </p:cNvPicPr>
          <p:nvPr/>
        </p:nvPicPr>
        <p:blipFill>
          <a:blip r:embed="rId2" cstate="print"/>
          <a:srcRect t="56754"/>
          <a:stretch>
            <a:fillRect/>
          </a:stretch>
        </p:blipFill>
        <p:spPr bwMode="auto">
          <a:xfrm>
            <a:off x="2283553" y="834503"/>
            <a:ext cx="8316208" cy="4972577"/>
          </a:xfrm>
          <a:prstGeom prst="rect">
            <a:avLst/>
          </a:prstGeom>
          <a:ln w="12700" cap="rnd"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2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Fourier series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14364" y="1650140"/>
                <a:ext cx="8579296" cy="37785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5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nl-NL" sz="2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𝑇</m:t>
                      </m:r>
                      <m:nary>
                        <m:nary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nl-NL" sz="2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∙2</m:t>
                                  </m:r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∙2</m:t>
                                  </m:r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nl-NL" sz="2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364" y="1650140"/>
                <a:ext cx="8579296" cy="377852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5534088"/>
            <a:ext cx="8579296" cy="9827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Fourier showed that </a:t>
            </a:r>
            <a:r>
              <a:rPr lang="en-US" b="1" dirty="0"/>
              <a:t>any periodic function can be written as an infinite sum of sine and cosine terms.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17</a:t>
            </a:fld>
            <a:endParaRPr lang="nl-NL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203" y="995784"/>
            <a:ext cx="5587015" cy="548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Fourier figured out the mathematics:</a:t>
            </a:r>
          </a:p>
        </p:txBody>
      </p:sp>
    </p:spTree>
    <p:extLst>
      <p:ext uri="{BB962C8B-B14F-4D97-AF65-F5344CB8AC3E}">
        <p14:creationId xmlns:p14="http://schemas.microsoft.com/office/powerpoint/2010/main" val="32968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Animation</a:t>
            </a:r>
            <a:endParaRPr lang="nl-NL" dirty="0"/>
          </a:p>
        </p:txBody>
      </p:sp>
      <p:pic>
        <p:nvPicPr>
          <p:cNvPr id="5" name="Fourier_transform_time_and_frequency_domain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7536" y="854329"/>
            <a:ext cx="7092885" cy="563854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18</a:t>
            </a:fld>
            <a:endParaRPr lang="nl-NL"/>
          </a:p>
        </p:txBody>
      </p:sp>
      <p:pic>
        <p:nvPicPr>
          <p:cNvPr id="4100" name="Picture 4" descr="Public doma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58533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20029" y="6536940"/>
            <a:ext cx="1714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75000"/>
                  </a:schemeClr>
                </a:solidFill>
              </a:rPr>
              <a:t>Source: Lucas V. </a:t>
            </a:r>
            <a:r>
              <a:rPr lang="nl-NL" sz="1200" dirty="0" err="1">
                <a:solidFill>
                  <a:schemeClr val="bg1">
                    <a:lumMod val="75000"/>
                  </a:schemeClr>
                </a:solidFill>
              </a:rPr>
              <a:t>Barbosa</a:t>
            </a:r>
            <a:endParaRPr lang="nl-NL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Fourier transform (1)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502" y="932156"/>
            <a:ext cx="11470164" cy="53771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(Warning: imperfect simplified description ahead.)</a:t>
            </a:r>
          </a:p>
          <a:p>
            <a:r>
              <a:rPr lang="en-US" dirty="0" smtClean="0"/>
              <a:t>The Fourier </a:t>
            </a:r>
            <a:r>
              <a:rPr lang="en-US" i="1" dirty="0" smtClean="0"/>
              <a:t>series</a:t>
            </a:r>
            <a:r>
              <a:rPr lang="en-US" dirty="0" smtClean="0"/>
              <a:t> shows the </a:t>
            </a:r>
            <a:r>
              <a:rPr lang="en-US" b="1" dirty="0" smtClean="0"/>
              <a:t>amplitudes</a:t>
            </a:r>
            <a:r>
              <a:rPr lang="en-US" dirty="0" smtClean="0"/>
              <a:t> of discrete </a:t>
            </a:r>
            <a:r>
              <a:rPr lang="en-US" b="1" dirty="0" smtClean="0"/>
              <a:t>frequencies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Suppose we apply the calculations on a signal that extends to infinity in time.</a:t>
            </a:r>
          </a:p>
          <a:p>
            <a:endParaRPr lang="en-US" dirty="0" smtClean="0"/>
          </a:p>
          <a:p>
            <a:r>
              <a:rPr lang="en-US" dirty="0" smtClean="0"/>
              <a:t>The “period” of the signal approaches infinity,</a:t>
            </a:r>
          </a:p>
          <a:p>
            <a:r>
              <a:rPr lang="en-US" dirty="0" smtClean="0"/>
              <a:t>The “frequency” of the signal approaches zero, </a:t>
            </a:r>
          </a:p>
          <a:p>
            <a:r>
              <a:rPr lang="en-US" dirty="0" smtClean="0"/>
              <a:t>The number of frequencies becomes </a:t>
            </a:r>
            <a:r>
              <a:rPr lang="en-US" i="1" dirty="0" smtClean="0"/>
              <a:t>infinite</a:t>
            </a:r>
          </a:p>
          <a:p>
            <a:r>
              <a:rPr lang="en-US" dirty="0" smtClean="0"/>
              <a:t>In a way where the range of frequencies becomes </a:t>
            </a:r>
            <a:r>
              <a:rPr lang="en-US" i="1" dirty="0" smtClean="0"/>
              <a:t>continuous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call this the </a:t>
            </a:r>
            <a:r>
              <a:rPr lang="en-US" b="1" i="1" dirty="0" smtClean="0"/>
              <a:t>Fourier Transform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shows us the signal </a:t>
            </a:r>
            <a:r>
              <a:rPr lang="en-US" b="1" dirty="0" smtClean="0"/>
              <a:t>as a function of frequency instead of 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is called the </a:t>
            </a:r>
            <a:r>
              <a:rPr lang="en-US" b="1" i="1" dirty="0" smtClean="0"/>
              <a:t>frequency domain </a:t>
            </a:r>
            <a:r>
              <a:rPr lang="en-US" dirty="0" smtClean="0"/>
              <a:t>representation</a:t>
            </a:r>
            <a:r>
              <a:rPr lang="en-US" b="1" i="1" dirty="0" smtClean="0"/>
              <a:t> </a:t>
            </a:r>
            <a:r>
              <a:rPr lang="en-US" dirty="0" smtClean="0"/>
              <a:t>of the signal.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8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digital signal processing?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subject of mathematics and engineering that involves manipulation of digital signals.</a:t>
            </a:r>
          </a:p>
          <a:p>
            <a:endParaRPr lang="en-US" sz="3200" dirty="0"/>
          </a:p>
          <a:p>
            <a:r>
              <a:rPr lang="en-US" sz="3200" dirty="0" smtClean="0"/>
              <a:t>Applications:</a:t>
            </a:r>
          </a:p>
          <a:p>
            <a:pPr lvl="1"/>
            <a:r>
              <a:rPr lang="en-US" sz="2800" dirty="0" smtClean="0"/>
              <a:t>Multimedia	(MP3, MPEG-2 video, etc...)</a:t>
            </a:r>
          </a:p>
          <a:p>
            <a:pPr lvl="1"/>
            <a:r>
              <a:rPr lang="en-US" sz="2800" dirty="0" smtClean="0"/>
              <a:t>Health		(EEG, MRI scan, CT scan, hearing aid)</a:t>
            </a:r>
            <a:endParaRPr lang="en-US" sz="2800" dirty="0"/>
          </a:p>
          <a:p>
            <a:pPr lvl="1"/>
            <a:r>
              <a:rPr lang="en-US" sz="2800" dirty="0" smtClean="0"/>
              <a:t>Telecom	(Phones, modems, etc...)</a:t>
            </a:r>
          </a:p>
          <a:p>
            <a:pPr lvl="1"/>
            <a:r>
              <a:rPr lang="en-US" sz="2800" dirty="0" smtClean="0"/>
              <a:t>Industry	(PID controllers, smart sensors, sensor fusion, motor</a:t>
            </a:r>
            <a:br>
              <a:rPr lang="en-US" sz="2800" dirty="0" smtClean="0"/>
            </a:br>
            <a:r>
              <a:rPr lang="en-US" sz="2800" dirty="0" smtClean="0"/>
              <a:t>			controllers)</a:t>
            </a:r>
          </a:p>
          <a:p>
            <a:pPr lvl="1"/>
            <a:r>
              <a:rPr lang="en-US" sz="2800" dirty="0" smtClean="0"/>
              <a:t>Automotive	(Radar, Lidar, Vision, motor management)</a:t>
            </a:r>
          </a:p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0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Fourier transform (2)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9841" y="923277"/>
                <a:ext cx="11488825" cy="53860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 b="0" dirty="0" smtClean="0"/>
              </a:p>
              <a:p>
                <a:r>
                  <a:rPr lang="en-US" dirty="0"/>
                  <a:t>Some problems are </a:t>
                </a:r>
                <a:r>
                  <a:rPr lang="en-US" b="1" dirty="0"/>
                  <a:t>easier to solve, </a:t>
                </a:r>
                <a:r>
                  <a:rPr lang="en-US" dirty="0"/>
                  <a:t>or</a:t>
                </a:r>
                <a:r>
                  <a:rPr lang="en-US" b="1" dirty="0"/>
                  <a:t> specified</a:t>
                </a:r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in the </a:t>
                </a:r>
                <a:r>
                  <a:rPr lang="en-US" b="1" dirty="0"/>
                  <a:t>frequency domain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No information is lost during transformation (in theory).</a:t>
                </a:r>
              </a:p>
              <a:p>
                <a:r>
                  <a:rPr lang="en-US" dirty="0"/>
                  <a:t>We can reconstruct the signal with an inverse transform.</a:t>
                </a: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841" y="923277"/>
                <a:ext cx="11488825" cy="5386043"/>
              </a:xfrm>
              <a:blipFill rotWithShape="0">
                <a:blip r:embed="rId3"/>
                <a:stretch>
                  <a:fillRect l="-95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20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76405"/>
              </p:ext>
            </p:extLst>
          </p:nvPr>
        </p:nvGraphicFramePr>
        <p:xfrm>
          <a:off x="3309939" y="4067154"/>
          <a:ext cx="557212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Visio" r:id="rId5" imgW="5572096" imgH="2676551" progId="Visio.Drawing.15">
                  <p:embed/>
                </p:oleObj>
              </mc:Choice>
              <mc:Fallback>
                <p:oleObj name="Visio" r:id="rId5" imgW="5572096" imgH="267655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9939" y="4067154"/>
                        <a:ext cx="557212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8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Discrete-time Fourier transform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Fourier transform can also be done for discrete-time signals.</a:t>
                </a:r>
              </a:p>
              <a:p>
                <a:r>
                  <a:rPr lang="en-US" sz="3200" dirty="0" smtClean="0"/>
                  <a:t>We call this the Discrete-Time Fourier Transform (DTFT).</a:t>
                </a:r>
              </a:p>
              <a:p>
                <a:endParaRPr lang="en-US" sz="3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]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r>
                  <a:rPr lang="en-US" sz="3200" dirty="0" smtClean="0"/>
                  <a:t>The inverse transform is called the Inverse Discrete-Time Fourier Transform (IDTFT).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endParaRPr lang="nl-NL" sz="3200" dirty="0" smtClean="0"/>
              </a:p>
              <a:p>
                <a:pPr marL="0" indent="0">
                  <a:buNone/>
                </a:pPr>
                <a:endParaRPr lang="nl-NL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5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8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53" y="88937"/>
            <a:ext cx="11688147" cy="65751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/>
              <a:t>Do we have to fully understand and apply all these formulas?</a:t>
            </a:r>
            <a:endParaRPr lang="nl-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For this course at least try to </a:t>
            </a:r>
            <a:r>
              <a:rPr lang="en-US" sz="3200" i="1" dirty="0"/>
              <a:t>understand</a:t>
            </a:r>
            <a:r>
              <a:rPr lang="en-US" sz="3200" dirty="0"/>
              <a:t> the </a:t>
            </a:r>
            <a:r>
              <a:rPr lang="en-US" sz="3200" dirty="0" smtClean="0"/>
              <a:t>differences between time and frequency</a:t>
            </a:r>
            <a:r>
              <a:rPr lang="en-US" sz="3200" dirty="0"/>
              <a:t> </a:t>
            </a:r>
            <a:r>
              <a:rPr lang="en-US" sz="3200" dirty="0" smtClean="0"/>
              <a:t>and the corresponding domain.</a:t>
            </a:r>
            <a:endParaRPr lang="en-US" sz="3200" dirty="0"/>
          </a:p>
          <a:p>
            <a:pPr lvl="1"/>
            <a:r>
              <a:rPr lang="en-US" dirty="0" smtClean="0"/>
              <a:t>For complete understanding of the subject, you need to do the math.</a:t>
            </a:r>
          </a:p>
          <a:p>
            <a:endParaRPr lang="en-US" sz="3200" dirty="0" smtClean="0"/>
          </a:p>
          <a:p>
            <a:r>
              <a:rPr lang="en-US" sz="3200" dirty="0" smtClean="0"/>
              <a:t>For this course we try to design and build discrete-time filters.</a:t>
            </a:r>
          </a:p>
          <a:p>
            <a:endParaRPr lang="en-US" sz="3200" dirty="0" smtClean="0"/>
          </a:p>
          <a:p>
            <a:r>
              <a:rPr lang="en-US" sz="3200" dirty="0" smtClean="0"/>
              <a:t>To design filters: we can use MATLAB.</a:t>
            </a:r>
          </a:p>
          <a:p>
            <a:endParaRPr lang="en-US" sz="3200" dirty="0" smtClean="0"/>
          </a:p>
          <a:p>
            <a:r>
              <a:rPr lang="en-US" sz="3200" dirty="0" smtClean="0"/>
              <a:t>More on filters next week.</a:t>
            </a:r>
            <a:endParaRPr lang="nl-NL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8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Signals</a:t>
            </a:r>
            <a:r>
              <a:rPr lang="en-US" sz="3200" dirty="0" smtClean="0"/>
              <a:t> in real life are </a:t>
            </a:r>
            <a:r>
              <a:rPr lang="en-US" sz="3200" b="1" dirty="0" smtClean="0"/>
              <a:t>analog</a:t>
            </a:r>
            <a:r>
              <a:rPr lang="en-US" sz="3200" dirty="0" smtClean="0"/>
              <a:t> and </a:t>
            </a:r>
            <a:r>
              <a:rPr lang="en-US" sz="3200" b="1" dirty="0" smtClean="0"/>
              <a:t>continuous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Need to </a:t>
            </a:r>
            <a:r>
              <a:rPr lang="en-US" sz="3200" b="1" dirty="0" smtClean="0"/>
              <a:t>sample</a:t>
            </a:r>
            <a:r>
              <a:rPr lang="en-US" sz="3200" dirty="0" smtClean="0"/>
              <a:t> and to </a:t>
            </a:r>
            <a:r>
              <a:rPr lang="en-US" sz="3200" b="1" dirty="0" smtClean="0"/>
              <a:t>quantize</a:t>
            </a:r>
            <a:r>
              <a:rPr lang="en-US" sz="3200" dirty="0" smtClean="0"/>
              <a:t> them to be able to process them digitally.</a:t>
            </a:r>
          </a:p>
          <a:p>
            <a:r>
              <a:rPr lang="en-US" sz="3200" dirty="0" smtClean="0"/>
              <a:t>They become </a:t>
            </a:r>
            <a:r>
              <a:rPr lang="en-US" sz="3200" b="1" dirty="0" smtClean="0"/>
              <a:t>digital</a:t>
            </a:r>
            <a:r>
              <a:rPr lang="en-US" sz="3200" dirty="0" smtClean="0"/>
              <a:t> and </a:t>
            </a:r>
            <a:r>
              <a:rPr lang="en-US" sz="3200" b="1" dirty="0" smtClean="0"/>
              <a:t>discrete-time signals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Signals can be represented as </a:t>
            </a:r>
            <a:r>
              <a:rPr lang="en-US" sz="3200" dirty="0" err="1" smtClean="0"/>
              <a:t>sines</a:t>
            </a:r>
            <a:r>
              <a:rPr lang="en-US" sz="3200" dirty="0" smtClean="0"/>
              <a:t>/cosines with certain </a:t>
            </a:r>
            <a:r>
              <a:rPr lang="en-US" sz="3200" b="1" dirty="0" smtClean="0"/>
              <a:t>frequencies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Many problems are specified or solved in the </a:t>
            </a:r>
            <a:r>
              <a:rPr lang="en-US" sz="3200" b="1" dirty="0" smtClean="0"/>
              <a:t>Fourier frequency domain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We can switch between time and frequency domain with the </a:t>
            </a:r>
            <a:r>
              <a:rPr lang="en-US" sz="3200" b="1" dirty="0" smtClean="0"/>
              <a:t>Fourier Transform</a:t>
            </a:r>
            <a:r>
              <a:rPr lang="en-US" sz="3200" dirty="0" smtClean="0"/>
              <a:t>. </a:t>
            </a:r>
            <a:endParaRPr lang="nl-NL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8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TDS02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4744"/>
            <a:ext cx="5190699" cy="518457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Check who’s your </a:t>
            </a:r>
            <a:r>
              <a:rPr lang="en-US" sz="3200" dirty="0" err="1" smtClean="0"/>
              <a:t>groupmember</a:t>
            </a:r>
            <a:r>
              <a:rPr lang="en-US" sz="3200" dirty="0" smtClean="0"/>
              <a:t> (List)</a:t>
            </a:r>
          </a:p>
          <a:p>
            <a:r>
              <a:rPr lang="en-US" sz="3200" dirty="0"/>
              <a:t>Get </a:t>
            </a:r>
            <a:r>
              <a:rPr lang="en-US" sz="3200" dirty="0" smtClean="0"/>
              <a:t>the </a:t>
            </a:r>
            <a:r>
              <a:rPr lang="en-US" sz="3200" dirty="0"/>
              <a:t>CC3220S </a:t>
            </a:r>
            <a:r>
              <a:rPr lang="en-US" sz="3200" dirty="0" err="1" smtClean="0"/>
              <a:t>LaunchPad</a:t>
            </a:r>
            <a:r>
              <a:rPr lang="en-US" sz="3200" dirty="0" smtClean="0"/>
              <a:t> (#17) for </a:t>
            </a:r>
            <a:r>
              <a:rPr lang="en-US" sz="3200" dirty="0" smtClean="0"/>
              <a:t>€</a:t>
            </a:r>
            <a:r>
              <a:rPr lang="nl-NL" sz="3200" dirty="0" smtClean="0"/>
              <a:t>47,50 </a:t>
            </a:r>
            <a:r>
              <a:rPr lang="en-US" sz="3200" dirty="0" smtClean="0"/>
              <a:t>and </a:t>
            </a:r>
            <a:r>
              <a:rPr lang="en-US" sz="3200" dirty="0" smtClean="0"/>
              <a:t>the CC3200AUDBOOST </a:t>
            </a:r>
            <a:r>
              <a:rPr lang="en-US" sz="3200" dirty="0"/>
              <a:t>Audio </a:t>
            </a:r>
            <a:r>
              <a:rPr lang="en-US" sz="3200" dirty="0" err="1" smtClean="0"/>
              <a:t>BoosterPack</a:t>
            </a:r>
            <a:r>
              <a:rPr lang="en-US" sz="3200" dirty="0" smtClean="0"/>
              <a:t> (#12) for </a:t>
            </a:r>
            <a:r>
              <a:rPr lang="en-US" sz="3200" dirty="0" smtClean="0"/>
              <a:t>€</a:t>
            </a:r>
            <a:r>
              <a:rPr lang="nl-NL" sz="3200" dirty="0" smtClean="0"/>
              <a:t>17,50</a:t>
            </a:r>
            <a:r>
              <a:rPr lang="en-US" sz="3200" dirty="0" smtClean="0"/>
              <a:t> </a:t>
            </a:r>
            <a:r>
              <a:rPr lang="en-US" sz="3200" dirty="0" smtClean="0"/>
              <a:t>from the shop (mailroom).</a:t>
            </a:r>
          </a:p>
          <a:p>
            <a:r>
              <a:rPr lang="en-US" sz="3200" dirty="0" smtClean="0"/>
              <a:t>Start with assignment 0 from the Lab Work Handbook.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42">
            <a:off x="8720592" y="3621497"/>
            <a:ext cx="3241149" cy="222763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68" y="2406400"/>
            <a:ext cx="4099922" cy="40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Telecommunication application: echo cancellation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08" y="4877504"/>
            <a:ext cx="10290411" cy="1236988"/>
          </a:xfrm>
        </p:spPr>
        <p:txBody>
          <a:bodyPr>
            <a:noAutofit/>
          </a:bodyPr>
          <a:lstStyle/>
          <a:p>
            <a:r>
              <a:rPr lang="en-US" dirty="0" smtClean="0"/>
              <a:t>For example used with hands-free calling; the microphone also records the sound produced by the speaker.</a:t>
            </a:r>
          </a:p>
          <a:p>
            <a:r>
              <a:rPr lang="en-US" dirty="0" smtClean="0"/>
              <a:t>These signals can be </a:t>
            </a:r>
            <a:r>
              <a:rPr lang="en-US" dirty="0"/>
              <a:t>suppressed by DSP techniques </a:t>
            </a:r>
            <a:r>
              <a:rPr lang="en-US" dirty="0" smtClean="0"/>
              <a:t>so that the echo is canceled.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694" y="1000835"/>
            <a:ext cx="8188640" cy="356853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Industrial </a:t>
            </a:r>
            <a:r>
              <a:rPr lang="nl-NL" dirty="0" err="1" smtClean="0"/>
              <a:t>application</a:t>
            </a:r>
            <a:r>
              <a:rPr lang="nl-NL" dirty="0" smtClean="0"/>
              <a:t>: Digital Control Systems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433" y="5592322"/>
            <a:ext cx="9184036" cy="900558"/>
          </a:xfrm>
        </p:spPr>
        <p:txBody>
          <a:bodyPr>
            <a:normAutofit/>
          </a:bodyPr>
          <a:lstStyle/>
          <a:p>
            <a:r>
              <a:rPr lang="en-US" dirty="0" smtClean="0"/>
              <a:t>Automatically tuning a PID controller in a process or plant.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74" y="1048043"/>
            <a:ext cx="9518755" cy="43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this course about?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Apply DSP theory in practice.</a:t>
            </a:r>
            <a:endParaRPr lang="nl-NL" sz="3200" dirty="0" smtClean="0"/>
          </a:p>
          <a:p>
            <a:r>
              <a:rPr lang="en-US" sz="3200" dirty="0" smtClean="0"/>
              <a:t>DSP algorithms are widely used in embedded systems.</a:t>
            </a:r>
          </a:p>
          <a:p>
            <a:r>
              <a:rPr lang="en-US" sz="3200" dirty="0" smtClean="0"/>
              <a:t>Learn to use specific processors</a:t>
            </a:r>
            <a:r>
              <a:rPr lang="en-US" sz="3200" dirty="0"/>
              <a:t> </a:t>
            </a:r>
            <a:r>
              <a:rPr lang="en-US" sz="3200" dirty="0" smtClean="0"/>
              <a:t>tailored for DSP.</a:t>
            </a:r>
          </a:p>
          <a:p>
            <a:r>
              <a:rPr lang="en-US" sz="3200" dirty="0" smtClean="0"/>
              <a:t>Implement some DSP algorithms on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0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will we do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First four weeks tiny lecture about theory</a:t>
            </a:r>
          </a:p>
          <a:p>
            <a:pPr lvl="1"/>
            <a:r>
              <a:rPr lang="en-US" sz="2800" dirty="0" smtClean="0"/>
              <a:t>About one hour</a:t>
            </a:r>
          </a:p>
          <a:p>
            <a:r>
              <a:rPr lang="en-US" sz="3200" dirty="0" smtClean="0"/>
              <a:t>Rest of the time 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7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goals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7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09" y="854341"/>
            <a:ext cx="10735548" cy="563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7833" y="878891"/>
                <a:ext cx="11460833" cy="5690587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Complete assignments</a:t>
                </a:r>
              </a:p>
              <a:p>
                <a:pPr lvl="1"/>
                <a:r>
                  <a:rPr lang="en-US" sz="2800" dirty="0" smtClean="0"/>
                  <a:t>If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first six</a:t>
                </a:r>
                <a:r>
                  <a:rPr lang="en-US" sz="2800" dirty="0" smtClean="0"/>
                  <a:t> assignments are signed off </a:t>
                </a:r>
                <a:r>
                  <a:rPr lang="en-US" sz="2800" i="1" dirty="0" smtClean="0"/>
                  <a:t>P</a:t>
                </a:r>
                <a:r>
                  <a:rPr lang="en-US" sz="2800" dirty="0" smtClean="0"/>
                  <a:t> = 1 else </a:t>
                </a:r>
                <a:r>
                  <a:rPr lang="en-US" sz="2800" i="1" dirty="0" smtClean="0"/>
                  <a:t>P</a:t>
                </a:r>
                <a:r>
                  <a:rPr lang="en-US" sz="2800" dirty="0" smtClean="0"/>
                  <a:t> = 0.</a:t>
                </a:r>
              </a:p>
              <a:p>
                <a:pPr lvl="1"/>
                <a:r>
                  <a:rPr lang="en-US" sz="2800" dirty="0" smtClean="0"/>
                  <a:t>Assignments will only be signed off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during</a:t>
                </a:r>
                <a:r>
                  <a:rPr lang="en-US" sz="2800" dirty="0" smtClean="0"/>
                  <a:t> the scheduled labs.</a:t>
                </a:r>
              </a:p>
              <a:p>
                <a:r>
                  <a:rPr lang="en-US" sz="3200" dirty="0" smtClean="0"/>
                  <a:t>Write a report of 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last three</a:t>
                </a:r>
                <a:r>
                  <a:rPr lang="en-US" sz="3200" dirty="0" smtClean="0"/>
                  <a:t> assignments (earn max 60 points </a:t>
                </a:r>
                <a:r>
                  <a:rPr lang="en-US" sz="3200" i="1" dirty="0" smtClean="0"/>
                  <a:t>V</a:t>
                </a:r>
                <a:r>
                  <a:rPr lang="en-US" sz="3200" dirty="0" smtClean="0"/>
                  <a:t>)</a:t>
                </a:r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Grade </a:t>
                </a:r>
                <a:r>
                  <a:rPr lang="en-US" sz="3200" i="1" dirty="0" smtClean="0"/>
                  <a:t>C</a:t>
                </a:r>
                <a:r>
                  <a:rPr lang="en-US" sz="3200" dirty="0" smtClean="0"/>
                  <a:t> is given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l-NL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nl-N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NL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nl-NL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×40</m:t>
                              </m:r>
                              <m:r>
                                <a:rPr lang="nl-NL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NL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nl-NL" sz="32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nl-NL" sz="3200" b="0" i="1" smtClean="0">
                              <a:latin typeface="Cambria Math" panose="02040503050406030204" pitchFamily="18" charset="0"/>
                            </a:rPr>
                            <m:t>+0.5</m:t>
                          </m:r>
                        </m:e>
                      </m:d>
                    </m:oMath>
                  </m:oMathPara>
                </a14:m>
                <a:endParaRPr lang="nl-NL" sz="3200" dirty="0" smtClean="0"/>
              </a:p>
              <a:p>
                <a:pPr marL="0" indent="0">
                  <a:buNone/>
                </a:pPr>
                <a:endParaRPr lang="nl-NL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33" y="878891"/>
                <a:ext cx="11460833" cy="5690587"/>
              </a:xfrm>
              <a:blipFill rotWithShape="0">
                <a:blip r:embed="rId2"/>
                <a:stretch>
                  <a:fillRect l="-1223" t="-13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21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and frequencies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TDS02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3BD3-3756-4775-B4DE-25605597E04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7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thema">
  <a:themeElements>
    <a:clrScheme name="PCP">
      <a:dk1>
        <a:sysClr val="windowText" lastClr="000000"/>
      </a:dk1>
      <a:lt1>
        <a:sysClr val="window" lastClr="FFFFFF"/>
      </a:lt1>
      <a:dk2>
        <a:srgbClr val="C00000"/>
      </a:dk2>
      <a:lt2>
        <a:srgbClr val="FFFFFF"/>
      </a:lt2>
      <a:accent1>
        <a:srgbClr val="C00000"/>
      </a:accent1>
      <a:accent2>
        <a:srgbClr val="C0504D"/>
      </a:accent2>
      <a:accent3>
        <a:srgbClr val="1F497D"/>
      </a:accent3>
      <a:accent4>
        <a:srgbClr val="4F81B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presentatie_thema</Template>
  <TotalTime>138</TotalTime>
  <Words>758</Words>
  <Application>Microsoft Office PowerPoint</Application>
  <PresentationFormat>Breedbeeld</PresentationFormat>
  <Paragraphs>161</Paragraphs>
  <Slides>24</Slides>
  <Notes>3</Notes>
  <HiddenSlides>0</HiddenSlides>
  <MMClips>1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presentatie_thema</vt:lpstr>
      <vt:lpstr>Visio</vt:lpstr>
      <vt:lpstr>Training Digital Signal Processing</vt:lpstr>
      <vt:lpstr>What is digital signal processing?</vt:lpstr>
      <vt:lpstr>Telecommunication application: echo cancellation</vt:lpstr>
      <vt:lpstr>Industrial application: Digital Control Systems</vt:lpstr>
      <vt:lpstr>What is this course about?</vt:lpstr>
      <vt:lpstr>What will we do</vt:lpstr>
      <vt:lpstr>Learning goals</vt:lpstr>
      <vt:lpstr>Grade</vt:lpstr>
      <vt:lpstr>Signals and frequencies</vt:lpstr>
      <vt:lpstr>Signals in time</vt:lpstr>
      <vt:lpstr>Discrete-time signals</vt:lpstr>
      <vt:lpstr>Digital Signal Processing versus Analog Signal Processing</vt:lpstr>
      <vt:lpstr>Digital, Discrete-time signals</vt:lpstr>
      <vt:lpstr>Fourier series</vt:lpstr>
      <vt:lpstr>Fourier series example (1)</vt:lpstr>
      <vt:lpstr>Fourier series example (2)</vt:lpstr>
      <vt:lpstr>Fourier series</vt:lpstr>
      <vt:lpstr>Animation</vt:lpstr>
      <vt:lpstr>Fourier transform (1)</vt:lpstr>
      <vt:lpstr>Fourier transform (2)</vt:lpstr>
      <vt:lpstr>Discrete-time Fourier transform</vt:lpstr>
      <vt:lpstr>Do we have to fully understand and apply all these formulas?</vt:lpstr>
      <vt:lpstr>Summary</vt:lpstr>
      <vt:lpstr>TDS02</vt:lpstr>
    </vt:vector>
  </TitlesOfParts>
  <Company>Hogeschool Rotterdam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 Digital Signal Processing</dc:title>
  <dc:creator>Peltenburg, J.W.</dc:creator>
  <cp:lastModifiedBy>Broeders, J.Z.M. (Harry)</cp:lastModifiedBy>
  <cp:revision>93</cp:revision>
  <dcterms:created xsi:type="dcterms:W3CDTF">2013-11-25T08:28:21Z</dcterms:created>
  <dcterms:modified xsi:type="dcterms:W3CDTF">2019-09-01T12:58:52Z</dcterms:modified>
</cp:coreProperties>
</file>