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94" r:id="rId12"/>
    <p:sldId id="292" r:id="rId13"/>
    <p:sldId id="287" r:id="rId14"/>
    <p:sldId id="288" r:id="rId15"/>
    <p:sldId id="285" r:id="rId16"/>
    <p:sldId id="293" r:id="rId17"/>
    <p:sldId id="290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838A-2CAE-4CD5-BD2E-29B033CADA83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1B66-2FD3-48D4-A4BD-5551BE3FD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84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88433" y="0"/>
            <a:ext cx="9103567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884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40360" y="620688"/>
            <a:ext cx="861229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40360" y="2708920"/>
            <a:ext cx="8612291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786" y="620688"/>
            <a:ext cx="1832860" cy="1871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51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836712"/>
            <a:ext cx="2743200" cy="5289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836712"/>
            <a:ext cx="8026400" cy="5289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7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65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908720"/>
            <a:ext cx="11137237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9403" y="0"/>
            <a:ext cx="11137237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18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31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02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04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36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908720"/>
            <a:ext cx="73152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9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13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61729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het opmaakprofiel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23392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55840" y="6492876"/>
            <a:ext cx="2496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383117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527382" y="764704"/>
            <a:ext cx="114252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56031" y="5953894"/>
            <a:ext cx="871378" cy="865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484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ijtj@hr.nl" TargetMode="External"/><Relationship Id="rId2" Type="http://schemas.openxmlformats.org/officeDocument/2006/relationships/hyperlink" Target="mailto:brojz@hr.n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-tekening3.vsd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0.png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-tekening4.vsd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-tekening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Visio-tekening2.vsdx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Digital Signal Processing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0360" y="2708919"/>
            <a:ext cx="8612291" cy="2273627"/>
          </a:xfrm>
        </p:spPr>
        <p:txBody>
          <a:bodyPr>
            <a:normAutofit/>
          </a:bodyPr>
          <a:lstStyle/>
          <a:p>
            <a:r>
              <a:rPr lang="en-US" dirty="0" smtClean="0"/>
              <a:t>ELETDS02</a:t>
            </a:r>
          </a:p>
          <a:p>
            <a:endParaRPr lang="en-US" dirty="0"/>
          </a:p>
          <a:p>
            <a:r>
              <a:rPr lang="en-US" dirty="0" smtClean="0"/>
              <a:t>Filters</a:t>
            </a:r>
            <a:endParaRPr lang="nl-NL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952" y="5647039"/>
            <a:ext cx="2715208" cy="10150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"/>
              </a:rPr>
              <a:t>brojz@hr.nl</a:t>
            </a:r>
            <a:endParaRPr lang="en-US" dirty="0"/>
          </a:p>
          <a:p>
            <a:r>
              <a:rPr lang="en-US" dirty="0" smtClean="0">
                <a:hlinkClick r:id="rId3"/>
              </a:rPr>
              <a:t>muiko</a:t>
            </a:r>
            <a:r>
              <a:rPr lang="en-US" dirty="0" smtClean="0">
                <a:hlinkClick r:id="rId3"/>
              </a:rPr>
              <a:t>@hr.nl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662083" y="6351373"/>
            <a:ext cx="342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Original author: Johan </a:t>
            </a:r>
            <a:r>
              <a:rPr lang="en-US" dirty="0" err="1" smtClean="0">
                <a:solidFill>
                  <a:schemeClr val="bg1"/>
                </a:solidFill>
              </a:rPr>
              <a:t>Peltenburg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Time-domain filter variant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5046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design a filter, we specify the transfer function</a:t>
            </a:r>
            <a:r>
              <a:rPr lang="nl-NL" dirty="0"/>
              <a:t> </a:t>
            </a:r>
            <a:r>
              <a:rPr lang="en-US" dirty="0"/>
              <a:t>in the frequency domain.</a:t>
            </a:r>
            <a:endParaRPr lang="nl-NL" dirty="0"/>
          </a:p>
          <a:p>
            <a:r>
              <a:rPr lang="en-US" dirty="0"/>
              <a:t>We use the IDTFT (</a:t>
            </a:r>
            <a:r>
              <a:rPr lang="nl-NL" dirty="0"/>
              <a:t>Inverse Discrete Time </a:t>
            </a:r>
            <a:r>
              <a:rPr lang="nl-NL" dirty="0" err="1"/>
              <a:t>Fourier</a:t>
            </a:r>
            <a:r>
              <a:rPr lang="nl-NL" dirty="0"/>
              <a:t> </a:t>
            </a:r>
            <a:r>
              <a:rPr lang="nl-NL" dirty="0" err="1"/>
              <a:t>Transform</a:t>
            </a:r>
            <a:r>
              <a:rPr lang="en-US" dirty="0"/>
              <a:t>) to go back to the discrete-time domain.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Technical note: this only works for non-recursive filters.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740234"/>
              </p:ext>
            </p:extLst>
          </p:nvPr>
        </p:nvGraphicFramePr>
        <p:xfrm>
          <a:off x="3309937" y="3067605"/>
          <a:ext cx="557212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Visio" r:id="rId4" imgW="5572096" imgH="2676551" progId="Visio.Drawing.15">
                  <p:embed/>
                </p:oleObj>
              </mc:Choice>
              <mc:Fallback>
                <p:oleObj name="Visio" r:id="rId4" imgW="5572096" imgH="267655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9937" y="3067605"/>
                        <a:ext cx="5572125" cy="267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3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6626" y="3870568"/>
            <a:ext cx="350015" cy="3516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8076919" y="5651102"/>
            <a:ext cx="529212" cy="4705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8355412" y="6371014"/>
            <a:ext cx="99339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 smtClean="0">
                <a:solidFill>
                  <a:schemeClr val="tx1"/>
                </a:solidFill>
                <a:latin typeface="Calibri" pitchFamily="34" charset="0"/>
              </a:rPr>
              <a:t>Scalar</a:t>
            </a:r>
            <a:endParaRPr lang="nl-NL" b="1" dirty="0">
              <a:solidFill>
                <a:schemeClr val="tx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3351521" y="3333119"/>
                <a:ext cx="5788316" cy="2870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b="0" dirty="0" smtClean="0"/>
              </a:p>
              <a:p>
                <a:endParaRPr lang="en-US" sz="3200" b="0" dirty="0" smtClean="0"/>
              </a:p>
              <a:p>
                <a:endParaRPr lang="en-US" sz="3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∙4+2∙5+3∙6=32</m:t>
                      </m:r>
                    </m:oMath>
                  </m:oMathPara>
                </a14:m>
                <a:endParaRPr lang="nl-NL" sz="3200" dirty="0" smtClean="0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521" y="3333119"/>
                <a:ext cx="5788316" cy="28701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Convolution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1918763"/>
          </a:xfrm>
        </p:spPr>
        <p:txBody>
          <a:bodyPr/>
          <a:lstStyle/>
          <a:p>
            <a:r>
              <a:rPr lang="en-US" dirty="0" smtClean="0"/>
              <a:t>Multiplication in the frequency domain is the same as </a:t>
            </a:r>
            <a:r>
              <a:rPr lang="en-US" b="1" dirty="0" smtClean="0"/>
              <a:t>convolution</a:t>
            </a:r>
            <a:r>
              <a:rPr lang="en-US" dirty="0" smtClean="0"/>
              <a:t> in the time-domain.</a:t>
            </a:r>
          </a:p>
          <a:p>
            <a:r>
              <a:rPr lang="en-US" dirty="0" smtClean="0"/>
              <a:t>Convolution for 1 output sample can be seen as the inner product of two vectors: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11</a:t>
            </a:fld>
            <a:endParaRPr lang="nl-NL"/>
          </a:p>
        </p:txBody>
      </p:sp>
      <p:sp>
        <p:nvSpPr>
          <p:cNvPr id="6" name="Tekstvak 8"/>
          <p:cNvSpPr txBox="1"/>
          <p:nvPr/>
        </p:nvSpPr>
        <p:spPr>
          <a:xfrm>
            <a:off x="3010272" y="2634622"/>
            <a:ext cx="204009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tx1"/>
                </a:solidFill>
                <a:latin typeface="Calibri" pitchFamily="34" charset="0"/>
              </a:rPr>
              <a:t>Inner product operator</a:t>
            </a:r>
            <a:endParaRPr lang="nl-NL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" name="Rechte verbindingslijn met pijl 10"/>
          <p:cNvCxnSpPr>
            <a:stCxn id="6" idx="2"/>
            <a:endCxn id="5" idx="0"/>
          </p:cNvCxnSpPr>
          <p:nvPr/>
        </p:nvCxnSpPr>
        <p:spPr>
          <a:xfrm>
            <a:off x="4030319" y="3280953"/>
            <a:ext cx="71315" cy="589615"/>
          </a:xfrm>
          <a:prstGeom prst="straightConnector1">
            <a:avLst/>
          </a:prstGeom>
          <a:ln w="571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8"/>
          <p:cNvSpPr txBox="1"/>
          <p:nvPr/>
        </p:nvSpPr>
        <p:spPr>
          <a:xfrm>
            <a:off x="6909379" y="3355907"/>
            <a:ext cx="69026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nl-NL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× 3</a:t>
            </a:r>
            <a:endParaRPr lang="nl-N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kstvak 8"/>
          <p:cNvSpPr txBox="1"/>
          <p:nvPr/>
        </p:nvSpPr>
        <p:spPr>
          <a:xfrm>
            <a:off x="8093179" y="2915855"/>
            <a:ext cx="75892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nl-NL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× 1</a:t>
            </a:r>
            <a:endParaRPr lang="nl-N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kstvak 8"/>
          <p:cNvSpPr txBox="1"/>
          <p:nvPr/>
        </p:nvSpPr>
        <p:spPr>
          <a:xfrm>
            <a:off x="7996392" y="5106186"/>
            <a:ext cx="69026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nl-NL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× 1</a:t>
            </a:r>
            <a:endParaRPr lang="nl-NL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0" name="Rechte verbindingslijn met pijl 10"/>
          <p:cNvCxnSpPr>
            <a:stCxn id="9" idx="0"/>
            <a:endCxn id="8" idx="2"/>
          </p:cNvCxnSpPr>
          <p:nvPr/>
        </p:nvCxnSpPr>
        <p:spPr>
          <a:xfrm flipH="1" flipV="1">
            <a:off x="8341525" y="6121701"/>
            <a:ext cx="510582" cy="249313"/>
          </a:xfrm>
          <a:prstGeom prst="straightConnector1">
            <a:avLst/>
          </a:prstGeom>
          <a:ln w="571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 Filter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24744"/>
                <a:ext cx="10972800" cy="536813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Formula of a filter in the discrete-time domain: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nl-NL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We call this a </a:t>
                </a:r>
                <a:r>
                  <a:rPr lang="en-US" b="1" dirty="0" smtClean="0"/>
                  <a:t>Finite Impulse Response Filter (FIR Filter)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are the filter coefficients calculated by the IDTFT.</a:t>
                </a:r>
              </a:p>
              <a:p>
                <a:r>
                  <a:rPr lang="en-US" dirty="0" smtClean="0"/>
                  <a:t>This is because if we 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be an impulse, the filter has a finite response due to a limited number of coefficients N (goes to zero after a while).</a:t>
                </a:r>
              </a:p>
              <a:p>
                <a:r>
                  <a:rPr lang="en-US" dirty="0" smtClean="0"/>
                  <a:t>FIR filters are of type LTI (linear time-invariant)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24744"/>
                <a:ext cx="10972800" cy="5368132"/>
              </a:xfrm>
              <a:blipFill>
                <a:blip r:embed="rId2"/>
                <a:stretch>
                  <a:fillRect l="-1000" t="-1932" r="-278" b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12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51622" y="1581944"/>
                <a:ext cx="2266778" cy="6463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Vector with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nl-NL" i="1" dirty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nl-NL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800" y="1581944"/>
                <a:ext cx="2133600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286" t="-5660" r="-2000" b="-14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47200" y="2971404"/>
                <a:ext cx="2070100" cy="6463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Vector with samples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nl-NL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200" y="2971404"/>
                <a:ext cx="2070100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2353" t="-4717" r="-4412" b="-14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7518400" y="1905110"/>
            <a:ext cx="223520" cy="437496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 flipV="1">
            <a:off x="8756650" y="2971405"/>
            <a:ext cx="590550" cy="323165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69300" y="1103730"/>
            <a:ext cx="13843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Convolution.</a:t>
            </a:r>
            <a:endParaRPr lang="nl-NL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8090263" y="1288396"/>
            <a:ext cx="279037" cy="1245798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Filters (4)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13</a:t>
            </a:fld>
            <a:endParaRPr lang="nl-NL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863600"/>
              </p:ext>
            </p:extLst>
          </p:nvPr>
        </p:nvGraphicFramePr>
        <p:xfrm>
          <a:off x="2314922" y="1187232"/>
          <a:ext cx="7850187" cy="5305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Visio" r:id="rId4" imgW="4143250" imgH="2800350" progId="Visio.Drawing.15">
                  <p:embed/>
                </p:oleObj>
              </mc:Choice>
              <mc:Fallback>
                <p:oleObj name="Visio" r:id="rId4" imgW="4143250" imgH="280035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4922" y="1187232"/>
                        <a:ext cx="7850187" cy="5305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01409" y="5934671"/>
            <a:ext cx="1391891" cy="740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Should’ve been drawn with a bit more symmetry</a:t>
            </a:r>
            <a:endParaRPr lang="nl-NL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hoek 6"/>
              <p:cNvSpPr/>
              <p:nvPr/>
            </p:nvSpPr>
            <p:spPr>
              <a:xfrm>
                <a:off x="3959817" y="3158271"/>
                <a:ext cx="656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hthoe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817" y="3158271"/>
                <a:ext cx="6565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hoek 7"/>
              <p:cNvSpPr/>
              <p:nvPr/>
            </p:nvSpPr>
            <p:spPr>
              <a:xfrm>
                <a:off x="7265329" y="3159741"/>
                <a:ext cx="6607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Rechthoe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329" y="3159741"/>
                <a:ext cx="660758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7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transfer functions of filters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Low-pass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High-pass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Band-pass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Band-stop</a:t>
            </a:r>
          </a:p>
          <a:p>
            <a:pPr lvl="1"/>
            <a:r>
              <a:rPr lang="en-US" dirty="0" smtClean="0"/>
              <a:t>Notch filter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8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 characteristics (1)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15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71" y="949872"/>
            <a:ext cx="6883829" cy="323480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43800" y="949872"/>
                <a:ext cx="4305300" cy="1526628"/>
              </a:xfr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sz="2000" dirty="0" smtClean="0"/>
                  <a:t>Cut-off frequency: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Point where only half of the power is left in the signal at that frequency.</a:t>
                </a:r>
              </a:p>
              <a:p>
                <a:r>
                  <a:rPr lang="en-US" sz="2000" dirty="0" smtClean="0"/>
                  <a:t>Also called “-3 dB point”.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43800" y="949872"/>
                <a:ext cx="4305300" cy="1526628"/>
              </a:xfrm>
              <a:blipFill rotWithShape="0">
                <a:blip r:embed="rId3"/>
                <a:stretch>
                  <a:fillRect l="-1275" t="-2400" r="-992" b="-12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43800" y="2542420"/>
                <a:ext cx="4305300" cy="239187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Filter </a:t>
                </a:r>
                <a:r>
                  <a:rPr lang="en-US" sz="2000" dirty="0"/>
                  <a:t>magnitude is often specified in </a:t>
                </a:r>
                <a:r>
                  <a:rPr lang="en-US" sz="2000" dirty="0" err="1"/>
                  <a:t>dB</a:t>
                </a:r>
                <a:r>
                  <a:rPr lang="en-US" sz="2000" dirty="0" err="1" smtClean="0"/>
                  <a:t>.</a:t>
                </a:r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𝒅𝑩</m:t>
                          </m:r>
                        </m:sub>
                      </m:sSub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</m:fName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000" b="1" dirty="0" smtClean="0"/>
              </a:p>
              <a:p>
                <a:endParaRPr lang="en-US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𝒅𝑩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sz="2000" b="1" dirty="0" smtClean="0"/>
              </a:p>
              <a:p>
                <a:endParaRPr lang="nl-NL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𝒅𝑩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</m:t>
                      </m:r>
                    </m:oMath>
                  </m:oMathPara>
                </a14:m>
                <a:endParaRPr lang="nl-NL" sz="20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42420"/>
                <a:ext cx="4305300" cy="2391873"/>
              </a:xfrm>
              <a:prstGeom prst="rect">
                <a:avLst/>
              </a:prstGeom>
              <a:blipFill rotWithShape="0">
                <a:blip r:embed="rId4"/>
                <a:stretch>
                  <a:fillRect l="-1275" t="-1276" r="-2408" b="-20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58371" y="4257185"/>
            <a:ext cx="271822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An ideal low-pass filter.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58371" y="5041773"/>
                <a:ext cx="10604929" cy="145110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Time-discrete filters can only handle frequencies up to half the sample rate</a:t>
                </a:r>
                <a:r>
                  <a:rPr lang="nl-NL" sz="20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This is due to the Shannon-</a:t>
                </a:r>
                <a:r>
                  <a:rPr lang="en-US" sz="2000" dirty="0" err="1" smtClean="0"/>
                  <a:t>Nyquist</a:t>
                </a:r>
                <a:r>
                  <a:rPr lang="en-US" sz="2000" dirty="0" smtClean="0"/>
                  <a:t> sampling theorem: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To reconstruct a signal containing frequencies up to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000" dirty="0" smtClean="0"/>
                  <a:t> Hz we need to sample the signal with more than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Hz.</a:t>
                </a:r>
                <a:endParaRPr lang="nl-NL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71" y="5041773"/>
                <a:ext cx="10604929" cy="1451103"/>
              </a:xfrm>
              <a:prstGeom prst="rect">
                <a:avLst/>
              </a:prstGeom>
              <a:blipFill rotWithShape="0">
                <a:blip r:embed="rId5"/>
                <a:stretch>
                  <a:fillRect l="-518" r="-863" b="-672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47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filter terminology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band:	Frequency range in which the filter lets signals pass.</a:t>
            </a:r>
          </a:p>
          <a:p>
            <a:endParaRPr lang="en-US" dirty="0" smtClean="0"/>
          </a:p>
          <a:p>
            <a:r>
              <a:rPr lang="en-US" dirty="0" smtClean="0"/>
              <a:t>Stop band:	Frequency range in which the filter suppresses signals.</a:t>
            </a:r>
          </a:p>
          <a:p>
            <a:endParaRPr lang="en-US" dirty="0" smtClean="0"/>
          </a:p>
          <a:p>
            <a:r>
              <a:rPr lang="en-US" dirty="0" smtClean="0"/>
              <a:t>Roll-off: 		Steepness of the filter between the pass band and the 			stop band.</a:t>
            </a:r>
          </a:p>
          <a:p>
            <a:endParaRPr lang="en-US" dirty="0" smtClean="0"/>
          </a:p>
          <a:p>
            <a:r>
              <a:rPr lang="en-US" dirty="0" smtClean="0"/>
              <a:t>Bode-plot:	A graphical representation of the transfer function, 			including phase characteristics.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8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remove certain frequencies from a signal.</a:t>
            </a:r>
          </a:p>
          <a:p>
            <a:r>
              <a:rPr lang="en-US" dirty="0"/>
              <a:t>Filters have </a:t>
            </a:r>
            <a:r>
              <a:rPr lang="en-US" b="1" dirty="0"/>
              <a:t>a transfer function </a:t>
            </a:r>
            <a:r>
              <a:rPr lang="en-US" dirty="0"/>
              <a:t>often specified in the </a:t>
            </a:r>
            <a:r>
              <a:rPr lang="en-US" b="1" dirty="0"/>
              <a:t>frequency domain</a:t>
            </a:r>
            <a:r>
              <a:rPr lang="en-US" dirty="0"/>
              <a:t>.</a:t>
            </a:r>
          </a:p>
          <a:p>
            <a:r>
              <a:rPr lang="en-US" dirty="0"/>
              <a:t>We can implement the filter in the discrete-time domain by using the </a:t>
            </a:r>
            <a:r>
              <a:rPr lang="en-US" b="1" dirty="0"/>
              <a:t>IDTFT</a:t>
            </a:r>
            <a:r>
              <a:rPr lang="en-US" dirty="0"/>
              <a:t>.</a:t>
            </a:r>
          </a:p>
          <a:p>
            <a:r>
              <a:rPr lang="en-US" dirty="0"/>
              <a:t>(Discrete-time) filters have several characteristic such as response shape (LP, HP, BP, BS ), cut-off frequency and others.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week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Signals</a:t>
            </a:r>
            <a:r>
              <a:rPr lang="en-US" dirty="0"/>
              <a:t> in real life are </a:t>
            </a:r>
            <a:r>
              <a:rPr lang="en-US" b="1" dirty="0"/>
              <a:t>continuous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smtClean="0"/>
              <a:t>analog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Need to sample </a:t>
            </a:r>
            <a:r>
              <a:rPr lang="en-US" dirty="0" smtClean="0"/>
              <a:t>and quantify them </a:t>
            </a:r>
            <a:r>
              <a:rPr lang="en-US" dirty="0"/>
              <a:t>to be able to process them digitally.</a:t>
            </a:r>
          </a:p>
          <a:p>
            <a:r>
              <a:rPr lang="en-US" dirty="0"/>
              <a:t>They become </a:t>
            </a:r>
            <a:r>
              <a:rPr lang="en-US" b="1" dirty="0"/>
              <a:t>discrete-time digital signals</a:t>
            </a:r>
            <a:r>
              <a:rPr lang="en-US" dirty="0"/>
              <a:t>.</a:t>
            </a:r>
          </a:p>
          <a:p>
            <a:r>
              <a:rPr lang="en-US" dirty="0"/>
              <a:t>Signals can be represented as </a:t>
            </a:r>
            <a:r>
              <a:rPr lang="en-US" dirty="0" smtClean="0"/>
              <a:t>the sum of sines/cosines </a:t>
            </a:r>
            <a:r>
              <a:rPr lang="en-US" dirty="0"/>
              <a:t>with certain </a:t>
            </a:r>
            <a:r>
              <a:rPr lang="en-US" b="1" dirty="0" smtClean="0"/>
              <a:t>frequencies </a:t>
            </a:r>
            <a:r>
              <a:rPr lang="en-US" dirty="0" smtClean="0"/>
              <a:t>and </a:t>
            </a:r>
            <a:r>
              <a:rPr lang="en-US" b="1" dirty="0" smtClean="0"/>
              <a:t>amplitudes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Many problems are specified or solved in the </a:t>
            </a:r>
            <a:r>
              <a:rPr lang="en-US" b="1" dirty="0"/>
              <a:t>Fourier frequency domain</a:t>
            </a:r>
            <a:r>
              <a:rPr lang="en-US" dirty="0"/>
              <a:t>.</a:t>
            </a:r>
          </a:p>
          <a:p>
            <a:r>
              <a:rPr lang="en-US" dirty="0"/>
              <a:t>We can switch between time and frequency domain with the </a:t>
            </a:r>
            <a:r>
              <a:rPr lang="en-US" b="1" dirty="0"/>
              <a:t>Fourier Transform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7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TDS02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3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Filters (1)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filters remove certain frequencies from a signal.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4</a:t>
            </a:fld>
            <a:endParaRPr lang="nl-N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390136"/>
              </p:ext>
            </p:extLst>
          </p:nvPr>
        </p:nvGraphicFramePr>
        <p:xfrm>
          <a:off x="1509713" y="2107307"/>
          <a:ext cx="9365754" cy="381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Visio" r:id="rId4" imgW="4143250" imgH="1685886" progId="Visio.Drawing.15">
                  <p:embed/>
                </p:oleObj>
              </mc:Choice>
              <mc:Fallback>
                <p:oleObj name="Visio" r:id="rId4" imgW="4143250" imgH="168588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9713" y="2107307"/>
                        <a:ext cx="9365754" cy="3810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6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Filters (2)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24744"/>
            <a:ext cx="10972800" cy="5184576"/>
          </a:xfrm>
        </p:spPr>
        <p:txBody>
          <a:bodyPr/>
          <a:lstStyle/>
          <a:p>
            <a:r>
              <a:rPr lang="en-US" dirty="0"/>
              <a:t>Typical filters remove certain frequencies from a signal.</a:t>
            </a:r>
            <a:endParaRPr lang="nl-NL" dirty="0"/>
          </a:p>
          <a:p>
            <a:endParaRPr lang="nl-N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799216"/>
              </p:ext>
            </p:extLst>
          </p:nvPr>
        </p:nvGraphicFramePr>
        <p:xfrm>
          <a:off x="1217908" y="2133600"/>
          <a:ext cx="9679983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Visio" r:id="rId3" imgW="4219477" imgH="1514430" progId="Visio.Drawing.15">
                  <p:embed/>
                </p:oleObj>
              </mc:Choice>
              <mc:Fallback>
                <p:oleObj name="Visio" r:id="rId3" imgW="4219477" imgH="151443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7908" y="2133600"/>
                        <a:ext cx="9679983" cy="353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hoek 4"/>
              <p:cNvSpPr/>
              <p:nvPr/>
            </p:nvSpPr>
            <p:spPr>
              <a:xfrm>
                <a:off x="3548844" y="4221911"/>
                <a:ext cx="6960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hthoe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844" y="4221911"/>
                <a:ext cx="6960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/>
              <p:cNvSpPr/>
              <p:nvPr/>
            </p:nvSpPr>
            <p:spPr>
              <a:xfrm>
                <a:off x="7509168" y="4221911"/>
                <a:ext cx="6904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Rechtho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168" y="4221911"/>
                <a:ext cx="69044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8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function (1)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825500"/>
                <a:ext cx="10972800" cy="548382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Filters are often specified in the frequency domain.</a:t>
                </a:r>
              </a:p>
              <a:p>
                <a:r>
                  <a:rPr lang="en-US" dirty="0"/>
                  <a:t>Filters </a:t>
                </a:r>
                <a:r>
                  <a:rPr lang="en-US" dirty="0" smtClean="0"/>
                  <a:t>can be described as a </a:t>
                </a:r>
                <a:r>
                  <a:rPr lang="en-US" b="1" dirty="0"/>
                  <a:t>transfer function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transfer function </a:t>
                </a:r>
                <a:r>
                  <a:rPr lang="en-US" dirty="0" smtClean="0"/>
                  <a:t>describes </a:t>
                </a:r>
                <a:r>
                  <a:rPr lang="en-US" dirty="0"/>
                  <a:t>the relation between the input and output of the filter.</a:t>
                </a:r>
              </a:p>
              <a:p>
                <a:r>
                  <a:rPr lang="en-US" dirty="0"/>
                  <a:t>Depending on what type of input signals (continuous or discrete) we </a:t>
                </a:r>
                <a:r>
                  <a:rPr lang="en-US" dirty="0" smtClean="0"/>
                  <a:t>have, </a:t>
                </a:r>
                <a:r>
                  <a:rPr lang="en-US" dirty="0"/>
                  <a:t>it is denoted: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b="0" i="1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can visualize this function.</a:t>
                </a:r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825500"/>
                <a:ext cx="10972800" cy="5483820"/>
              </a:xfrm>
              <a:blipFill>
                <a:blip r:embed="rId2"/>
                <a:stretch>
                  <a:fillRect l="-833" t="-1667" r="-56" b="-2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24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function (2)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427257"/>
              </p:ext>
            </p:extLst>
          </p:nvPr>
        </p:nvGraphicFramePr>
        <p:xfrm>
          <a:off x="1756800" y="1105200"/>
          <a:ext cx="9156569" cy="5436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Visio" r:id="rId3" imgW="4219477" imgH="2505060" progId="Visio.Drawing.15">
                  <p:embed/>
                </p:oleObj>
              </mc:Choice>
              <mc:Fallback>
                <p:oleObj name="Visio" r:id="rId3" imgW="4219477" imgH="25050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6800" y="1105200"/>
                        <a:ext cx="9156569" cy="5436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hoek 4"/>
              <p:cNvSpPr/>
              <p:nvPr/>
            </p:nvSpPr>
            <p:spPr>
              <a:xfrm>
                <a:off x="3723016" y="3419526"/>
                <a:ext cx="6960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hthoe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016" y="3419526"/>
                <a:ext cx="6960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/>
              <p:cNvSpPr/>
              <p:nvPr/>
            </p:nvSpPr>
            <p:spPr>
              <a:xfrm>
                <a:off x="7491751" y="3429706"/>
                <a:ext cx="6904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Rechtho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751" y="3429706"/>
                <a:ext cx="69044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8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function (3)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8</a:t>
            </a:fld>
            <a:endParaRPr lang="nl-NL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188856"/>
              </p:ext>
            </p:extLst>
          </p:nvPr>
        </p:nvGraphicFramePr>
        <p:xfrm>
          <a:off x="1756742" y="1104996"/>
          <a:ext cx="8966547" cy="5570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Visio" r:id="rId3" imgW="4219477" imgH="2505060" progId="Visio.Drawing.15">
                  <p:embed/>
                </p:oleObj>
              </mc:Choice>
              <mc:Fallback>
                <p:oleObj name="Visio" r:id="rId3" imgW="4219477" imgH="25050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6742" y="1104996"/>
                        <a:ext cx="8966547" cy="5570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hoek 4"/>
              <p:cNvSpPr/>
              <p:nvPr/>
            </p:nvSpPr>
            <p:spPr>
              <a:xfrm>
                <a:off x="3723016" y="3419526"/>
                <a:ext cx="6960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hthoe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016" y="3419526"/>
                <a:ext cx="6960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/>
              <p:cNvSpPr/>
              <p:nvPr/>
            </p:nvSpPr>
            <p:spPr>
              <a:xfrm>
                <a:off x="7491751" y="3429706"/>
                <a:ext cx="6904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Rechtho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751" y="3429706"/>
                <a:ext cx="69044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9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Filters (3)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24744"/>
                <a:ext cx="6235700" cy="51845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Filtering a signal is the same as 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multiplying the spectrum of the signal with the transfer function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in the frequency domain.</a:t>
                </a:r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Obvious when you look at the formula:</a:t>
                </a:r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24744"/>
                <a:ext cx="6235700" cy="5184576"/>
              </a:xfrm>
              <a:blipFill rotWithShape="0">
                <a:blip r:embed="rId3"/>
                <a:stretch>
                  <a:fillRect l="-1955" t="-117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9</a:t>
            </a:fld>
            <a:endParaRPr lang="nl-NL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87468"/>
              </p:ext>
            </p:extLst>
          </p:nvPr>
        </p:nvGraphicFramePr>
        <p:xfrm>
          <a:off x="6524574" y="1264444"/>
          <a:ext cx="5528486" cy="343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Visio" r:id="rId5" imgW="4124360" imgH="2562212" progId="Visio.Drawing.15">
                  <p:embed/>
                </p:oleObj>
              </mc:Choice>
              <mc:Fallback>
                <p:oleObj name="Visio" r:id="rId5" imgW="4124360" imgH="2562212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24574" y="1264444"/>
                        <a:ext cx="5528486" cy="3434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/>
              <p:cNvSpPr/>
              <p:nvPr/>
            </p:nvSpPr>
            <p:spPr>
              <a:xfrm>
                <a:off x="7671860" y="2662292"/>
                <a:ext cx="5831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htho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860" y="2662292"/>
                <a:ext cx="58317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hoek 6"/>
              <p:cNvSpPr/>
              <p:nvPr/>
            </p:nvSpPr>
            <p:spPr>
              <a:xfrm>
                <a:off x="9986263" y="2662291"/>
                <a:ext cx="5751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Rechthoe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6263" y="2662291"/>
                <a:ext cx="57515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30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thema">
  <a:themeElements>
    <a:clrScheme name="PCP">
      <a:dk1>
        <a:sysClr val="windowText" lastClr="000000"/>
      </a:dk1>
      <a:lt1>
        <a:sysClr val="window" lastClr="FFFFFF"/>
      </a:lt1>
      <a:dk2>
        <a:srgbClr val="C00000"/>
      </a:dk2>
      <a:lt2>
        <a:srgbClr val="FFFFFF"/>
      </a:lt2>
      <a:accent1>
        <a:srgbClr val="C00000"/>
      </a:accent1>
      <a:accent2>
        <a:srgbClr val="C0504D"/>
      </a:accent2>
      <a:accent3>
        <a:srgbClr val="1F497D"/>
      </a:accent3>
      <a:accent4>
        <a:srgbClr val="4F81B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presentatie_thema</Template>
  <TotalTime>1250</TotalTime>
  <Words>490</Words>
  <Application>Microsoft Office PowerPoint</Application>
  <PresentationFormat>Breedbeeld</PresentationFormat>
  <Paragraphs>145</Paragraphs>
  <Slides>17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presentatie_thema</vt:lpstr>
      <vt:lpstr>Visio</vt:lpstr>
      <vt:lpstr>Training Digital Signal Processing</vt:lpstr>
      <vt:lpstr>Last week</vt:lpstr>
      <vt:lpstr>Filters</vt:lpstr>
      <vt:lpstr>Filters (1)</vt:lpstr>
      <vt:lpstr>Filters (2)</vt:lpstr>
      <vt:lpstr>Transfer function (1)</vt:lpstr>
      <vt:lpstr>Transfer function (2)</vt:lpstr>
      <vt:lpstr>Transfer function (3)</vt:lpstr>
      <vt:lpstr>Filters (3)</vt:lpstr>
      <vt:lpstr>Time-domain filter variant</vt:lpstr>
      <vt:lpstr>Convolution</vt:lpstr>
      <vt:lpstr>FIR Filter</vt:lpstr>
      <vt:lpstr>Filters (4)</vt:lpstr>
      <vt:lpstr>Common transfer functions of filters</vt:lpstr>
      <vt:lpstr>Filter characteristics (1)</vt:lpstr>
      <vt:lpstr>Some filter terminology</vt:lpstr>
      <vt:lpstr>Summary</vt:lpstr>
    </vt:vector>
  </TitlesOfParts>
  <Company>Hogeschool Rotterdam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Digital Signal Processing</dc:title>
  <dc:creator>Peltenburg, J.W.</dc:creator>
  <cp:lastModifiedBy>Broeders, J.Z.M. (Harry)</cp:lastModifiedBy>
  <cp:revision>116</cp:revision>
  <dcterms:created xsi:type="dcterms:W3CDTF">2013-11-25T08:28:21Z</dcterms:created>
  <dcterms:modified xsi:type="dcterms:W3CDTF">2019-09-01T12:59:51Z</dcterms:modified>
</cp:coreProperties>
</file>