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9" r:id="rId3"/>
    <p:sldId id="290" r:id="rId4"/>
    <p:sldId id="300" r:id="rId5"/>
    <p:sldId id="291" r:id="rId6"/>
    <p:sldId id="292" r:id="rId7"/>
    <p:sldId id="293" r:id="rId8"/>
    <p:sldId id="295" r:id="rId9"/>
    <p:sldId id="294" r:id="rId10"/>
    <p:sldId id="296" r:id="rId11"/>
    <p:sldId id="297" r:id="rId12"/>
    <p:sldId id="298" r:id="rId13"/>
    <p:sldId id="299" r:id="rId14"/>
    <p:sldId id="301" r:id="rId15"/>
    <p:sldId id="302" r:id="rId16"/>
    <p:sldId id="303" r:id="rId17"/>
    <p:sldId id="309" r:id="rId18"/>
    <p:sldId id="305" r:id="rId19"/>
    <p:sldId id="307" r:id="rId20"/>
    <p:sldId id="308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45FDC7-7A70-4B1B-85B5-423D3AAFB82E}">
          <p14:sldIdLst>
            <p14:sldId id="256"/>
            <p14:sldId id="289"/>
            <p14:sldId id="290"/>
            <p14:sldId id="300"/>
            <p14:sldId id="291"/>
            <p14:sldId id="292"/>
            <p14:sldId id="293"/>
            <p14:sldId id="295"/>
            <p14:sldId id="294"/>
            <p14:sldId id="296"/>
            <p14:sldId id="297"/>
            <p14:sldId id="298"/>
            <p14:sldId id="299"/>
            <p14:sldId id="301"/>
            <p14:sldId id="302"/>
            <p14:sldId id="303"/>
            <p14:sldId id="309"/>
            <p14:sldId id="305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jmen van Eij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838A-2CAE-4CD5-BD2E-29B033CADA83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1B66-2FD3-48D4-A4BD-5551BE3FD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84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88433" y="0"/>
            <a:ext cx="9103567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0884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40360" y="620688"/>
            <a:ext cx="8612292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40360" y="2708920"/>
            <a:ext cx="8612291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pic>
        <p:nvPicPr>
          <p:cNvPr id="7" name="Picture 6" descr="HR_Logo_websafe_punt bo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786" y="620688"/>
            <a:ext cx="1832860" cy="1871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51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836712"/>
            <a:ext cx="2743200" cy="52894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836712"/>
            <a:ext cx="8026400" cy="5289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76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65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403" y="908720"/>
            <a:ext cx="11137237" cy="19442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19403" y="0"/>
            <a:ext cx="11137237" cy="720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18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31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02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04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36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908720"/>
            <a:ext cx="73152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9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13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1161729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het opmaakprofiel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109728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23392" y="6492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55840" y="6492876"/>
            <a:ext cx="2496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383117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527382" y="764704"/>
            <a:ext cx="1142526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256031" y="5953894"/>
            <a:ext cx="871378" cy="865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484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ijtj@hr.nl" TargetMode="External"/><Relationship Id="rId2" Type="http://schemas.openxmlformats.org/officeDocument/2006/relationships/hyperlink" Target="mailto:brojz@hr.n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Training Digital Signal Processing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0360" y="2708919"/>
            <a:ext cx="8612291" cy="2273627"/>
          </a:xfrm>
        </p:spPr>
        <p:txBody>
          <a:bodyPr>
            <a:normAutofit/>
          </a:bodyPr>
          <a:lstStyle/>
          <a:p>
            <a:r>
              <a:rPr lang="en-US" dirty="0" smtClean="0"/>
              <a:t>ELETDS02</a:t>
            </a:r>
          </a:p>
          <a:p>
            <a:endParaRPr lang="en-US" dirty="0"/>
          </a:p>
          <a:p>
            <a:r>
              <a:rPr lang="en-US" dirty="0" smtClean="0"/>
              <a:t>FIR / IIR filters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8662083" y="6351373"/>
            <a:ext cx="342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Original author: Johan </a:t>
            </a:r>
            <a:r>
              <a:rPr lang="en-US" dirty="0" err="1" smtClean="0">
                <a:solidFill>
                  <a:schemeClr val="bg1"/>
                </a:solidFill>
              </a:rPr>
              <a:t>Peltenburg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7952" y="5647039"/>
            <a:ext cx="2715208" cy="10150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2"/>
              </a:rPr>
              <a:t>brojz@hr.nl</a:t>
            </a:r>
            <a:endParaRPr lang="en-US" dirty="0"/>
          </a:p>
          <a:p>
            <a:r>
              <a:rPr lang="en-US" dirty="0" smtClean="0">
                <a:hlinkClick r:id="rId3"/>
              </a:rPr>
              <a:t>muiko</a:t>
            </a:r>
            <a:r>
              <a:rPr lang="en-US" dirty="0" smtClean="0">
                <a:hlinkClick r:id="rId3"/>
              </a:rPr>
              <a:t>@hr.nl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95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247" y="1091183"/>
            <a:ext cx="4648200" cy="2428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11570129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Windowing (2)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71" y="1124744"/>
            <a:ext cx="5226479" cy="51845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Windowing is limiting the number of coefficients (to the desired filter order) in a certain way. </a:t>
            </a:r>
          </a:p>
          <a:p>
            <a:pPr marL="0" indent="0" algn="r">
              <a:buNone/>
            </a:pPr>
            <a:r>
              <a:rPr lang="en-US" dirty="0" smtClean="0"/>
              <a:t>For example with a “rectangular” window: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 smtClean="0"/>
              <a:t>Windowed filter:</a:t>
            </a:r>
          </a:p>
          <a:p>
            <a:endParaRPr lang="en-US" dirty="0"/>
          </a:p>
          <a:p>
            <a:r>
              <a:rPr lang="en-US" dirty="0" smtClean="0"/>
              <a:t>We adjust the filter in time, what is the effect in frequency?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10</a:t>
            </a:fld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7315200" y="1497873"/>
            <a:ext cx="1907177" cy="1619795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672" y="3918545"/>
            <a:ext cx="4676775" cy="23907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61601" y="1381125"/>
            <a:ext cx="173989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cs typeface="Courier New" panose="02070309020205020404" pitchFamily="49" charset="0"/>
              </a:rPr>
              <a:t>This would go on to infinity</a:t>
            </a:r>
            <a:endParaRPr lang="nl-NL" sz="1600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10450449" y="1965900"/>
            <a:ext cx="681102" cy="739200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2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3645329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Windowing (3)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3600450" cy="5184576"/>
          </a:xfrm>
        </p:spPr>
        <p:txBody>
          <a:bodyPr/>
          <a:lstStyle/>
          <a:p>
            <a:r>
              <a:rPr lang="en-US" dirty="0" smtClean="0"/>
              <a:t>A rectangular window is not the only window: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can let the coefficients at the edges go to zero more smoothly: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11</a:t>
            </a:fld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116632"/>
            <a:ext cx="6381750" cy="3114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50" y="3378201"/>
            <a:ext cx="6362700" cy="31146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75326" y="1854944"/>
            <a:ext cx="1338691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cs typeface="Courier New" panose="02070309020205020404" pitchFamily="49" charset="0"/>
              </a:rPr>
              <a:t>Rectangular</a:t>
            </a:r>
            <a:endParaRPr lang="nl-NL" sz="1600" dirty="0"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5326" y="5308173"/>
            <a:ext cx="1376791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cs typeface="Courier New" panose="02070309020205020404" pitchFamily="49" charset="0"/>
              </a:rPr>
              <a:t>Hamming</a:t>
            </a:r>
            <a:endParaRPr lang="nl-NL" sz="1600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66176" y="3841323"/>
            <a:ext cx="200659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cs typeface="Courier New" panose="02070309020205020404" pitchFamily="49" charset="0"/>
              </a:rPr>
              <a:t>Different effect on frequency!</a:t>
            </a:r>
            <a:endParaRPr lang="nl-NL" sz="16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Windowing (4)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09750"/>
            <a:ext cx="5662611" cy="4499570"/>
          </a:xfrm>
        </p:spPr>
        <p:txBody>
          <a:bodyPr/>
          <a:lstStyle/>
          <a:p>
            <a:r>
              <a:rPr lang="en-US" dirty="0" smtClean="0"/>
              <a:t>LP filter with rectangular window: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Same filter with Hamming window: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12</a:t>
            </a:fld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2211" y="3937595"/>
            <a:ext cx="4600575" cy="2371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211" y="941188"/>
            <a:ext cx="4714875" cy="236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489951" y="4538682"/>
            <a:ext cx="173989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cs typeface="Courier New" panose="02070309020205020404" pitchFamily="49" charset="0"/>
              </a:rPr>
              <a:t>What did we gain?</a:t>
            </a:r>
          </a:p>
          <a:p>
            <a:r>
              <a:rPr lang="en-US" sz="1600" dirty="0" smtClean="0">
                <a:cs typeface="Courier New" panose="02070309020205020404" pitchFamily="49" charset="0"/>
              </a:rPr>
              <a:t>What did we lose?</a:t>
            </a:r>
            <a:endParaRPr lang="nl-NL" sz="16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6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IIR filters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TDS02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5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IIR filters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 is a non-recursive filter (no feedback).</a:t>
            </a:r>
          </a:p>
          <a:p>
            <a:endParaRPr lang="en-US" dirty="0" smtClean="0"/>
          </a:p>
          <a:p>
            <a:r>
              <a:rPr lang="en-US" dirty="0" smtClean="0"/>
              <a:t>Discrete-Time filters with feedback exist: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call them Infinite Impulse Response filters (why?).</a:t>
            </a:r>
          </a:p>
          <a:p>
            <a:r>
              <a:rPr lang="en-US" dirty="0" smtClean="0"/>
              <a:t>The filter is some kind of difference equation.</a:t>
            </a:r>
          </a:p>
          <a:p>
            <a:r>
              <a:rPr lang="en-US" dirty="0" smtClean="0"/>
              <a:t>We have a special frequency domain for this called the Z-domain.</a:t>
            </a:r>
          </a:p>
          <a:p>
            <a:r>
              <a:rPr lang="en-US" dirty="0" smtClean="0"/>
              <a:t>It is very closely related to the Fourier frequency domain.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14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636903" y="2917072"/>
                <a:ext cx="6534150" cy="1131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nl-NL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nl-NL" sz="2400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nl-NL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nl-NL" sz="2400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nl-N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nl-NL" sz="240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l-NL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nl-NL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  <m:r>
                        <a:rPr lang="nl-NL" sz="2400" i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nl-NL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l-NL" sz="24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nl-N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l-NL" sz="240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l-NL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nl-NL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903" y="2917072"/>
                <a:ext cx="6534150" cy="11311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21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 more transforms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866775"/>
            <a:ext cx="11543837" cy="5442545"/>
          </a:xfrm>
        </p:spPr>
        <p:txBody>
          <a:bodyPr/>
          <a:lstStyle/>
          <a:p>
            <a:r>
              <a:rPr lang="en-US" dirty="0"/>
              <a:t>IIR filters are much more effective with the same number of calculations (coefficients).</a:t>
            </a:r>
          </a:p>
          <a:p>
            <a:r>
              <a:rPr lang="en-US" dirty="0"/>
              <a:t>However, because they contain feedback, the output can become </a:t>
            </a:r>
            <a:r>
              <a:rPr lang="en-US" b="1" dirty="0"/>
              <a:t>unstable</a:t>
            </a:r>
            <a:r>
              <a:rPr lang="en-US" dirty="0"/>
              <a:t>.</a:t>
            </a:r>
          </a:p>
          <a:p>
            <a:r>
              <a:rPr lang="en-US" dirty="0"/>
              <a:t>They are often designed by looking at their </a:t>
            </a:r>
            <a:r>
              <a:rPr lang="en-US"/>
              <a:t>well studied </a:t>
            </a:r>
            <a:r>
              <a:rPr lang="en-US" smtClean="0"/>
              <a:t>continuous-time </a:t>
            </a:r>
            <a:r>
              <a:rPr lang="en-US" dirty="0"/>
              <a:t>equivalents.</a:t>
            </a:r>
          </a:p>
          <a:p>
            <a:endParaRPr lang="en-US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15</a:t>
            </a:fld>
            <a:endParaRPr lang="nl-NL"/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10953"/>
              </p:ext>
            </p:extLst>
          </p:nvPr>
        </p:nvGraphicFramePr>
        <p:xfrm>
          <a:off x="1265303" y="3198813"/>
          <a:ext cx="9277350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Visio" r:id="rId3" imgW="9220177" imgH="3390930" progId="Visio.Drawing.15">
                  <p:embed/>
                </p:oleObj>
              </mc:Choice>
              <mc:Fallback>
                <p:oleObj name="Visio" r:id="rId3" imgW="9220177" imgH="3390930" progId="Visio.Drawing.15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5303" y="3198813"/>
                        <a:ext cx="9277350" cy="347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6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11592307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IIR in </a:t>
            </a:r>
            <a:r>
              <a:rPr lang="en-US" dirty="0" err="1"/>
              <a:t>filterDesigner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3853218" cy="5184576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filterDesigner</a:t>
            </a:r>
            <a:r>
              <a:rPr lang="en-US" dirty="0" smtClean="0"/>
              <a:t> does the math.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(A simple example is given in the lab handbook if you’re interested.)</a:t>
            </a:r>
            <a:endParaRPr lang="nl-N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16</a:t>
            </a:fld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806" y="818866"/>
            <a:ext cx="7355036" cy="599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FIR and IIR (1)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5" y="1016795"/>
            <a:ext cx="3143251" cy="5184576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dirty="0" smtClean="0"/>
              <a:t>FIR:</a:t>
            </a:r>
          </a:p>
          <a:p>
            <a:pPr marL="0" indent="0" algn="r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order</a:t>
            </a:r>
          </a:p>
          <a:p>
            <a:pPr marL="0" indent="0" algn="r">
              <a:buNone/>
            </a:pPr>
            <a:r>
              <a:rPr lang="en-US" dirty="0"/>
              <a:t>Fc = 2.4 kHz</a:t>
            </a:r>
          </a:p>
          <a:p>
            <a:pPr marL="0" indent="0" algn="r">
              <a:buNone/>
            </a:pPr>
            <a:r>
              <a:rPr lang="en-US" dirty="0" smtClean="0"/>
              <a:t>Magnitude (dB)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marL="0" indent="0" algn="r">
              <a:buNone/>
            </a:pPr>
            <a:r>
              <a:rPr lang="en-US" dirty="0" smtClean="0"/>
              <a:t>IIR (Butterworth):</a:t>
            </a:r>
          </a:p>
          <a:p>
            <a:pPr marL="0" indent="0" algn="r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order</a:t>
            </a:r>
          </a:p>
          <a:p>
            <a:pPr marL="0" indent="0" algn="r">
              <a:buNone/>
            </a:pPr>
            <a:r>
              <a:rPr lang="en-US" dirty="0"/>
              <a:t>Fc = 2.4 kHz</a:t>
            </a:r>
          </a:p>
          <a:p>
            <a:pPr marL="0" indent="0" algn="r">
              <a:buNone/>
            </a:pPr>
            <a:r>
              <a:rPr lang="en-US" dirty="0" smtClean="0"/>
              <a:t>Magnitude </a:t>
            </a:r>
            <a:r>
              <a:rPr lang="en-US" dirty="0"/>
              <a:t>(dB)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17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324" y="3691336"/>
            <a:ext cx="5055639" cy="2611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324" y="1016795"/>
            <a:ext cx="5055639" cy="259023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429250" y="1123111"/>
            <a:ext cx="4742362" cy="418306"/>
            <a:chOff x="5429250" y="1123111"/>
            <a:chExt cx="4742362" cy="418306"/>
          </a:xfrm>
        </p:grpSpPr>
        <p:sp>
          <p:nvSpPr>
            <p:cNvPr id="8" name="TextBox 7"/>
            <p:cNvSpPr txBox="1"/>
            <p:nvPr/>
          </p:nvSpPr>
          <p:spPr>
            <a:xfrm>
              <a:off x="9793788" y="1123111"/>
              <a:ext cx="377824" cy="2616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Fc</a:t>
              </a:r>
              <a:endParaRPr lang="nl-NL" sz="11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9" name="Straight Arrow Connector 8"/>
            <p:cNvCxnSpPr>
              <a:stCxn id="8" idx="1"/>
            </p:cNvCxnSpPr>
            <p:nvPr/>
          </p:nvCxnSpPr>
          <p:spPr>
            <a:xfrm flipH="1">
              <a:off x="5429250" y="1253916"/>
              <a:ext cx="4364538" cy="287501"/>
            </a:xfrm>
            <a:prstGeom prst="straightConnector1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5270661" y="1253916"/>
            <a:ext cx="4523127" cy="3063902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96540" y="2787964"/>
            <a:ext cx="829491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≈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-3 dB</a:t>
            </a:r>
            <a:endParaRPr lang="nl-NL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5080" y="5887054"/>
            <a:ext cx="908427" cy="261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≈ -15 dB</a:t>
            </a:r>
            <a:endParaRPr lang="nl-NL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>
            <a:stCxn id="16" idx="3"/>
          </p:cNvCxnSpPr>
          <p:nvPr/>
        </p:nvCxnSpPr>
        <p:spPr>
          <a:xfrm flipV="1">
            <a:off x="3626031" y="1588747"/>
            <a:ext cx="1030805" cy="1330022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38151" y="1541417"/>
            <a:ext cx="57407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38151" y="4317818"/>
            <a:ext cx="525618" cy="16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3"/>
          </p:cNvCxnSpPr>
          <p:nvPr/>
        </p:nvCxnSpPr>
        <p:spPr>
          <a:xfrm flipV="1">
            <a:off x="3453507" y="4317822"/>
            <a:ext cx="1202333" cy="1700037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43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FIR and IIR (2)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4286250" cy="51845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/>
              <a:t>FIR (Hamming window):</a:t>
            </a:r>
          </a:p>
          <a:p>
            <a:pPr marL="0" indent="0" algn="r">
              <a:buNone/>
            </a:pPr>
            <a:r>
              <a:rPr lang="en-US" dirty="0"/>
              <a:t>Fc = 2.4 kHz</a:t>
            </a:r>
          </a:p>
          <a:p>
            <a:pPr marL="0" indent="0" algn="r">
              <a:buNone/>
            </a:pPr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order</a:t>
            </a:r>
          </a:p>
          <a:p>
            <a:pPr marL="0" indent="0" algn="r">
              <a:buNone/>
            </a:pPr>
            <a:r>
              <a:rPr lang="en-US" dirty="0"/>
              <a:t>Magnitude</a:t>
            </a:r>
            <a:endParaRPr lang="nl-NL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IIR (Butterworth):</a:t>
            </a:r>
          </a:p>
          <a:p>
            <a:pPr marL="0" indent="0" algn="r">
              <a:buNone/>
            </a:pPr>
            <a:r>
              <a:rPr lang="en-US" dirty="0" smtClean="0"/>
              <a:t>Fc = 2.4 kHz</a:t>
            </a:r>
          </a:p>
          <a:p>
            <a:pPr marL="0" indent="0" algn="r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order </a:t>
            </a:r>
          </a:p>
          <a:p>
            <a:pPr marL="0" indent="0" algn="r">
              <a:buNone/>
            </a:pPr>
            <a:r>
              <a:rPr lang="en-US" dirty="0" smtClean="0"/>
              <a:t>Magnitude</a:t>
            </a: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18</a:t>
            </a:fld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226" y="1182960"/>
            <a:ext cx="4705350" cy="2409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226" y="3879250"/>
            <a:ext cx="4686300" cy="2371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67952" y="3404820"/>
            <a:ext cx="147637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cs typeface="Courier New" panose="02070309020205020404" pitchFamily="49" charset="0"/>
              </a:rPr>
              <a:t>Roughly the same number of calculations</a:t>
            </a:r>
            <a:endParaRPr lang="nl-NL" sz="16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IIR filter structures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11439062" cy="5184576"/>
          </a:xfrm>
        </p:spPr>
        <p:txBody>
          <a:bodyPr/>
          <a:lstStyle/>
          <a:p>
            <a:r>
              <a:rPr lang="en-US" dirty="0" smtClean="0"/>
              <a:t>For IIR filters different implementation structures exist (see lab handbook).</a:t>
            </a:r>
          </a:p>
          <a:p>
            <a:r>
              <a:rPr lang="en-US" dirty="0" smtClean="0"/>
              <a:t>Simplest form (</a:t>
            </a:r>
            <a:r>
              <a:rPr lang="en-US" dirty="0"/>
              <a:t>D</a:t>
            </a:r>
            <a:r>
              <a:rPr lang="en-US" dirty="0" smtClean="0"/>
              <a:t>irect Form I):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19</a:t>
            </a:fld>
            <a:endParaRPr lang="nl-NL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7" y="3621039"/>
            <a:ext cx="57245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03426" y="4352182"/>
            <a:ext cx="17398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cs typeface="Courier New" panose="02070309020205020404" pitchFamily="49" charset="0"/>
              </a:rPr>
              <a:t>Multiplication</a:t>
            </a:r>
            <a:endParaRPr lang="nl-NL" sz="1600" dirty="0"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3743325" y="3920134"/>
            <a:ext cx="2667000" cy="601325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03426" y="5365490"/>
                <a:ext cx="1244599" cy="4717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cs typeface="Courier New" panose="02070309020205020404" pitchFamily="49" charset="0"/>
                  </a:rPr>
                  <a:t>Delay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fPr>
                      <m:num>
                        <m:r>
                          <a:rPr lang="en-US" sz="1600" i="1" dirty="0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bPr>
                          <m:e>
                            <m:r>
                              <a:rPr lang="en-US" sz="16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600" i="1" dirty="0" smtClean="0"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endParaRPr lang="en-US" sz="1600" dirty="0" smtClean="0"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3426" y="5365490"/>
                <a:ext cx="1244599" cy="471796"/>
              </a:xfrm>
              <a:prstGeom prst="rect">
                <a:avLst/>
              </a:prstGeom>
              <a:blipFill rotWithShape="0">
                <a:blip r:embed="rId3"/>
                <a:stretch>
                  <a:fillRect l="-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12" idx="3"/>
          </p:cNvCxnSpPr>
          <p:nvPr/>
        </p:nvCxnSpPr>
        <p:spPr>
          <a:xfrm flipV="1">
            <a:off x="3248025" y="5122784"/>
            <a:ext cx="2627378" cy="478604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59968" y="2681160"/>
            <a:ext cx="258878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cs typeface="Courier New" panose="02070309020205020404" pitchFamily="49" charset="0"/>
              </a:rPr>
              <a:t>Addition (watch the signs!)</a:t>
            </a:r>
            <a:endParaRPr lang="nl-NL" sz="1600" dirty="0"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>
            <a:off x="7754359" y="3019714"/>
            <a:ext cx="141866" cy="694293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09600" y="2419100"/>
                <a:ext cx="4955282" cy="958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nl-NL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nl-NL" sz="2000" i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nl-NL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l-NL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nl-NL" sz="2000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nl-NL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nl-NL" sz="200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nl-NL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l-NL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nl-NL" sz="2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  <m:r>
                        <a:rPr lang="nl-NL" sz="2000" i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nl-NL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l-NL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l-NL" sz="20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nl-NL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l-NL" sz="200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nl-NL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l-NL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nl-NL" sz="2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419100"/>
                <a:ext cx="4955282" cy="9580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45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weeks ago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Signals</a:t>
            </a:r>
            <a:r>
              <a:rPr lang="en-US" dirty="0"/>
              <a:t> in real life are </a:t>
            </a:r>
            <a:r>
              <a:rPr lang="en-US" b="1" dirty="0"/>
              <a:t>continuous </a:t>
            </a:r>
            <a:r>
              <a:rPr lang="en-US" dirty="0"/>
              <a:t>and</a:t>
            </a:r>
            <a:r>
              <a:rPr lang="en-US" b="1" dirty="0"/>
              <a:t> analog</a:t>
            </a:r>
            <a:r>
              <a:rPr lang="en-US" dirty="0"/>
              <a:t>.</a:t>
            </a:r>
          </a:p>
          <a:p>
            <a:r>
              <a:rPr lang="en-US" dirty="0"/>
              <a:t>Need to sample them to be able to process them digitally.</a:t>
            </a:r>
          </a:p>
          <a:p>
            <a:r>
              <a:rPr lang="en-US" dirty="0"/>
              <a:t>They become </a:t>
            </a:r>
            <a:r>
              <a:rPr lang="en-US" b="1" dirty="0"/>
              <a:t>discrete-time digital signals</a:t>
            </a:r>
            <a:r>
              <a:rPr lang="en-US" dirty="0"/>
              <a:t>.</a:t>
            </a:r>
          </a:p>
          <a:p>
            <a:r>
              <a:rPr lang="en-US" dirty="0"/>
              <a:t>Signals can be represented as sines/cosines with certain </a:t>
            </a:r>
            <a:r>
              <a:rPr lang="en-US" b="1" dirty="0"/>
              <a:t>frequencies</a:t>
            </a:r>
            <a:r>
              <a:rPr lang="en-US" dirty="0"/>
              <a:t>.</a:t>
            </a:r>
          </a:p>
          <a:p>
            <a:r>
              <a:rPr lang="en-US" dirty="0"/>
              <a:t>Many problems are specified or solved in the </a:t>
            </a:r>
            <a:r>
              <a:rPr lang="en-US" b="1" dirty="0"/>
              <a:t>Fourier frequency domain</a:t>
            </a:r>
            <a:r>
              <a:rPr lang="en-US" dirty="0"/>
              <a:t>.</a:t>
            </a:r>
          </a:p>
          <a:p>
            <a:r>
              <a:rPr lang="en-US" dirty="0"/>
              <a:t>We can switch between time and frequency domain with the </a:t>
            </a:r>
            <a:r>
              <a:rPr lang="en-US" b="1" dirty="0"/>
              <a:t>Fourier Transform</a:t>
            </a:r>
            <a:r>
              <a:rPr lang="en-US" dirty="0"/>
              <a:t>.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7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IDTFT gives us an infinite number of coefficients of our </a:t>
            </a:r>
            <a:r>
              <a:rPr lang="en-US" b="1" dirty="0"/>
              <a:t>FIR filter</a:t>
            </a:r>
            <a:r>
              <a:rPr lang="en-US" dirty="0"/>
              <a:t>.</a:t>
            </a:r>
          </a:p>
          <a:p>
            <a:r>
              <a:rPr lang="en-US" dirty="0"/>
              <a:t>To implement the filter in </a:t>
            </a:r>
            <a:r>
              <a:rPr lang="en-US" dirty="0" smtClean="0"/>
              <a:t>practice </a:t>
            </a:r>
            <a:r>
              <a:rPr lang="en-US" dirty="0"/>
              <a:t>we need to apply </a:t>
            </a:r>
            <a:r>
              <a:rPr lang="en-US" b="1" dirty="0"/>
              <a:t>windowing</a:t>
            </a:r>
            <a:r>
              <a:rPr lang="en-US" dirty="0"/>
              <a:t>.</a:t>
            </a:r>
          </a:p>
          <a:p>
            <a:r>
              <a:rPr lang="en-US" dirty="0"/>
              <a:t>Rectangular windowing </a:t>
            </a:r>
            <a:r>
              <a:rPr lang="en-US" dirty="0" smtClean="0"/>
              <a:t>might introduce </a:t>
            </a:r>
            <a:r>
              <a:rPr lang="en-US" b="1" dirty="0"/>
              <a:t>unwanted effects</a:t>
            </a:r>
            <a:r>
              <a:rPr lang="en-US" dirty="0"/>
              <a:t> in the frequency domain.</a:t>
            </a:r>
          </a:p>
          <a:p>
            <a:r>
              <a:rPr lang="en-US" b="1" dirty="0"/>
              <a:t>Different window formulas </a:t>
            </a:r>
            <a:r>
              <a:rPr lang="en-US" dirty="0"/>
              <a:t>exist that try to keep certain unwanted effects to a minimum. (Experiment with these!)</a:t>
            </a:r>
          </a:p>
          <a:p>
            <a:endParaRPr lang="en-US" dirty="0"/>
          </a:p>
          <a:p>
            <a:r>
              <a:rPr lang="en-US" b="1" dirty="0"/>
              <a:t>IIR filters </a:t>
            </a:r>
            <a:r>
              <a:rPr lang="en-US" dirty="0"/>
              <a:t>contain feedback (or are recursive).</a:t>
            </a:r>
          </a:p>
          <a:p>
            <a:r>
              <a:rPr lang="en-US" dirty="0"/>
              <a:t>With only a few coefficients </a:t>
            </a:r>
            <a:r>
              <a:rPr lang="en-US" dirty="0" smtClean="0"/>
              <a:t>good </a:t>
            </a:r>
            <a:r>
              <a:rPr lang="en-US" dirty="0"/>
              <a:t>results can be achieved .</a:t>
            </a:r>
          </a:p>
          <a:p>
            <a:r>
              <a:rPr lang="en-US" dirty="0"/>
              <a:t>Might be unstable.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1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week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Filters remove certain frequencies from a signal.</a:t>
            </a:r>
          </a:p>
          <a:p>
            <a:r>
              <a:rPr lang="en-US" dirty="0"/>
              <a:t>Filters have </a:t>
            </a:r>
            <a:r>
              <a:rPr lang="en-US" b="1" dirty="0"/>
              <a:t>a transfer function </a:t>
            </a:r>
            <a:r>
              <a:rPr lang="en-US" dirty="0"/>
              <a:t>often specified in the </a:t>
            </a:r>
            <a:r>
              <a:rPr lang="en-US" b="1" dirty="0"/>
              <a:t>frequency domain</a:t>
            </a:r>
            <a:r>
              <a:rPr lang="en-US" dirty="0"/>
              <a:t>.</a:t>
            </a:r>
          </a:p>
          <a:p>
            <a:r>
              <a:rPr lang="en-US" dirty="0"/>
              <a:t>We can implement the filter in the discrete-time domain by using </a:t>
            </a:r>
            <a:r>
              <a:rPr lang="en-US"/>
              <a:t>the </a:t>
            </a:r>
            <a:r>
              <a:rPr lang="en-US" b="1"/>
              <a:t>IDTFT </a:t>
            </a:r>
            <a:r>
              <a:rPr lang="en-US"/>
              <a:t>(Inverse Discrete Time Fourier Transform).</a:t>
            </a:r>
            <a:endParaRPr lang="en-US" dirty="0"/>
          </a:p>
          <a:p>
            <a:r>
              <a:rPr lang="en-US" dirty="0"/>
              <a:t>(Discrete-time) filters have several characteristic such as response shape (</a:t>
            </a:r>
            <a:r>
              <a:rPr lang="en-US" b="1" dirty="0"/>
              <a:t>LP, HP, BP, BS</a:t>
            </a:r>
            <a:r>
              <a:rPr lang="en-US" dirty="0"/>
              <a:t>), cut-off frequency and </a:t>
            </a:r>
            <a:r>
              <a:rPr lang="en-US"/>
              <a:t>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 filters and windows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TDS02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6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 Filter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we obtained a general formula for an FIR filter: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get the coefficients?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5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36878" y="1812172"/>
                <a:ext cx="6934200" cy="14775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32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nl-NL" sz="3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878" y="1812172"/>
                <a:ext cx="6934200" cy="14775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82065" y="3542503"/>
                <a:ext cx="2288660" cy="6463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Vector with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nl-NL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nl-NL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125" y="3542503"/>
                <a:ext cx="2133600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2571" t="-4717" r="-1714" b="-14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866187" y="2931349"/>
                <a:ext cx="2070100" cy="6463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Vector with samples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 smtClean="0"/>
                  <a:t>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nl-NL" dirty="0" smtClean="0"/>
                  <a:t>.</a:t>
                </a:r>
                <a:endParaRPr lang="nl-NL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187" y="2931349"/>
                <a:ext cx="2070100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2353" t="-5660" r="-4412" b="-14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7070725" y="2886076"/>
            <a:ext cx="558800" cy="979593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 flipV="1">
            <a:off x="8334375" y="2886075"/>
            <a:ext cx="531812" cy="368440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42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 filter coefficients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methods:</a:t>
            </a:r>
          </a:p>
          <a:p>
            <a:pPr lvl="1"/>
            <a:r>
              <a:rPr lang="en-US" b="1" dirty="0"/>
              <a:t>Window D</a:t>
            </a:r>
            <a:r>
              <a:rPr lang="en-US" b="1" dirty="0" smtClean="0"/>
              <a:t>esign Method</a:t>
            </a:r>
            <a:r>
              <a:rPr lang="en-US" dirty="0" smtClean="0"/>
              <a:t> (via IDTFT)</a:t>
            </a:r>
            <a:endParaRPr lang="en-US" dirty="0"/>
          </a:p>
          <a:p>
            <a:pPr lvl="1"/>
            <a:r>
              <a:rPr lang="en-US" dirty="0"/>
              <a:t>Frequency </a:t>
            </a:r>
            <a:r>
              <a:rPr lang="en-US" dirty="0" smtClean="0"/>
              <a:t>Sampling (also involves IDTFT)</a:t>
            </a:r>
          </a:p>
          <a:p>
            <a:pPr lvl="1"/>
            <a:r>
              <a:rPr lang="en-US" dirty="0" smtClean="0"/>
              <a:t>Weighted Least Squares Method (need statistics :-( )</a:t>
            </a:r>
          </a:p>
          <a:p>
            <a:pPr lvl="1"/>
            <a:r>
              <a:rPr lang="en-US" dirty="0" smtClean="0"/>
              <a:t>Some other methods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6</a:t>
            </a:fld>
            <a:endParaRPr lang="nl-NL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718580"/>
              </p:ext>
            </p:extLst>
          </p:nvPr>
        </p:nvGraphicFramePr>
        <p:xfrm>
          <a:off x="2075260" y="3223618"/>
          <a:ext cx="8451431" cy="345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Visio" r:id="rId3" imgW="6629332" imgH="2581200" progId="Visio.Drawing.15">
                  <p:embed/>
                </p:oleObj>
              </mc:Choice>
              <mc:Fallback>
                <p:oleObj name="Visio" r:id="rId3" imgW="6629332" imgH="2581200" progId="Visio.Drawing.15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5260" y="3223618"/>
                        <a:ext cx="8451431" cy="3451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97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0" y="116632"/>
            <a:ext cx="11578659" cy="57606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filterDesigner</a:t>
            </a:r>
            <a:r>
              <a:rPr lang="en-US" dirty="0"/>
              <a:t>(1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4161120" cy="5184576"/>
          </a:xfrm>
        </p:spPr>
        <p:txBody>
          <a:bodyPr>
            <a:normAutofit/>
          </a:bodyPr>
          <a:lstStyle/>
          <a:p>
            <a:r>
              <a:rPr lang="en-US" dirty="0" smtClean="0"/>
              <a:t>MATLAB can apply the IDTFT for us.</a:t>
            </a:r>
          </a:p>
          <a:p>
            <a:r>
              <a:rPr lang="en-US" dirty="0" smtClean="0"/>
              <a:t>(It can also do many other methods)</a:t>
            </a:r>
          </a:p>
          <a:p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filterDesigner</a:t>
            </a:r>
            <a:r>
              <a:rPr lang="en-US" dirty="0" smtClean="0">
                <a:cs typeface="Courier New" panose="02070309020205020404" pitchFamily="49" charset="0"/>
              </a:rPr>
              <a:t>:</a:t>
            </a:r>
          </a:p>
          <a:p>
            <a:r>
              <a:rPr lang="en-US" dirty="0" smtClean="0"/>
              <a:t>Set relevant parameters.</a:t>
            </a:r>
          </a:p>
          <a:p>
            <a:r>
              <a:rPr lang="en-US" dirty="0" smtClean="0"/>
              <a:t>Click </a:t>
            </a:r>
            <a:r>
              <a:rPr lang="en-US" i="1" dirty="0" smtClean="0"/>
              <a:t>“Design Filter” </a:t>
            </a:r>
            <a:r>
              <a:rPr lang="en-US" dirty="0" smtClean="0"/>
              <a:t>...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7</a:t>
            </a:fld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20" y="818866"/>
            <a:ext cx="7371770" cy="60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11578659" cy="5760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filterDesigner</a:t>
            </a:r>
            <a:r>
              <a:rPr lang="en-US" dirty="0" smtClean="0"/>
              <a:t>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4046240" cy="5184576"/>
          </a:xfrm>
        </p:spPr>
        <p:txBody>
          <a:bodyPr/>
          <a:lstStyle/>
          <a:p>
            <a:r>
              <a:rPr lang="en-US" dirty="0" smtClean="0"/>
              <a:t>Resulting magnitude response is shown:</a:t>
            </a:r>
          </a:p>
          <a:p>
            <a:endParaRPr lang="en-US" dirty="0"/>
          </a:p>
          <a:p>
            <a:r>
              <a:rPr lang="en-US" dirty="0" smtClean="0"/>
              <a:t>But wait...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8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454" y="818866"/>
            <a:ext cx="7355036" cy="5998191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068814" y="1643358"/>
            <a:ext cx="3571874" cy="875506"/>
            <a:chOff x="6772276" y="1124744"/>
            <a:chExt cx="3571874" cy="875506"/>
          </a:xfrm>
        </p:grpSpPr>
        <p:sp>
          <p:nvSpPr>
            <p:cNvPr id="6" name="TextBox 5"/>
            <p:cNvSpPr txBox="1"/>
            <p:nvPr/>
          </p:nvSpPr>
          <p:spPr>
            <a:xfrm>
              <a:off x="8080376" y="1124744"/>
              <a:ext cx="2263774" cy="6463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 wild </a:t>
              </a:r>
              <a:r>
                <a:rPr lang="en-US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sidelobe</a:t>
              </a: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appears!</a:t>
              </a:r>
              <a:endParaRPr lang="nl-NL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7" name="Straight Arrow Connector 6"/>
            <p:cNvCxnSpPr>
              <a:stCxn id="6" idx="1"/>
            </p:cNvCxnSpPr>
            <p:nvPr/>
          </p:nvCxnSpPr>
          <p:spPr>
            <a:xfrm flipH="1">
              <a:off x="6772276" y="1447910"/>
              <a:ext cx="1308100" cy="552340"/>
            </a:xfrm>
            <a:prstGeom prst="straightConnector1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567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Windowing (1)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9124" y="1000498"/>
                <a:ext cx="11429537" cy="568605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The IDTFT is as follows: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b="0" dirty="0" smtClean="0">
                    <a:ea typeface="Cambria Math" panose="02040503050406030204" pitchFamily="18" charset="0"/>
                  </a:rPr>
                  <a:t>But...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nl-NL" dirty="0" smtClean="0"/>
                  <a:t> . (n </a:t>
                </a:r>
                <a:r>
                  <a:rPr lang="nl-NL" dirty="0" err="1" smtClean="0"/>
                  <a:t>can</a:t>
                </a:r>
                <a:r>
                  <a:rPr lang="nl-NL" dirty="0" smtClean="0"/>
                  <a:t> </a:t>
                </a:r>
                <a:r>
                  <a:rPr lang="nl-NL" dirty="0" err="1" smtClean="0"/>
                  <a:t>be</a:t>
                </a:r>
                <a:r>
                  <a:rPr lang="nl-NL" dirty="0" smtClean="0"/>
                  <a:t> </a:t>
                </a:r>
                <a:r>
                  <a:rPr lang="nl-NL" dirty="0" err="1" smtClean="0"/>
                  <a:t>any</a:t>
                </a:r>
                <a:r>
                  <a:rPr lang="nl-NL" dirty="0" smtClean="0"/>
                  <a:t> integer)</a:t>
                </a:r>
              </a:p>
              <a:p>
                <a:r>
                  <a:rPr lang="en-US" dirty="0" smtClean="0"/>
                  <a:t>We have an infinite number of coefficients that represents our filter in time. :-(</a:t>
                </a:r>
              </a:p>
              <a:p>
                <a:r>
                  <a:rPr lang="en-US" dirty="0" smtClean="0"/>
                  <a:t>To implement a filter in practice , we need to have a </a:t>
                </a:r>
                <a:r>
                  <a:rPr lang="en-US" b="1" i="1" dirty="0" smtClean="0"/>
                  <a:t>finite</a:t>
                </a:r>
                <a:r>
                  <a:rPr lang="en-US" dirty="0" smtClean="0"/>
                  <a:t> number of coefficients.</a:t>
                </a:r>
              </a:p>
              <a:p>
                <a:r>
                  <a:rPr lang="en-US" dirty="0" smtClean="0"/>
                  <a:t>The filter order specifies how many coefficients we use:</a:t>
                </a:r>
                <a:endParaRPr lang="nl-NL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1800" dirty="0" smtClean="0"/>
                  <a:t>(For an N-</a:t>
                </a:r>
                <a:r>
                  <a:rPr lang="en-US" sz="1800" dirty="0" err="1" smtClean="0"/>
                  <a:t>th</a:t>
                </a:r>
                <a:r>
                  <a:rPr lang="en-US" sz="1800" dirty="0" smtClean="0"/>
                  <a:t> order FIR filter we need N samples.)</a:t>
                </a:r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9124" y="1000498"/>
                <a:ext cx="11429537" cy="5686052"/>
              </a:xfrm>
              <a:blipFill rotWithShape="0">
                <a:blip r:embed="rId2"/>
                <a:stretch>
                  <a:fillRect l="-854" t="-8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9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36878" y="4685775"/>
                <a:ext cx="6934200" cy="13042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878" y="4685775"/>
                <a:ext cx="6934200" cy="13042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4"/>
              <p:cNvSpPr/>
              <p:nvPr/>
            </p:nvSpPr>
            <p:spPr>
              <a:xfrm>
                <a:off x="4676664" y="994299"/>
                <a:ext cx="5072818" cy="13424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nl-NL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nl-NL" sz="28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nl-NL" sz="2800" i="1">
                          <a:latin typeface="Cambria Math" panose="02040503050406030204" pitchFamily="18" charset="0"/>
                        </a:rPr>
                        <m:t>𝑇</m:t>
                      </m:r>
                      <m:nary>
                        <m:naryPr>
                          <m:limLoc m:val="subSup"/>
                          <m:ctrlPr>
                            <a:rPr lang="nl-NL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nl-NL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28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nl-NL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nl-NL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nl-NL" sz="2800" b="0" i="1" baseline="-2500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nl-NL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28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l-NL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nl-NL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nl-NL" sz="2800" b="0" i="1" baseline="-2500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sup>
                        <m:e>
                          <m:r>
                            <a:rPr lang="nl-NL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nl-NL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sSup>
                            <m:sSupPr>
                              <m:ctrlPr>
                                <a:rPr lang="nl-NL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nl-NL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nl-NL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nl-NL" sz="28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nl-NL" sz="2800" i="1">
                                  <a:latin typeface="Cambria Math" panose="02040503050406030204" pitchFamily="18" charset="0"/>
                                </a:rPr>
                                <m:t>𝑛𝑓𝑇𝑠</m:t>
                              </m:r>
                            </m:sup>
                          </m:sSup>
                          <m:r>
                            <a:rPr lang="nl-NL" sz="2800" i="1">
                              <a:latin typeface="Cambria Math" panose="02040503050406030204" pitchFamily="18" charset="0"/>
                            </a:rPr>
                            <m:t>𝑑𝑓</m:t>
                          </m:r>
                        </m:e>
                      </m:nary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664" y="994299"/>
                <a:ext cx="5072818" cy="1342419"/>
              </a:xfrm>
              <a:prstGeom prst="rect">
                <a:avLst/>
              </a:prstGeom>
              <a:blipFill rotWithShape="0">
                <a:blip r:embed="rId5"/>
                <a:stretch>
                  <a:fillRect b="-272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40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presentatie_thema">
  <a:themeElements>
    <a:clrScheme name="PCP">
      <a:dk1>
        <a:sysClr val="windowText" lastClr="000000"/>
      </a:dk1>
      <a:lt1>
        <a:sysClr val="window" lastClr="FFFFFF"/>
      </a:lt1>
      <a:dk2>
        <a:srgbClr val="C00000"/>
      </a:dk2>
      <a:lt2>
        <a:srgbClr val="FFFFFF"/>
      </a:lt2>
      <a:accent1>
        <a:srgbClr val="C00000"/>
      </a:accent1>
      <a:accent2>
        <a:srgbClr val="C0504D"/>
      </a:accent2>
      <a:accent3>
        <a:srgbClr val="1F497D"/>
      </a:accent3>
      <a:accent4>
        <a:srgbClr val="4F81BD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presentatie_thema</Template>
  <TotalTime>1045</TotalTime>
  <Words>798</Words>
  <Application>Microsoft Office PowerPoint</Application>
  <PresentationFormat>Breedbeeld</PresentationFormat>
  <Paragraphs>173</Paragraphs>
  <Slides>20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presentatie_thema</vt:lpstr>
      <vt:lpstr>Visio</vt:lpstr>
      <vt:lpstr>Training Digital Signal Processing</vt:lpstr>
      <vt:lpstr>2 weeks ago</vt:lpstr>
      <vt:lpstr>Last week</vt:lpstr>
      <vt:lpstr>FIR filters and windows</vt:lpstr>
      <vt:lpstr>FIR Filter</vt:lpstr>
      <vt:lpstr>FIR filter coefficients</vt:lpstr>
      <vt:lpstr>filterDesigner(1)</vt:lpstr>
      <vt:lpstr>filterDesigner (2)</vt:lpstr>
      <vt:lpstr>Windowing (1)</vt:lpstr>
      <vt:lpstr>Windowing (2)</vt:lpstr>
      <vt:lpstr>Windowing (3)</vt:lpstr>
      <vt:lpstr>Windowing (4)</vt:lpstr>
      <vt:lpstr>IIR filters</vt:lpstr>
      <vt:lpstr>IIR filters</vt:lpstr>
      <vt:lpstr>Even more transforms</vt:lpstr>
      <vt:lpstr>IIR in filterDesigner</vt:lpstr>
      <vt:lpstr>Comparison of FIR and IIR (1)</vt:lpstr>
      <vt:lpstr>Comparison of FIR and IIR (2)</vt:lpstr>
      <vt:lpstr>IIR filter structures</vt:lpstr>
      <vt:lpstr>Summary</vt:lpstr>
    </vt:vector>
  </TitlesOfParts>
  <Company>Hogeschool Rotterdam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Digital Signal Processing</dc:title>
  <dc:creator>Peltenburg, J.W.</dc:creator>
  <cp:lastModifiedBy>Broeders, J.Z.M. (Harry)</cp:lastModifiedBy>
  <cp:revision>154</cp:revision>
  <dcterms:created xsi:type="dcterms:W3CDTF">2013-11-25T08:28:21Z</dcterms:created>
  <dcterms:modified xsi:type="dcterms:W3CDTF">2019-09-01T13:00:33Z</dcterms:modified>
</cp:coreProperties>
</file>