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6"/>
  </p:notesMasterIdLst>
  <p:sldIdLst>
    <p:sldId id="256" r:id="rId2"/>
    <p:sldId id="273" r:id="rId3"/>
    <p:sldId id="285" r:id="rId4"/>
    <p:sldId id="282" r:id="rId5"/>
    <p:sldId id="274" r:id="rId6"/>
    <p:sldId id="275" r:id="rId7"/>
    <p:sldId id="284" r:id="rId8"/>
    <p:sldId id="276" r:id="rId9"/>
    <p:sldId id="286" r:id="rId10"/>
    <p:sldId id="281" r:id="rId11"/>
    <p:sldId id="277" r:id="rId12"/>
    <p:sldId id="278" r:id="rId13"/>
    <p:sldId id="279" r:id="rId14"/>
    <p:sldId id="283" r:id="rId15"/>
    <p:sldId id="287" r:id="rId16"/>
    <p:sldId id="257" r:id="rId17"/>
    <p:sldId id="258" r:id="rId18"/>
    <p:sldId id="259" r:id="rId19"/>
    <p:sldId id="260" r:id="rId20"/>
    <p:sldId id="261" r:id="rId21"/>
    <p:sldId id="265" r:id="rId22"/>
    <p:sldId id="289" r:id="rId23"/>
    <p:sldId id="262" r:id="rId24"/>
    <p:sldId id="263" r:id="rId25"/>
    <p:sldId id="264" r:id="rId26"/>
    <p:sldId id="266" r:id="rId27"/>
    <p:sldId id="268" r:id="rId28"/>
    <p:sldId id="267" r:id="rId29"/>
    <p:sldId id="269" r:id="rId30"/>
    <p:sldId id="270" r:id="rId31"/>
    <p:sldId id="271" r:id="rId32"/>
    <p:sldId id="272" r:id="rId33"/>
    <p:sldId id="280" r:id="rId34"/>
    <p:sldId id="290" r:id="rId3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042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2A3A57-7883-407B-88B5-5FA146E28165}" type="datetimeFigureOut">
              <a:rPr lang="zh-TW" altLang="en-US" smtClean="0"/>
              <a:t>2013/6/26</a:t>
            </a:fld>
            <a:endParaRPr lang="zh-TW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78AD2E-F721-4C17-A1D5-5437418AB7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5641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altLang="zh-TW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C04F2-0248-4661-AE50-62E53F8B722E}" type="datetimeFigureOut">
              <a:rPr lang="zh-TW" altLang="en-US" smtClean="0"/>
              <a:t>2013/6/26</a:t>
            </a:fld>
            <a:endParaRPr lang="zh-TW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B7E5F-15CB-4977-BB10-9B7279841AE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C04F2-0248-4661-AE50-62E53F8B722E}" type="datetimeFigureOut">
              <a:rPr lang="zh-TW" altLang="en-US" smtClean="0"/>
              <a:t>2013/6/26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B7E5F-15CB-4977-BB10-9B7279841AE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C04F2-0248-4661-AE50-62E53F8B722E}" type="datetimeFigureOut">
              <a:rPr lang="zh-TW" altLang="en-US" smtClean="0"/>
              <a:t>2013/6/26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B7E5F-15CB-4977-BB10-9B7279841AE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C04F2-0248-4661-AE50-62E53F8B722E}" type="datetimeFigureOut">
              <a:rPr lang="zh-TW" altLang="en-US" smtClean="0"/>
              <a:t>2013/6/26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B7E5F-15CB-4977-BB10-9B7279841AE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C04F2-0248-4661-AE50-62E53F8B722E}" type="datetimeFigureOut">
              <a:rPr lang="zh-TW" altLang="en-US" smtClean="0"/>
              <a:t>2013/6/26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B7E5F-15CB-4977-BB10-9B7279841AE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C04F2-0248-4661-AE50-62E53F8B722E}" type="datetimeFigureOut">
              <a:rPr lang="zh-TW" altLang="en-US" smtClean="0"/>
              <a:t>2013/6/26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B7E5F-15CB-4977-BB10-9B7279841AE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C04F2-0248-4661-AE50-62E53F8B722E}" type="datetimeFigureOut">
              <a:rPr lang="zh-TW" altLang="en-US" smtClean="0"/>
              <a:t>2013/6/26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B7E5F-15CB-4977-BB10-9B7279841AE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C04F2-0248-4661-AE50-62E53F8B722E}" type="datetimeFigureOut">
              <a:rPr lang="zh-TW" altLang="en-US" smtClean="0"/>
              <a:t>2013/6/26</a:t>
            </a:fld>
            <a:endParaRPr lang="zh-TW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0B7E5F-15CB-4977-BB10-9B7279841AE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C04F2-0248-4661-AE50-62E53F8B722E}" type="datetimeFigureOut">
              <a:rPr lang="zh-TW" altLang="en-US" smtClean="0"/>
              <a:t>2013/6/26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B7E5F-15CB-4977-BB10-9B7279841AE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C04F2-0248-4661-AE50-62E53F8B722E}" type="datetimeFigureOut">
              <a:rPr lang="zh-TW" altLang="en-US" smtClean="0"/>
              <a:t>2013/6/26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40B7E5F-15CB-4977-BB10-9B7279841AE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altLang="zh-TW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E33C04F2-0248-4661-AE50-62E53F8B722E}" type="datetimeFigureOut">
              <a:rPr lang="zh-TW" altLang="en-US" smtClean="0"/>
              <a:t>2013/6/26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B7E5F-15CB-4977-BB10-9B7279841AE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  <a:p>
            <a:pPr lvl="1" eaLnBrk="1" latinLnBrk="0" hangingPunct="1"/>
            <a:r>
              <a:rPr kumimoji="0" lang="en-US" altLang="zh-TW" smtClean="0"/>
              <a:t>Second level</a:t>
            </a:r>
          </a:p>
          <a:p>
            <a:pPr lvl="2" eaLnBrk="1" latinLnBrk="0" hangingPunct="1"/>
            <a:r>
              <a:rPr kumimoji="0" lang="en-US" altLang="zh-TW" smtClean="0"/>
              <a:t>Third level</a:t>
            </a:r>
          </a:p>
          <a:p>
            <a:pPr lvl="3" eaLnBrk="1" latinLnBrk="0" hangingPunct="1"/>
            <a:r>
              <a:rPr kumimoji="0" lang="en-US" altLang="zh-TW" smtClean="0"/>
              <a:t>Fourth level</a:t>
            </a:r>
          </a:p>
          <a:p>
            <a:pPr lvl="4" eaLnBrk="1" latinLnBrk="0" hangingPunct="1"/>
            <a:r>
              <a:rPr kumimoji="0" lang="en-US" altLang="zh-TW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33C04F2-0248-4661-AE50-62E53F8B722E}" type="datetimeFigureOut">
              <a:rPr lang="zh-TW" altLang="en-US" smtClean="0"/>
              <a:t>2013/6/26</a:t>
            </a:fld>
            <a:endParaRPr lang="zh-TW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40B7E5F-15CB-4977-BB10-9B7279841AE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stackoverflow.com/questions/1636455/where-is-erlang-used-and-why" TargetMode="External"/><Relationship Id="rId7" Type="http://schemas.openxmlformats.org/officeDocument/2006/relationships/hyperlink" Target="http://hackage.haskell.org/packages/archive/distributed-process-p2p/0.1.0.0/doc/html/Control-Distributed-Backend-P2P.html" TargetMode="External"/><Relationship Id="rId2" Type="http://schemas.openxmlformats.org/officeDocument/2006/relationships/hyperlink" Target="http://veldstra.org/whyerlan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log.incubaid.com/2012/03/28/the-game-of-distributed-systems-programming-which-level-are-you/" TargetMode="External"/><Relationship Id="rId5" Type="http://schemas.openxmlformats.org/officeDocument/2006/relationships/hyperlink" Target="http://www.quora.com/Where-and-how-is-Erlang-used-in-the-finance-industry" TargetMode="External"/><Relationship Id="rId4" Type="http://schemas.openxmlformats.org/officeDocument/2006/relationships/hyperlink" Target="http://www.slideshare.net/Dominque23/industrial-use-of-erlang" TargetMode="Externa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bitbucket.org/coolhhc/p2pmedia-yesod1.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>Distributed </a:t>
            </a:r>
            <a:r>
              <a:rPr lang="en-US" dirty="0">
                <a:effectLst/>
              </a:rPr>
              <a:t>systems in Haskell, the P2Pmedia application­</a:t>
            </a:r>
            <a:br>
              <a:rPr lang="en-US" dirty="0">
                <a:effectLst/>
              </a:rPr>
            </a:br>
            <a:endParaRPr lang="zh-TW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Supervisor - Peter </a:t>
            </a:r>
            <a:r>
              <a:rPr lang="en-US" altLang="zh-TW" dirty="0" err="1" smtClean="0"/>
              <a:t>Schachte</a:t>
            </a:r>
            <a:r>
              <a:rPr lang="en-US" altLang="zh-TW" dirty="0" smtClean="0"/>
              <a:t> </a:t>
            </a:r>
          </a:p>
          <a:p>
            <a:r>
              <a:rPr lang="en-US" altLang="zh-TW" dirty="0" smtClean="0"/>
              <a:t> Student - Han-</a:t>
            </a:r>
            <a:r>
              <a:rPr lang="en-US" altLang="zh-TW" dirty="0" err="1" smtClean="0"/>
              <a:t>Hui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Chiao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3142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Cloud Haskell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Purity</a:t>
            </a:r>
          </a:p>
          <a:p>
            <a:r>
              <a:rPr lang="en-US" altLang="zh-TW" dirty="0" smtClean="0"/>
              <a:t>Type System</a:t>
            </a:r>
          </a:p>
          <a:p>
            <a:r>
              <a:rPr lang="en-US" altLang="zh-TW" dirty="0" smtClean="0"/>
              <a:t>Monads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Interface: </a:t>
            </a:r>
            <a:r>
              <a:rPr lang="en-US" altLang="zh-TW" dirty="0" err="1" smtClean="0"/>
              <a:t>Yesod</a:t>
            </a:r>
            <a:r>
              <a:rPr lang="en-US" altLang="zh-TW" dirty="0" smtClean="0"/>
              <a:t> (Haskell web framework)</a:t>
            </a:r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64251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7467600" cy="1143000"/>
          </a:xfrm>
        </p:spPr>
        <p:txBody>
          <a:bodyPr/>
          <a:lstStyle/>
          <a:p>
            <a:r>
              <a:rPr lang="en-US" altLang="zh-TW" dirty="0" smtClean="0"/>
              <a:t>Why is it not popular?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/>
          </a:p>
          <a:p>
            <a:r>
              <a:rPr lang="en-US" altLang="zh-TW" dirty="0" smtClean="0"/>
              <a:t>Steep learning curve</a:t>
            </a:r>
            <a:endParaRPr lang="en-US" altLang="zh-TW" dirty="0"/>
          </a:p>
          <a:p>
            <a:endParaRPr lang="en-US" altLang="zh-TW" dirty="0" smtClean="0"/>
          </a:p>
          <a:p>
            <a:r>
              <a:rPr lang="en-US" altLang="zh-TW" dirty="0" smtClean="0"/>
              <a:t>Reputation as an academic language</a:t>
            </a:r>
          </a:p>
          <a:p>
            <a:endParaRPr lang="en-US" altLang="zh-TW" dirty="0"/>
          </a:p>
          <a:p>
            <a:r>
              <a:rPr lang="en-US" altLang="zh-TW" dirty="0" smtClean="0"/>
              <a:t>Myth of not supported well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384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Real World Problem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1"/>
            <a:ext cx="7467600" cy="1219199"/>
          </a:xfrm>
        </p:spPr>
        <p:txBody>
          <a:bodyPr/>
          <a:lstStyle/>
          <a:p>
            <a:r>
              <a:rPr lang="en-US" altLang="zh-TW" dirty="0" smtClean="0"/>
              <a:t>Advance of technology has made the world a smaller place.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4191000"/>
            <a:ext cx="7467600" cy="102869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dirty="0" smtClean="0"/>
              <a:t>However, communities are more disjointed.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42250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Solution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/>
          </a:p>
          <a:p>
            <a:r>
              <a:rPr lang="en-US" altLang="zh-TW" dirty="0" smtClean="0"/>
              <a:t>Make connections base on people close to you: etc. neighbor, classmates…..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Create a centralized place to socialize</a:t>
            </a:r>
          </a:p>
          <a:p>
            <a:endParaRPr lang="en-US" altLang="zh-TW" dirty="0"/>
          </a:p>
          <a:p>
            <a:r>
              <a:rPr lang="en-US" altLang="zh-TW" dirty="0" smtClean="0"/>
              <a:t>Place responsibility and reliance on each individual and grow as a group </a:t>
            </a:r>
            <a:endParaRPr lang="en-US" altLang="zh-TW" dirty="0"/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18311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Peer to peer social media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Peer to peer based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dirty="0" smtClean="0"/>
              <a:t>Tweeter Wikipedia hybrid (other services can easily be plugged-in)</a:t>
            </a:r>
          </a:p>
          <a:p>
            <a:endParaRPr lang="en-US" altLang="zh-TW" dirty="0"/>
          </a:p>
          <a:p>
            <a:r>
              <a:rPr lang="en-US" altLang="zh-TW" dirty="0"/>
              <a:t>Information stored on each individuals device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3339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Peer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454200"/>
            <a:ext cx="7467600" cy="2817962"/>
          </a:xfr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3779520" cy="1318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102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Peer Discovery [</a:t>
            </a:r>
            <a:r>
              <a:rPr lang="en-US" altLang="zh-TW" dirty="0" smtClean="0">
                <a:hlinkClick r:id="rId2" action="ppaction://hlinksldjump"/>
              </a:rPr>
              <a:t>6</a:t>
            </a:r>
            <a:r>
              <a:rPr lang="en-US" altLang="zh-TW" dirty="0" smtClean="0"/>
              <a:t>]</a:t>
            </a:r>
            <a:endParaRPr lang="zh-TW" alt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84312"/>
            <a:ext cx="7467600" cy="215773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8600"/>
            <a:ext cx="5676900" cy="2446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886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850" y="2015331"/>
            <a:ext cx="4686300" cy="3695700"/>
          </a:xfrm>
        </p:spPr>
      </p:pic>
    </p:spTree>
    <p:extLst>
      <p:ext uri="{BB962C8B-B14F-4D97-AF65-F5344CB8AC3E}">
        <p14:creationId xmlns:p14="http://schemas.microsoft.com/office/powerpoint/2010/main" val="239765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7810" y="2015331"/>
            <a:ext cx="5326380" cy="3695700"/>
          </a:xfrm>
        </p:spPr>
      </p:pic>
    </p:spTree>
    <p:extLst>
      <p:ext uri="{BB962C8B-B14F-4D97-AF65-F5344CB8AC3E}">
        <p14:creationId xmlns:p14="http://schemas.microsoft.com/office/powerpoint/2010/main" val="245270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2590" y="2205831"/>
            <a:ext cx="5036820" cy="3314700"/>
          </a:xfr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3261360"/>
            <a:ext cx="1767840" cy="16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689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Project contributions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Demonstrate </a:t>
            </a:r>
            <a:r>
              <a:rPr lang="en-US" altLang="zh-TW" dirty="0" smtClean="0">
                <a:solidFill>
                  <a:srgbClr val="92D050"/>
                </a:solidFill>
              </a:rPr>
              <a:t>Haskell</a:t>
            </a:r>
            <a:r>
              <a:rPr lang="en-US" altLang="zh-TW" dirty="0" smtClean="0"/>
              <a:t> is ready for real world application.</a:t>
            </a:r>
          </a:p>
          <a:p>
            <a:endParaRPr lang="en-US" altLang="zh-TW" dirty="0" smtClean="0"/>
          </a:p>
          <a:p>
            <a:r>
              <a:rPr lang="en-US" altLang="zh-TW" dirty="0"/>
              <a:t>Demonstrate</a:t>
            </a:r>
            <a:r>
              <a:rPr lang="en-US" altLang="zh-TW" dirty="0" smtClean="0"/>
              <a:t> </a:t>
            </a:r>
            <a:r>
              <a:rPr lang="en-US" altLang="zh-TW" dirty="0" smtClean="0">
                <a:solidFill>
                  <a:srgbClr val="92D050"/>
                </a:solidFill>
              </a:rPr>
              <a:t>Haskell</a:t>
            </a:r>
            <a:r>
              <a:rPr lang="en-US" altLang="zh-TW" dirty="0" smtClean="0"/>
              <a:t> excels at distributed systems.</a:t>
            </a:r>
          </a:p>
        </p:txBody>
      </p:sp>
    </p:spTree>
    <p:extLst>
      <p:ext uri="{BB962C8B-B14F-4D97-AF65-F5344CB8AC3E}">
        <p14:creationId xmlns:p14="http://schemas.microsoft.com/office/powerpoint/2010/main" val="81727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08010"/>
            <a:ext cx="7467600" cy="4310342"/>
          </a:xfrm>
        </p:spPr>
      </p:pic>
    </p:spTree>
    <p:extLst>
      <p:ext uri="{BB962C8B-B14F-4D97-AF65-F5344CB8AC3E}">
        <p14:creationId xmlns:p14="http://schemas.microsoft.com/office/powerpoint/2010/main" val="327039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Global Message (Tweeting)</a:t>
            </a:r>
            <a:endParaRPr lang="zh-TW" alt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36264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Global Message (Tweeting)</a:t>
            </a:r>
            <a:endParaRPr lang="zh-TW" alt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364310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Global Message (Tweeting)</a:t>
            </a:r>
            <a:endParaRPr lang="zh-TW" alt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691" y="1600200"/>
            <a:ext cx="6034617" cy="4525963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5105400" cy="1005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096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Global Message (Tweeting)</a:t>
            </a:r>
            <a:endParaRPr lang="zh-TW" alt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691" y="1600200"/>
            <a:ext cx="6034617" cy="4525963"/>
          </a:xfr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883"/>
            <a:ext cx="666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313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Global Message (Tweeting)</a:t>
            </a:r>
            <a:endParaRPr lang="zh-TW" alt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143246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Article Querying </a:t>
            </a:r>
            <a:endParaRPr lang="zh-TW" alt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283003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Article Querying </a:t>
            </a:r>
            <a:endParaRPr lang="zh-TW" alt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426076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Article Querying </a:t>
            </a:r>
            <a:endParaRPr lang="zh-TW" alt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276632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Article Querying </a:t>
            </a:r>
            <a:endParaRPr lang="zh-TW" alt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181097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distributed system?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“A distributed system is one in which the failure of a computer you didn’t even know existed can render your own computer unusable</a:t>
            </a:r>
            <a:r>
              <a:rPr lang="en-US" dirty="0" smtClean="0"/>
              <a:t>”    							     --(</a:t>
            </a:r>
            <a:r>
              <a:rPr lang="en-US" dirty="0"/>
              <a:t>Leslie </a:t>
            </a:r>
            <a:r>
              <a:rPr lang="en-US" dirty="0" err="1"/>
              <a:t>Lamport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762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Article Querying </a:t>
            </a:r>
            <a:endParaRPr lang="zh-TW" alt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248498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Article Querying </a:t>
            </a:r>
            <a:endParaRPr lang="zh-TW" alt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691" y="1600200"/>
            <a:ext cx="6034617" cy="452596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6210300" cy="1059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888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Article Querying </a:t>
            </a:r>
            <a:endParaRPr lang="zh-TW" alt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251156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Bibliography</a:t>
            </a:r>
            <a:endParaRPr lang="zh-TW" alt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50926" indent="-514350">
              <a:buFont typeface="+mj-lt"/>
              <a:buAutoNum type="arabicPeriod"/>
            </a:pPr>
            <a:r>
              <a:rPr lang="en-US" altLang="zh-TW" b="1" dirty="0" err="1" smtClean="0"/>
              <a:t>Veldstra</a:t>
            </a:r>
            <a:r>
              <a:rPr lang="en-US" altLang="zh-TW" b="1" dirty="0" smtClean="0"/>
              <a:t>, </a:t>
            </a:r>
            <a:r>
              <a:rPr lang="en-US" altLang="zh-TW" b="1" dirty="0" err="1" smtClean="0"/>
              <a:t>Hassy</a:t>
            </a:r>
            <a:r>
              <a:rPr lang="en-US" altLang="zh-TW" b="1" dirty="0" smtClean="0"/>
              <a:t>.  Welcome to </a:t>
            </a:r>
            <a:r>
              <a:rPr lang="en-US" altLang="zh-TW" b="1" dirty="0" err="1" smtClean="0"/>
              <a:t>erlang</a:t>
            </a:r>
            <a:r>
              <a:rPr lang="en-US" altLang="zh-TW" b="1" dirty="0" smtClean="0"/>
              <a:t>. </a:t>
            </a:r>
            <a:r>
              <a:rPr lang="en-US" altLang="zh-TW" dirty="0" smtClean="0">
                <a:hlinkClick r:id="rId2"/>
              </a:rPr>
              <a:t>http</a:t>
            </a:r>
            <a:r>
              <a:rPr lang="en-US" altLang="zh-TW" dirty="0">
                <a:hlinkClick r:id="rId2"/>
              </a:rPr>
              <a:t>://</a:t>
            </a:r>
            <a:r>
              <a:rPr lang="en-US" altLang="zh-TW" dirty="0" smtClean="0">
                <a:hlinkClick r:id="rId2"/>
              </a:rPr>
              <a:t>veldstra.org/whyerlang/</a:t>
            </a:r>
            <a:endParaRPr lang="en-US" altLang="zh-TW" dirty="0"/>
          </a:p>
          <a:p>
            <a:pPr marL="550926" indent="-514350">
              <a:buFont typeface="+mj-lt"/>
              <a:buAutoNum type="arabicPeriod"/>
            </a:pPr>
            <a:r>
              <a:rPr lang="en-US" altLang="zh-TW" dirty="0" smtClean="0"/>
              <a:t>JRL. </a:t>
            </a:r>
            <a:r>
              <a:rPr lang="en-US" altLang="zh-TW" dirty="0" err="1" smtClean="0"/>
              <a:t>Stackoverflow</a:t>
            </a:r>
            <a:r>
              <a:rPr lang="en-US" altLang="zh-TW" dirty="0" smtClean="0"/>
              <a:t>. </a:t>
            </a:r>
            <a:r>
              <a:rPr lang="en-US" altLang="zh-TW" dirty="0" smtClean="0">
                <a:hlinkClick r:id="rId3"/>
              </a:rPr>
              <a:t>http</a:t>
            </a:r>
            <a:r>
              <a:rPr lang="en-US" altLang="zh-TW" dirty="0">
                <a:hlinkClick r:id="rId3"/>
              </a:rPr>
              <a:t>://</a:t>
            </a:r>
            <a:r>
              <a:rPr lang="en-US" altLang="zh-TW" dirty="0" smtClean="0">
                <a:hlinkClick r:id="rId3"/>
              </a:rPr>
              <a:t>stackoverflow.com/questions/1636455/where-is-erlang-used-and-why</a:t>
            </a:r>
            <a:endParaRPr lang="en-US" altLang="zh-TW" dirty="0" smtClean="0"/>
          </a:p>
          <a:p>
            <a:pPr marL="550926" indent="-514350">
              <a:buFont typeface="+mj-lt"/>
              <a:buAutoNum type="arabicPeriod"/>
            </a:pPr>
            <a:r>
              <a:rPr lang="en-US" altLang="zh-TW" dirty="0" err="1" smtClean="0"/>
              <a:t>Lopacki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Leslaw</a:t>
            </a:r>
            <a:r>
              <a:rPr lang="en-US" altLang="zh-TW" dirty="0" smtClean="0"/>
              <a:t>.  ERLANG Functional Programming in industry  </a:t>
            </a:r>
            <a:r>
              <a:rPr lang="en-US" altLang="zh-TW" dirty="0">
                <a:hlinkClick r:id="rId4"/>
              </a:rPr>
              <a:t>http://</a:t>
            </a:r>
            <a:r>
              <a:rPr lang="en-US" altLang="zh-TW" dirty="0" smtClean="0">
                <a:hlinkClick r:id="rId4"/>
              </a:rPr>
              <a:t>www.slideshare.net/Dominque23/industrial-use-of-erlang</a:t>
            </a:r>
            <a:endParaRPr lang="en-US" altLang="zh-TW" dirty="0" smtClean="0"/>
          </a:p>
          <a:p>
            <a:pPr marL="550926" indent="-514350">
              <a:buFont typeface="+mj-lt"/>
              <a:buAutoNum type="arabicPeriod"/>
            </a:pPr>
            <a:r>
              <a:rPr lang="en-US" altLang="zh-TW" dirty="0" smtClean="0"/>
              <a:t>Lomax, Keith.  </a:t>
            </a:r>
            <a:r>
              <a:rPr lang="en-US" altLang="zh-TW" dirty="0" err="1" smtClean="0"/>
              <a:t>Quora</a:t>
            </a:r>
            <a:r>
              <a:rPr lang="en-US" altLang="zh-TW" dirty="0" smtClean="0"/>
              <a:t>              </a:t>
            </a:r>
            <a:r>
              <a:rPr lang="en-US" altLang="zh-TW" dirty="0" smtClean="0">
                <a:hlinkClick r:id="rId5"/>
              </a:rPr>
              <a:t>http</a:t>
            </a:r>
            <a:r>
              <a:rPr lang="en-US" altLang="zh-TW" dirty="0">
                <a:hlinkClick r:id="rId5"/>
              </a:rPr>
              <a:t>://</a:t>
            </a:r>
            <a:r>
              <a:rPr lang="en-US" altLang="zh-TW" dirty="0" smtClean="0">
                <a:hlinkClick r:id="rId5"/>
              </a:rPr>
              <a:t>www.quora.com/Where-and-how-is-Erlang-used-in-the-finance-industry</a:t>
            </a:r>
            <a:endParaRPr lang="en-US" altLang="zh-TW" dirty="0" smtClean="0"/>
          </a:p>
          <a:p>
            <a:pPr marL="550926" indent="-514350">
              <a:buFont typeface="+mj-lt"/>
              <a:buAutoNum type="arabicPeriod"/>
            </a:pPr>
            <a:r>
              <a:rPr lang="en-US" altLang="zh-TW" dirty="0" err="1"/>
              <a:t>Romain</a:t>
            </a:r>
            <a:r>
              <a:rPr lang="en-US" altLang="zh-TW" dirty="0"/>
              <a:t> </a:t>
            </a:r>
            <a:r>
              <a:rPr lang="en-US" altLang="zh-TW" dirty="0" err="1" smtClean="0"/>
              <a:t>Slootmaekers</a:t>
            </a:r>
            <a:r>
              <a:rPr lang="en-US" altLang="zh-TW" dirty="0"/>
              <a:t> </a:t>
            </a:r>
            <a:r>
              <a:rPr lang="en-US" altLang="zh-TW" dirty="0" smtClean="0">
                <a:hlinkClick r:id="rId6"/>
              </a:rPr>
              <a:t>http</a:t>
            </a:r>
            <a:r>
              <a:rPr lang="en-US" altLang="zh-TW" dirty="0">
                <a:hlinkClick r:id="rId6"/>
              </a:rPr>
              <a:t>://blog.incubaid.com/2012/03/28/the-game-of-distributed-systems-programming-which-level-are-you</a:t>
            </a:r>
            <a:r>
              <a:rPr lang="en-US" altLang="zh-TW" dirty="0" smtClean="0">
                <a:hlinkClick r:id="rId6"/>
              </a:rPr>
              <a:t>/</a:t>
            </a:r>
            <a:endParaRPr lang="en-US" altLang="zh-TW" dirty="0" smtClean="0"/>
          </a:p>
          <a:p>
            <a:pPr marL="550926" indent="-514350">
              <a:buFont typeface="+mj-lt"/>
              <a:buAutoNum type="arabicPeriod"/>
            </a:pPr>
            <a:r>
              <a:rPr lang="en-US" altLang="zh-TW" dirty="0"/>
              <a:t>Alexander </a:t>
            </a:r>
            <a:r>
              <a:rPr lang="en-US" altLang="zh-TW" dirty="0" err="1"/>
              <a:t>Bondarenko</a:t>
            </a:r>
            <a:r>
              <a:rPr lang="en-US" altLang="zh-TW" dirty="0"/>
              <a:t> </a:t>
            </a:r>
            <a:r>
              <a:rPr lang="en-US" altLang="zh-TW" dirty="0" smtClean="0">
                <a:hlinkClick r:id="rId7"/>
              </a:rPr>
              <a:t>http</a:t>
            </a:r>
            <a:r>
              <a:rPr lang="en-US" altLang="zh-TW" dirty="0">
                <a:hlinkClick r:id="rId7"/>
              </a:rPr>
              <a:t>://hackage.haskell.org/packages/archive/distributed-process-p2p/0.1.0.0/doc/html/Control-Distributed-Backend-P2P.html</a:t>
            </a:r>
            <a:endParaRPr lang="en-US" altLang="zh-TW" dirty="0"/>
          </a:p>
          <a:p>
            <a:pPr marL="36576" indent="0">
              <a:buNone/>
            </a:pPr>
            <a:r>
              <a:rPr lang="en-US" altLang="zh-TW" dirty="0" smtClean="0"/>
              <a:t>	</a:t>
            </a:r>
          </a:p>
          <a:p>
            <a:pPr marL="36576" indent="0">
              <a:buNone/>
            </a:pP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52915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Demo &amp; Source </a:t>
            </a:r>
            <a:r>
              <a:rPr lang="en-US" altLang="zh-TW" dirty="0" smtClean="0"/>
              <a:t>code &amp; Contact Details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828800"/>
            <a:ext cx="8839200" cy="4525963"/>
          </a:xfrm>
        </p:spPr>
        <p:txBody>
          <a:bodyPr/>
          <a:lstStyle/>
          <a:p>
            <a:r>
              <a:rPr lang="en-US" altLang="zh-TW" dirty="0" smtClean="0"/>
              <a:t>Email: hchiao@student.unimelb.edu.au</a:t>
            </a:r>
            <a:endParaRPr lang="en-US" altLang="zh-TW" dirty="0"/>
          </a:p>
          <a:p>
            <a:r>
              <a:rPr lang="en-US" altLang="zh-TW" smtClean="0"/>
              <a:t>Source: </a:t>
            </a:r>
            <a:r>
              <a:rPr lang="en-US" altLang="zh-TW" dirty="0" smtClean="0">
                <a:hlinkClick r:id="rId2"/>
              </a:rPr>
              <a:t>https</a:t>
            </a:r>
            <a:r>
              <a:rPr lang="en-US" altLang="zh-TW" dirty="0">
                <a:hlinkClick r:id="rId2"/>
              </a:rPr>
              <a:t>://</a:t>
            </a:r>
            <a:r>
              <a:rPr lang="en-US" altLang="zh-TW" dirty="0" smtClean="0">
                <a:hlinkClick r:id="rId2"/>
              </a:rPr>
              <a:t>bitbucket.org/coolhhc/p2pmedia-yesod1.2</a:t>
            </a:r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1348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Programming Is Hard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6096000" cy="609600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Spent a day finding one bug.</a:t>
            </a:r>
            <a:endParaRPr lang="zh-TW" alt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2916621"/>
            <a:ext cx="7848600" cy="609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dirty="0" smtClean="0"/>
              <a:t>Unable to read old code.</a:t>
            </a:r>
            <a:endParaRPr lang="zh-TW" alt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4267200"/>
            <a:ext cx="6096000" cy="609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TW" alt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72966" y="4114800"/>
            <a:ext cx="7848600" cy="609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dirty="0" smtClean="0"/>
              <a:t>Don’t know why your code </a:t>
            </a:r>
            <a:r>
              <a:rPr lang="en-US" altLang="zh-TW" dirty="0" smtClean="0">
                <a:solidFill>
                  <a:srgbClr val="92D050"/>
                </a:solidFill>
              </a:rPr>
              <a:t>is</a:t>
            </a:r>
            <a:r>
              <a:rPr lang="en-US" altLang="zh-TW" dirty="0" smtClean="0"/>
              <a:t> working.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62529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Programming Is Hard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"The </a:t>
            </a:r>
            <a:r>
              <a:rPr lang="en-US" altLang="zh-TW" dirty="0" smtClean="0"/>
              <a:t>hardest problems in modern software lie </a:t>
            </a:r>
            <a:r>
              <a:rPr lang="en-US" altLang="zh-TW" dirty="0"/>
              <a:t>in </a:t>
            </a:r>
            <a:r>
              <a:rPr lang="en-US" altLang="zh-TW" dirty="0">
                <a:solidFill>
                  <a:srgbClr val="92D050"/>
                </a:solidFill>
              </a:rPr>
              <a:t>performance</a:t>
            </a:r>
            <a:r>
              <a:rPr lang="en-US" altLang="zh-TW" dirty="0"/>
              <a:t>, </a:t>
            </a:r>
            <a:r>
              <a:rPr lang="en-US" altLang="zh-TW" dirty="0">
                <a:solidFill>
                  <a:srgbClr val="92D050"/>
                </a:solidFill>
              </a:rPr>
              <a:t>modularity</a:t>
            </a:r>
            <a:r>
              <a:rPr lang="en-US" altLang="zh-TW" dirty="0"/>
              <a:t>, </a:t>
            </a:r>
            <a:r>
              <a:rPr lang="en-US" altLang="zh-TW" dirty="0">
                <a:solidFill>
                  <a:srgbClr val="92D050"/>
                </a:solidFill>
              </a:rPr>
              <a:t>reliability</a:t>
            </a:r>
            <a:r>
              <a:rPr lang="en-US" altLang="zh-TW" dirty="0"/>
              <a:t>, and </a:t>
            </a:r>
            <a:r>
              <a:rPr lang="en-US" altLang="zh-TW" dirty="0">
                <a:solidFill>
                  <a:srgbClr val="92D050"/>
                </a:solidFill>
              </a:rPr>
              <a:t>concurrency</a:t>
            </a:r>
            <a:r>
              <a:rPr lang="en-US" altLang="zh-TW" dirty="0" smtClean="0"/>
              <a:t>.“</a:t>
            </a:r>
          </a:p>
          <a:p>
            <a:endParaRPr lang="en-US" altLang="zh-TW" dirty="0"/>
          </a:p>
          <a:p>
            <a:pPr marL="36576" indent="0">
              <a:buNone/>
            </a:pPr>
            <a:r>
              <a:rPr lang="en-US" altLang="zh-TW" dirty="0" smtClean="0"/>
              <a:t>              -- </a:t>
            </a:r>
            <a:r>
              <a:rPr lang="en-US" altLang="zh-TW" dirty="0"/>
              <a:t>Tim Sweeney, </a:t>
            </a:r>
            <a:endParaRPr lang="en-US" altLang="zh-TW" dirty="0" smtClean="0"/>
          </a:p>
          <a:p>
            <a:pPr marL="36576" indent="0">
              <a:buNone/>
            </a:pPr>
            <a:r>
              <a:rPr lang="en-US" altLang="zh-TW" dirty="0" smtClean="0"/>
              <a:t>                  founder </a:t>
            </a:r>
            <a:r>
              <a:rPr lang="en-US" altLang="zh-TW" dirty="0"/>
              <a:t>of Epic </a:t>
            </a:r>
            <a:r>
              <a:rPr lang="en-US" altLang="zh-TW" dirty="0" smtClean="0"/>
              <a:t>Games</a:t>
            </a:r>
            <a:r>
              <a:rPr lang="en-US" altLang="zh-TW" dirty="0"/>
              <a:t>, </a:t>
            </a:r>
            <a:r>
              <a:rPr lang="en-US" altLang="zh-TW" dirty="0" smtClean="0"/>
              <a:t>and</a:t>
            </a:r>
          </a:p>
          <a:p>
            <a:pPr marL="36576" indent="0">
              <a:buNone/>
            </a:pPr>
            <a:r>
              <a:rPr lang="en-US" altLang="zh-TW" dirty="0" smtClean="0"/>
              <a:t>                  designer </a:t>
            </a:r>
            <a:r>
              <a:rPr lang="en-US" altLang="zh-TW" dirty="0"/>
              <a:t>of </a:t>
            </a:r>
            <a:r>
              <a:rPr lang="en-US" altLang="zh-TW" dirty="0" smtClean="0"/>
              <a:t>the Unreal game</a:t>
            </a:r>
          </a:p>
          <a:p>
            <a:pPr marL="3657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            </a:t>
            </a:r>
            <a:r>
              <a:rPr lang="en-US" altLang="zh-TW" dirty="0"/>
              <a:t>engine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8348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Distributed Systems </a:t>
            </a:r>
            <a:r>
              <a:rPr lang="en-US" altLang="zh-TW" dirty="0"/>
              <a:t>I</a:t>
            </a:r>
            <a:r>
              <a:rPr lang="en-US" altLang="zh-TW" dirty="0" smtClean="0"/>
              <a:t>s </a:t>
            </a:r>
            <a:r>
              <a:rPr lang="en-US" altLang="zh-TW" dirty="0"/>
              <a:t>H</a:t>
            </a:r>
            <a:r>
              <a:rPr lang="en-US" altLang="zh-TW" dirty="0" smtClean="0"/>
              <a:t>arder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artial </a:t>
            </a:r>
            <a:r>
              <a:rPr lang="en-US" dirty="0"/>
              <a:t>failure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Lack </a:t>
            </a:r>
            <a:r>
              <a:rPr lang="en-US" dirty="0"/>
              <a:t>of a central resource manager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5765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Actor Model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All components communicating via message passing.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pPr>
              <a:buFont typeface="Wingdings" pitchFamily="2" charset="2"/>
              <a:buChar char="Ø"/>
            </a:pPr>
            <a:r>
              <a:rPr lang="en-US" dirty="0"/>
              <a:t>A</a:t>
            </a:r>
            <a:r>
              <a:rPr lang="en-US" dirty="0" smtClean="0"/>
              <a:t>synchronies </a:t>
            </a:r>
            <a:r>
              <a:rPr lang="en-US" dirty="0"/>
              <a:t>of communication </a:t>
            </a:r>
            <a:r>
              <a:rPr lang="en-US" dirty="0" smtClean="0"/>
              <a:t>between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</a:t>
            </a:r>
            <a:r>
              <a:rPr lang="en-US" dirty="0"/>
              <a:t>lack of shared </a:t>
            </a:r>
            <a:r>
              <a:rPr lang="en-US" dirty="0" smtClean="0"/>
              <a:t>state</a:t>
            </a:r>
          </a:p>
          <a:p>
            <a:pPr>
              <a:buFont typeface="Wingdings" pitchFamily="2" charset="2"/>
              <a:buChar char="Ø"/>
            </a:pPr>
            <a:r>
              <a:rPr lang="en-US" altLang="zh-TW" dirty="0" smtClean="0"/>
              <a:t>No locks needed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2539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</a:t>
            </a:r>
            <a:r>
              <a:rPr lang="en-US" altLang="zh-TW" dirty="0" smtClean="0"/>
              <a:t>n </a:t>
            </a:r>
            <a:r>
              <a:rPr lang="en-US" altLang="zh-TW" dirty="0"/>
              <a:t>T</a:t>
            </a:r>
            <a:r>
              <a:rPr lang="en-US" altLang="zh-TW" dirty="0" smtClean="0"/>
              <a:t>he Real World……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zh-TW" dirty="0" err="1" smtClean="0">
                <a:solidFill>
                  <a:srgbClr val="92D050"/>
                </a:solidFill>
              </a:rPr>
              <a:t>Erlang</a:t>
            </a:r>
            <a:r>
              <a:rPr lang="en-US" altLang="zh-TW" dirty="0" smtClean="0"/>
              <a:t> </a:t>
            </a:r>
            <a:r>
              <a:rPr lang="en-US" altLang="zh-TW" dirty="0"/>
              <a:t>has been successfully used in production systems for over 20 years </a:t>
            </a:r>
            <a:r>
              <a:rPr lang="en-US" altLang="zh-TW" dirty="0" smtClean="0"/>
              <a:t>[</a:t>
            </a:r>
            <a:r>
              <a:rPr lang="en-US" altLang="zh-TW" dirty="0" smtClean="0">
                <a:hlinkClick r:id="rId2" action="ppaction://hlinksldjump"/>
              </a:rPr>
              <a:t>1</a:t>
            </a:r>
            <a:r>
              <a:rPr lang="en-US" altLang="zh-TW" dirty="0" smtClean="0"/>
              <a:t>]</a:t>
            </a:r>
          </a:p>
          <a:p>
            <a:endParaRPr lang="en-US" altLang="zh-TW" dirty="0" smtClean="0"/>
          </a:p>
          <a:p>
            <a:r>
              <a:rPr lang="en-US" altLang="zh-TW" dirty="0">
                <a:solidFill>
                  <a:srgbClr val="92D050"/>
                </a:solidFill>
              </a:rPr>
              <a:t>Amazon</a:t>
            </a:r>
            <a:r>
              <a:rPr lang="en-US" altLang="zh-TW" dirty="0"/>
              <a:t> uses </a:t>
            </a:r>
            <a:r>
              <a:rPr lang="en-US" altLang="zh-TW" dirty="0" err="1">
                <a:solidFill>
                  <a:srgbClr val="92D050"/>
                </a:solidFill>
              </a:rPr>
              <a:t>Erlang</a:t>
            </a:r>
            <a:r>
              <a:rPr lang="en-US" altLang="zh-TW" dirty="0"/>
              <a:t> to implement </a:t>
            </a:r>
            <a:r>
              <a:rPr lang="en-US" altLang="zh-TW" dirty="0" err="1"/>
              <a:t>SimpleDB</a:t>
            </a:r>
            <a:r>
              <a:rPr lang="en-US" altLang="zh-TW" dirty="0"/>
              <a:t>, providing database services as a part of the Amazon Elastic Compute Cloud (EC2</a:t>
            </a:r>
            <a:r>
              <a:rPr lang="en-US" altLang="zh-TW" dirty="0" smtClean="0"/>
              <a:t>)</a:t>
            </a:r>
            <a:r>
              <a:rPr lang="en-US" altLang="zh-TW" dirty="0"/>
              <a:t> [</a:t>
            </a:r>
            <a:r>
              <a:rPr lang="en-US" altLang="zh-TW" dirty="0" smtClean="0">
                <a:hlinkClick r:id="rId2" action="ppaction://hlinksldjump"/>
              </a:rPr>
              <a:t>2</a:t>
            </a:r>
            <a:r>
              <a:rPr lang="en-US" altLang="zh-TW" dirty="0" smtClean="0"/>
              <a:t>]</a:t>
            </a:r>
          </a:p>
          <a:p>
            <a:r>
              <a:rPr lang="en-US" dirty="0">
                <a:solidFill>
                  <a:srgbClr val="92D050"/>
                </a:solidFill>
              </a:rPr>
              <a:t>Facebook</a:t>
            </a:r>
            <a:r>
              <a:rPr lang="en-US" dirty="0"/>
              <a:t> uses </a:t>
            </a:r>
            <a:r>
              <a:rPr lang="en-US" dirty="0" err="1">
                <a:solidFill>
                  <a:srgbClr val="92D050"/>
                </a:solidFill>
              </a:rPr>
              <a:t>Erlang</a:t>
            </a:r>
            <a:r>
              <a:rPr lang="en-US" dirty="0"/>
              <a:t> to power the backend of its chat service, handling more than 100 million active users</a:t>
            </a:r>
            <a:r>
              <a:rPr lang="en-US" dirty="0" smtClean="0"/>
              <a:t>.</a:t>
            </a:r>
            <a:endParaRPr lang="en-US" altLang="zh-TW" dirty="0" smtClean="0"/>
          </a:p>
          <a:p>
            <a:r>
              <a:rPr lang="en-US" dirty="0" err="1">
                <a:solidFill>
                  <a:srgbClr val="92D050"/>
                </a:solidFill>
              </a:rPr>
              <a:t>WhatsApp</a:t>
            </a:r>
            <a:r>
              <a:rPr lang="en-US" dirty="0" smtClean="0"/>
              <a:t> uses </a:t>
            </a:r>
            <a:r>
              <a:rPr lang="en-US" dirty="0" err="1">
                <a:solidFill>
                  <a:srgbClr val="92D050"/>
                </a:solidFill>
              </a:rPr>
              <a:t>Erlang</a:t>
            </a:r>
            <a:r>
              <a:rPr lang="en-US" dirty="0"/>
              <a:t> to run messaging servers, achieving up to 2 millions of connected users per server</a:t>
            </a:r>
            <a:endParaRPr lang="en-US" altLang="zh-TW" dirty="0" smtClean="0"/>
          </a:p>
          <a:p>
            <a:r>
              <a:rPr lang="en-US" altLang="zh-TW" dirty="0" smtClean="0"/>
              <a:t>Other: Motorola</a:t>
            </a:r>
            <a:r>
              <a:rPr lang="en-US" altLang="zh-TW" dirty="0"/>
              <a:t>, Nokia, T-Mobile, BT, Amazon, Yahoo!, Facebook, </a:t>
            </a:r>
            <a:r>
              <a:rPr lang="en-US" altLang="zh-TW" dirty="0" err="1"/>
              <a:t>Github</a:t>
            </a:r>
            <a:r>
              <a:rPr lang="en-US" altLang="zh-TW" dirty="0"/>
              <a:t>, Goldman </a:t>
            </a:r>
            <a:r>
              <a:rPr lang="en-US" altLang="zh-TW" dirty="0" smtClean="0"/>
              <a:t>Sachs[</a:t>
            </a:r>
            <a:r>
              <a:rPr lang="en-US" altLang="zh-TW" dirty="0" smtClean="0">
                <a:hlinkClick r:id="rId2" action="ppaction://hlinksldjump"/>
              </a:rPr>
              <a:t>3</a:t>
            </a:r>
            <a:r>
              <a:rPr lang="en-US" altLang="zh-TW" dirty="0" smtClean="0"/>
              <a:t>][</a:t>
            </a:r>
            <a:r>
              <a:rPr lang="en-US" altLang="zh-TW" dirty="0" smtClean="0">
                <a:hlinkClick r:id="rId2" action="ppaction://hlinksldjump"/>
              </a:rPr>
              <a:t>4</a:t>
            </a:r>
            <a:r>
              <a:rPr lang="en-US" altLang="zh-TW" dirty="0" smtClean="0"/>
              <a:t>]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1864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not programming in </a:t>
            </a:r>
            <a:r>
              <a:rPr lang="en-US" dirty="0" err="1" smtClean="0"/>
              <a:t>Erlang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36576" indent="0">
              <a:buNone/>
            </a:pPr>
            <a:r>
              <a:rPr lang="en-US" dirty="0" smtClean="0"/>
              <a:t>                             Purity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020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1042</TotalTime>
  <Words>444</Words>
  <Application>Microsoft Office PowerPoint</Application>
  <PresentationFormat>On-screen Show (4:3)</PresentationFormat>
  <Paragraphs>97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Technic</vt:lpstr>
      <vt:lpstr>Distributed systems in Haskell, the P2Pmedia application­ </vt:lpstr>
      <vt:lpstr>Project contributions</vt:lpstr>
      <vt:lpstr>What is distributed system?</vt:lpstr>
      <vt:lpstr>Programming Is Hard</vt:lpstr>
      <vt:lpstr>Programming Is Hard</vt:lpstr>
      <vt:lpstr>Distributed Systems Is Harder</vt:lpstr>
      <vt:lpstr>Actor Model</vt:lpstr>
      <vt:lpstr>In The Real World……</vt:lpstr>
      <vt:lpstr>Why not programming in Erlang?</vt:lpstr>
      <vt:lpstr>Cloud Haskell</vt:lpstr>
      <vt:lpstr>Why is it not popular?</vt:lpstr>
      <vt:lpstr>Real World Problem</vt:lpstr>
      <vt:lpstr>Solution</vt:lpstr>
      <vt:lpstr>Peer to peer social media</vt:lpstr>
      <vt:lpstr>A Peer</vt:lpstr>
      <vt:lpstr>Peer Discovery [6]</vt:lpstr>
      <vt:lpstr>PowerPoint Presentation</vt:lpstr>
      <vt:lpstr>PowerPoint Presentation</vt:lpstr>
      <vt:lpstr>PowerPoint Presentation</vt:lpstr>
      <vt:lpstr>PowerPoint Presentation</vt:lpstr>
      <vt:lpstr>Global Message (Tweeting)</vt:lpstr>
      <vt:lpstr>Global Message (Tweeting)</vt:lpstr>
      <vt:lpstr>Global Message (Tweeting)</vt:lpstr>
      <vt:lpstr>Global Message (Tweeting)</vt:lpstr>
      <vt:lpstr>Global Message (Tweeting)</vt:lpstr>
      <vt:lpstr>Article Querying </vt:lpstr>
      <vt:lpstr>Article Querying </vt:lpstr>
      <vt:lpstr>Article Querying </vt:lpstr>
      <vt:lpstr>Article Querying </vt:lpstr>
      <vt:lpstr>Article Querying </vt:lpstr>
      <vt:lpstr>Article Querying </vt:lpstr>
      <vt:lpstr>Article Querying </vt:lpstr>
      <vt:lpstr>Bibliography</vt:lpstr>
      <vt:lpstr>Demo &amp; Source code &amp; Contact Details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COOLHHC</dc:creator>
  <cp:lastModifiedBy>COOLHHC</cp:lastModifiedBy>
  <cp:revision>82</cp:revision>
  <dcterms:created xsi:type="dcterms:W3CDTF">2013-06-20T06:01:29Z</dcterms:created>
  <dcterms:modified xsi:type="dcterms:W3CDTF">2013-06-26T07:11:07Z</dcterms:modified>
</cp:coreProperties>
</file>