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6" r:id="rId2"/>
  </p:sldMasterIdLst>
  <p:notesMasterIdLst>
    <p:notesMasterId r:id="rId29"/>
  </p:notesMasterIdLst>
  <p:handoutMasterIdLst>
    <p:handoutMasterId r:id="rId30"/>
  </p:handoutMasterIdLst>
  <p:sldIdLst>
    <p:sldId id="349" r:id="rId3"/>
    <p:sldId id="383" r:id="rId4"/>
    <p:sldId id="384" r:id="rId5"/>
    <p:sldId id="382" r:id="rId6"/>
    <p:sldId id="375" r:id="rId7"/>
    <p:sldId id="403" r:id="rId8"/>
    <p:sldId id="405" r:id="rId9"/>
    <p:sldId id="385" r:id="rId10"/>
    <p:sldId id="386" r:id="rId11"/>
    <p:sldId id="387" r:id="rId12"/>
    <p:sldId id="351" r:id="rId13"/>
    <p:sldId id="389" r:id="rId14"/>
    <p:sldId id="391" r:id="rId15"/>
    <p:sldId id="400" r:id="rId16"/>
    <p:sldId id="390" r:id="rId17"/>
    <p:sldId id="392" r:id="rId18"/>
    <p:sldId id="393" r:id="rId19"/>
    <p:sldId id="394" r:id="rId20"/>
    <p:sldId id="402" r:id="rId21"/>
    <p:sldId id="404" r:id="rId22"/>
    <p:sldId id="395" r:id="rId23"/>
    <p:sldId id="396" r:id="rId24"/>
    <p:sldId id="398" r:id="rId25"/>
    <p:sldId id="399" r:id="rId26"/>
    <p:sldId id="401" r:id="rId27"/>
    <p:sldId id="33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8D9D6"/>
    <a:srgbClr val="8EC1A3"/>
    <a:srgbClr val="8CB687"/>
    <a:srgbClr val="333333"/>
    <a:srgbClr val="FFFFFF"/>
    <a:srgbClr val="3E494F"/>
    <a:srgbClr val="314068"/>
    <a:srgbClr val="3E484F"/>
    <a:srgbClr val="34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82647" autoAdjust="0"/>
  </p:normalViewPr>
  <p:slideViewPr>
    <p:cSldViewPr>
      <p:cViewPr varScale="1">
        <p:scale>
          <a:sx n="71" d="100"/>
          <a:sy n="71" d="100"/>
        </p:scale>
        <p:origin x="12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6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JM" smtClean="0"/>
              <a:pPr/>
              <a:t>01/06/2016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JM" smtClean="0"/>
              <a:pPr/>
              <a:t>‹nr.›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275178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JM" smtClean="0"/>
              <a:pPr/>
              <a:t>01/06/2016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JM" smtClean="0"/>
              <a:pPr/>
              <a:t>‹nr.›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91203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Zwarte</a:t>
            </a:r>
            <a:r>
              <a:rPr lang="en-US" dirty="0" smtClean="0"/>
              <a:t> slide 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structuur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terugkomen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65E6-985E-4C98-9A94-CC75E38DC8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6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Zwarte</a:t>
            </a:r>
            <a:r>
              <a:rPr lang="en-US" dirty="0" smtClean="0"/>
              <a:t> slide 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structuur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terugkomen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65E6-985E-4C98-9A94-CC75E38DC8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Zwarte</a:t>
            </a:r>
            <a:r>
              <a:rPr lang="en-US" dirty="0" smtClean="0"/>
              <a:t> slide 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structuur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terugkomen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65E6-985E-4C98-9A94-CC75E38DC8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2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 each</a:t>
            </a:r>
            <a:r>
              <a:rPr lang="en-US" baseline="0" dirty="0" smtClean="0"/>
              <a:t> next path costs more and more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24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785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Zwarte</a:t>
            </a:r>
            <a:r>
              <a:rPr lang="en-US" dirty="0" smtClean="0"/>
              <a:t> slide 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structuur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terugkomen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65E6-985E-4C98-9A94-CC75E38DC8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6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there between a</a:t>
            </a:r>
            <a:r>
              <a:rPr lang="en-US" baseline="0" dirty="0" smtClean="0"/>
              <a:t> start node S and a destination node 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7221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What is minimal cost?</a:t>
            </a:r>
          </a:p>
          <a:p>
            <a:r>
              <a:rPr lang="en-US" dirty="0" smtClean="0"/>
              <a:t>	heuristic</a:t>
            </a:r>
          </a:p>
          <a:p>
            <a:r>
              <a:rPr lang="en-US" dirty="0" smtClean="0"/>
              <a:t>	weight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0577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What is shortest?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4014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Zwarte</a:t>
            </a:r>
            <a:r>
              <a:rPr lang="en-US" dirty="0" smtClean="0"/>
              <a:t> slide 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structuur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terugkomen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65E6-985E-4C98-9A94-CC75E38DC8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3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it is not performance focused -&gt; why is 100x</a:t>
            </a:r>
            <a:r>
              <a:rPr lang="en-US" baseline="0" dirty="0" smtClean="0"/>
              <a:t> slower acceptable? Streaming, federation, ease of use.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3311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Progression of the results streaming in task 1, query 3. At k = 100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300 &lt; k &lt; 350 the streaming seems to pause and from 500 on the streaming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speed severely decreases until halting or at least taking a really long time for each next result at k = 518.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these points path length d increases.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Why? Looking into that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508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Zwarte</a:t>
            </a:r>
            <a:r>
              <a:rPr lang="en-US" dirty="0" smtClean="0"/>
              <a:t> slide met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structuur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terugkomen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65E6-985E-4C98-9A94-CC75E38DC8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54375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E201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43400"/>
            <a:ext cx="6400800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3E48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977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8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9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514600"/>
            <a:ext cx="4572000" cy="3429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343E46"/>
                </a:solidFill>
              </a:defRPr>
            </a:lvl1pPr>
          </a:lstStyle>
          <a:p>
            <a:r>
              <a:rPr lang="nl-BE" smtClean="0"/>
              <a:t>Click icon to add chart</a:t>
            </a:r>
            <a:endParaRPr lang="en-JM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27178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35306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43434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51562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4" name="Content Placeholder 38"/>
          <p:cNvSpPr>
            <a:spLocks noGrp="1"/>
          </p:cNvSpPr>
          <p:nvPr>
            <p:ph sz="quarter" idx="37"/>
          </p:nvPr>
        </p:nvSpPr>
        <p:spPr>
          <a:xfrm>
            <a:off x="5029200" y="2717800"/>
            <a:ext cx="685800" cy="451405"/>
          </a:xfrm>
          <a:solidFill>
            <a:srgbClr val="E20177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5" name="Content Placeholder 38"/>
          <p:cNvSpPr>
            <a:spLocks noGrp="1"/>
          </p:cNvSpPr>
          <p:nvPr>
            <p:ph sz="quarter" idx="38"/>
          </p:nvPr>
        </p:nvSpPr>
        <p:spPr>
          <a:xfrm>
            <a:off x="5029200" y="3530600"/>
            <a:ext cx="685800" cy="451405"/>
          </a:xfrm>
          <a:solidFill>
            <a:srgbClr val="E20177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6" name="Content Placeholder 38"/>
          <p:cNvSpPr>
            <a:spLocks noGrp="1"/>
          </p:cNvSpPr>
          <p:nvPr>
            <p:ph sz="quarter" idx="39"/>
          </p:nvPr>
        </p:nvSpPr>
        <p:spPr>
          <a:xfrm>
            <a:off x="5029200" y="4343400"/>
            <a:ext cx="685800" cy="451405"/>
          </a:xfrm>
          <a:solidFill>
            <a:srgbClr val="E20177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7" name="Content Placeholder 38"/>
          <p:cNvSpPr>
            <a:spLocks noGrp="1"/>
          </p:cNvSpPr>
          <p:nvPr>
            <p:ph sz="quarter" idx="40"/>
          </p:nvPr>
        </p:nvSpPr>
        <p:spPr>
          <a:xfrm>
            <a:off x="5029200" y="5156200"/>
            <a:ext cx="685800" cy="451405"/>
          </a:xfrm>
          <a:solidFill>
            <a:srgbClr val="E20177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8077200" cy="563563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006600"/>
            <a:ext cx="3654357" cy="39370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2006600"/>
            <a:ext cx="3733800" cy="3962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397000"/>
            <a:ext cx="2819400" cy="381000"/>
          </a:xfrm>
          <a:solidFill>
            <a:srgbClr val="E20177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1397000"/>
            <a:ext cx="2819400" cy="381000"/>
          </a:xfrm>
          <a:solidFill>
            <a:srgbClr val="E20177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397000"/>
            <a:ext cx="9144000" cy="3759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5359400"/>
            <a:ext cx="8534400" cy="711200"/>
          </a:xfr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498600"/>
            <a:ext cx="5181600" cy="4368800"/>
          </a:xfr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998472"/>
            <a:ext cx="2971800" cy="414528"/>
          </a:xfrm>
          <a:solidFill>
            <a:srgbClr val="E20177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524000"/>
            <a:ext cx="2438400" cy="482600"/>
          </a:xfrm>
          <a:solidFill>
            <a:srgbClr val="CED7DD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8194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rgbClr val="CED7DD"/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3632200"/>
            <a:ext cx="3429000" cy="1524000"/>
          </a:xfrm>
          <a:solidFill>
            <a:schemeClr val="bg1">
              <a:lumMod val="95000"/>
            </a:schemeClr>
          </a:solidFill>
          <a:ln>
            <a:solidFill>
              <a:srgbClr val="CED7DD"/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52578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rgbClr val="CED7DD"/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2159000"/>
            <a:ext cx="4343400" cy="33020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346200"/>
            <a:ext cx="8077200" cy="4572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3E484F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23114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27178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31242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35306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42418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46482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05400" y="23114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10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05400" y="27178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10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105400" y="31242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10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105400" y="35306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10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76200"/>
            <a:ext cx="10496345" cy="701039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60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000"/>
            <a:ext cx="6477000" cy="7620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pic>
        <p:nvPicPr>
          <p:cNvPr id="7" name="Picture 6" descr="iMinds_PPT_general_footer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385-067E-461D-945B-CDB2770B289A}" type="datetime1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9818-6046-4945-A92F-3CAC0269A4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54375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E201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43400"/>
            <a:ext cx="6400800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3E48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78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421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1pPr>
            <a:lvl2pPr marL="7429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2pPr>
            <a:lvl3pPr marL="12001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3pPr>
            <a:lvl4pPr marL="16573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4pPr>
            <a:lvl5pPr marL="21145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40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6" name="Text Placeholder 12"/>
          <p:cNvSpPr>
            <a:spLocks noGrp="1" noChangeAspect="1"/>
          </p:cNvSpPr>
          <p:nvPr>
            <p:ph type="body" sz="quarter" idx="16"/>
          </p:nvPr>
        </p:nvSpPr>
        <p:spPr>
          <a:xfrm>
            <a:off x="1009650" y="2510116"/>
            <a:ext cx="1368000" cy="1368000"/>
          </a:xfrm>
          <a:prstGeom prst="ellipse">
            <a:avLst/>
          </a:prstGeom>
          <a:solidFill>
            <a:srgbClr val="E201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905250" y="2518026"/>
            <a:ext cx="1352550" cy="1367998"/>
          </a:xfrm>
          <a:prstGeom prst="ellipse">
            <a:avLst/>
          </a:prstGeom>
          <a:solidFill>
            <a:srgbClr val="3E484F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00850" y="2518026"/>
            <a:ext cx="1352550" cy="1367998"/>
          </a:xfrm>
          <a:prstGeom prst="ellipse">
            <a:avLst/>
          </a:prstGeom>
          <a:solidFill>
            <a:srgbClr val="CED7DD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4576234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4576234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4576234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3208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05800" y="6375401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BDB08C5-E043-F940-A301-BE4ACCC2B4A4}" type="slidenum">
              <a:rPr lang="en-US" sz="1500" smtClean="0">
                <a:solidFill>
                  <a:schemeClr val="tx1"/>
                </a:solidFill>
                <a:latin typeface="Helvetica Neue Medium"/>
                <a:cs typeface="Helvetica Neue Medium"/>
              </a:rPr>
              <a:pPr algn="r"/>
              <a:t>‹nr.›</a:t>
            </a:fld>
            <a:endParaRPr lang="en-US" sz="15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23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57200" y="1879669"/>
            <a:ext cx="2592000" cy="3004264"/>
          </a:xfrm>
        </p:spPr>
        <p:txBody>
          <a:bodyPr/>
          <a:lstStyle/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294479" y="1879669"/>
            <a:ext cx="2592000" cy="3004264"/>
          </a:xfrm>
        </p:spPr>
        <p:txBody>
          <a:bodyPr/>
          <a:lstStyle/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171000" y="1879669"/>
            <a:ext cx="2592000" cy="3004264"/>
          </a:xfrm>
        </p:spPr>
        <p:txBody>
          <a:bodyPr/>
          <a:lstStyle/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44038" y="5094021"/>
            <a:ext cx="2603962" cy="526694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276600" y="5094021"/>
            <a:ext cx="2590800" cy="526694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5094021"/>
            <a:ext cx="2590800" cy="526694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375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2571" y="-84667"/>
            <a:ext cx="9289142" cy="6988032"/>
          </a:xfrm>
          <a:prstGeom prst="rect">
            <a:avLst/>
          </a:prstGeom>
          <a:solidFill>
            <a:srgbClr val="3E494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17989"/>
            <a:ext cx="8229600" cy="2220612"/>
          </a:xfrm>
        </p:spPr>
        <p:txBody>
          <a:bodyPr anchor="t"/>
          <a:lstStyle>
            <a:lvl1pPr algn="l">
              <a:defRPr sz="4800" b="0" i="0" spc="-150" baseline="0">
                <a:solidFill>
                  <a:schemeClr val="bg1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  CULTURE EATS STRATEGY FOR LUNCH ANYTIME</a:t>
            </a:r>
            <a:endParaRPr lang="en-JM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04800" y="787400"/>
            <a:ext cx="12192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i="0" kern="1200" baseline="0">
                <a:solidFill>
                  <a:schemeClr val="bg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en-US" sz="11000" dirty="0" smtClean="0">
                <a:solidFill>
                  <a:srgbClr val="CED7DD"/>
                </a:solidFill>
              </a:rPr>
              <a:t>“</a:t>
            </a:r>
            <a:endParaRPr lang="en-JM" sz="11000" dirty="0">
              <a:solidFill>
                <a:srgbClr val="CED7D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0" y="3124200"/>
            <a:ext cx="12192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i="0" kern="1200" baseline="0">
                <a:solidFill>
                  <a:schemeClr val="bg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en-US" sz="10000" dirty="0" smtClean="0">
                <a:solidFill>
                  <a:srgbClr val="CED7DD"/>
                </a:solidFill>
              </a:rPr>
              <a:t>”</a:t>
            </a:r>
            <a:endParaRPr lang="en-JM" sz="10000" dirty="0">
              <a:solidFill>
                <a:srgbClr val="CED7D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5393888"/>
            <a:ext cx="8229600" cy="778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 spc="-150" baseline="0">
                <a:solidFill>
                  <a:schemeClr val="bg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endParaRPr lang="en-JM" sz="1400" spc="0" dirty="0">
              <a:solidFill>
                <a:srgbClr val="CED7DD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461000"/>
            <a:ext cx="8229600" cy="812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CED7DD"/>
                </a:solidFill>
              </a:defRPr>
            </a:lvl1pPr>
            <a:lvl2pPr marL="457200" indent="0">
              <a:buNone/>
              <a:defRPr sz="1600">
                <a:solidFill>
                  <a:srgbClr val="CED7DD"/>
                </a:solidFill>
              </a:defRPr>
            </a:lvl2pPr>
            <a:lvl3pPr>
              <a:defRPr sz="1600">
                <a:solidFill>
                  <a:srgbClr val="CED7DD"/>
                </a:solidFill>
              </a:defRPr>
            </a:lvl3pPr>
            <a:lvl4pPr>
              <a:defRPr sz="1600">
                <a:solidFill>
                  <a:srgbClr val="CED7DD"/>
                </a:solidFill>
              </a:defRPr>
            </a:lvl4pPr>
            <a:lvl5pPr>
              <a:defRPr sz="1600">
                <a:solidFill>
                  <a:srgbClr val="CED7DD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smtClean="0"/>
              <a:t>- 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84200"/>
            <a:ext cx="8229600" cy="563563"/>
          </a:xfrm>
        </p:spPr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180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3208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209800"/>
            <a:ext cx="4876800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nl-BE" smtClean="0"/>
              <a:t>Click icon to add chart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3022600"/>
            <a:ext cx="2667000" cy="23368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2514600"/>
            <a:ext cx="2438400" cy="381000"/>
          </a:xfrm>
          <a:solidFill>
            <a:srgbClr val="E20177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5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498600"/>
            <a:ext cx="4343400" cy="4140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BE" smtClean="0"/>
              <a:t>Click icon to add chart</a:t>
            </a:r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8034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21082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343E46"/>
                </a:solidFill>
                <a:latin typeface="Helvetica Neue Medium"/>
                <a:cs typeface="Helvetica Neue Medium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32258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35306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343E46"/>
                </a:solidFill>
                <a:latin typeface="Helvetica Neue Medium"/>
                <a:cs typeface="Helvetica Neue Medium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46482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49530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343E46"/>
                </a:solidFill>
                <a:latin typeface="Helvetica Neue Medium"/>
                <a:cs typeface="Helvetica Neue Medium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3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8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9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514600"/>
            <a:ext cx="4572000" cy="3429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343E46"/>
                </a:solidFill>
              </a:defRPr>
            </a:lvl1pPr>
          </a:lstStyle>
          <a:p>
            <a:r>
              <a:rPr lang="nl-BE" smtClean="0"/>
              <a:t>Click icon to add chart</a:t>
            </a:r>
            <a:endParaRPr lang="en-JM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27178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35306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43434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5156200"/>
            <a:ext cx="2667000" cy="7112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43E46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4" name="Content Placeholder 38"/>
          <p:cNvSpPr>
            <a:spLocks noGrp="1"/>
          </p:cNvSpPr>
          <p:nvPr>
            <p:ph sz="quarter" idx="37"/>
          </p:nvPr>
        </p:nvSpPr>
        <p:spPr>
          <a:xfrm>
            <a:off x="5029200" y="2717800"/>
            <a:ext cx="685800" cy="451405"/>
          </a:xfrm>
          <a:solidFill>
            <a:srgbClr val="E20177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5" name="Content Placeholder 38"/>
          <p:cNvSpPr>
            <a:spLocks noGrp="1"/>
          </p:cNvSpPr>
          <p:nvPr>
            <p:ph sz="quarter" idx="38"/>
          </p:nvPr>
        </p:nvSpPr>
        <p:spPr>
          <a:xfrm>
            <a:off x="5029200" y="3530600"/>
            <a:ext cx="685800" cy="451405"/>
          </a:xfrm>
          <a:solidFill>
            <a:srgbClr val="E20177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6" name="Content Placeholder 38"/>
          <p:cNvSpPr>
            <a:spLocks noGrp="1"/>
          </p:cNvSpPr>
          <p:nvPr>
            <p:ph sz="quarter" idx="39"/>
          </p:nvPr>
        </p:nvSpPr>
        <p:spPr>
          <a:xfrm>
            <a:off x="5029200" y="4343400"/>
            <a:ext cx="685800" cy="451405"/>
          </a:xfrm>
          <a:solidFill>
            <a:srgbClr val="E20177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37" name="Content Placeholder 38"/>
          <p:cNvSpPr>
            <a:spLocks noGrp="1"/>
          </p:cNvSpPr>
          <p:nvPr>
            <p:ph sz="quarter" idx="40"/>
          </p:nvPr>
        </p:nvSpPr>
        <p:spPr>
          <a:xfrm>
            <a:off x="5029200" y="5156200"/>
            <a:ext cx="685800" cy="451405"/>
          </a:xfrm>
          <a:solidFill>
            <a:srgbClr val="E20177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3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8077200" cy="563563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006600"/>
            <a:ext cx="3654357" cy="39370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2006600"/>
            <a:ext cx="3733800" cy="3962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397000"/>
            <a:ext cx="2819400" cy="381000"/>
          </a:xfrm>
          <a:solidFill>
            <a:srgbClr val="E20177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1397000"/>
            <a:ext cx="2819400" cy="381000"/>
          </a:xfrm>
          <a:solidFill>
            <a:srgbClr val="E20177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8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397000"/>
            <a:ext cx="9144000" cy="3759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5359400"/>
            <a:ext cx="8534400" cy="711200"/>
          </a:xfr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5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498600"/>
            <a:ext cx="5181600" cy="4368800"/>
          </a:xfr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998472"/>
            <a:ext cx="2971800" cy="414528"/>
          </a:xfrm>
          <a:solidFill>
            <a:srgbClr val="E20177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524000"/>
            <a:ext cx="2438400" cy="482600"/>
          </a:xfrm>
          <a:solidFill>
            <a:srgbClr val="CED7DD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8194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rgbClr val="CED7DD"/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3632200"/>
            <a:ext cx="3429000" cy="1524000"/>
          </a:xfrm>
          <a:solidFill>
            <a:schemeClr val="bg1">
              <a:lumMod val="95000"/>
            </a:schemeClr>
          </a:solidFill>
          <a:ln>
            <a:solidFill>
              <a:srgbClr val="CED7DD"/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52578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rgbClr val="CED7DD"/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1pPr>
            <a:lvl2pPr marL="7429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2pPr>
            <a:lvl3pPr marL="12001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3pPr>
            <a:lvl4pPr marL="16573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4pPr>
            <a:lvl5pPr marL="2114550" indent="-2857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Helvetica Neue Medium"/>
                <a:cs typeface="Helvetica Neue Medium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2159000"/>
            <a:ext cx="4343400" cy="33020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346200"/>
            <a:ext cx="8077200" cy="4572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3E484F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23114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27178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31242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35306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42418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46482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05400" y="23114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10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05400" y="27178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10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105400" y="31242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10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105400" y="35306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10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4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76200"/>
            <a:ext cx="10496345" cy="701039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60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000"/>
            <a:ext cx="6477000" cy="7620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pic>
        <p:nvPicPr>
          <p:cNvPr id="7" name="Picture 6" descr="iMinds_PPT_general_footer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8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6" name="Text Placeholder 12"/>
          <p:cNvSpPr>
            <a:spLocks noGrp="1" noChangeAspect="1"/>
          </p:cNvSpPr>
          <p:nvPr>
            <p:ph type="body" sz="quarter" idx="16"/>
          </p:nvPr>
        </p:nvSpPr>
        <p:spPr>
          <a:xfrm>
            <a:off x="1009650" y="2510116"/>
            <a:ext cx="1368000" cy="1368000"/>
          </a:xfrm>
          <a:prstGeom prst="ellipse">
            <a:avLst/>
          </a:prstGeom>
          <a:solidFill>
            <a:srgbClr val="E201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905250" y="2518026"/>
            <a:ext cx="1352550" cy="1367998"/>
          </a:xfrm>
          <a:prstGeom prst="ellipse">
            <a:avLst/>
          </a:prstGeom>
          <a:solidFill>
            <a:srgbClr val="3E484F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00850" y="2518026"/>
            <a:ext cx="1352550" cy="1367998"/>
          </a:xfrm>
          <a:prstGeom prst="ellipse">
            <a:avLst/>
          </a:prstGeom>
          <a:solidFill>
            <a:srgbClr val="CED7DD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4576234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4576234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4576234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3208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05800" y="6375401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BDB08C5-E043-F940-A301-BE4ACCC2B4A4}" type="slidenum">
              <a:rPr lang="en-US" sz="1500" smtClean="0">
                <a:solidFill>
                  <a:schemeClr val="tx1"/>
                </a:solidFill>
                <a:latin typeface="Helvetica Neue Medium"/>
                <a:cs typeface="Helvetica Neue Medium"/>
              </a:rPr>
              <a:pPr algn="r"/>
              <a:t>‹nr.›</a:t>
            </a:fld>
            <a:endParaRPr lang="en-US" sz="15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32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57200" y="1879669"/>
            <a:ext cx="2592000" cy="3004264"/>
          </a:xfrm>
        </p:spPr>
        <p:txBody>
          <a:bodyPr/>
          <a:lstStyle/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294479" y="1879669"/>
            <a:ext cx="2592000" cy="3004264"/>
          </a:xfrm>
        </p:spPr>
        <p:txBody>
          <a:bodyPr/>
          <a:lstStyle/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171000" y="1879669"/>
            <a:ext cx="2592000" cy="3004264"/>
          </a:xfrm>
        </p:spPr>
        <p:txBody>
          <a:bodyPr/>
          <a:lstStyle/>
          <a:p>
            <a:r>
              <a:rPr lang="nl-BE" smtClean="0"/>
              <a:t>Drag picture to placeholder or click icon to add</a:t>
            </a:r>
            <a:endParaRPr lang="en-JM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44038" y="5094021"/>
            <a:ext cx="2603962" cy="526694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276600" y="5094021"/>
            <a:ext cx="2590800" cy="526694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5094021"/>
            <a:ext cx="2590800" cy="526694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186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2571" y="-84667"/>
            <a:ext cx="9289142" cy="6988032"/>
          </a:xfrm>
          <a:prstGeom prst="rect">
            <a:avLst/>
          </a:prstGeom>
          <a:solidFill>
            <a:srgbClr val="3E494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17989"/>
            <a:ext cx="8229600" cy="2220612"/>
          </a:xfrm>
        </p:spPr>
        <p:txBody>
          <a:bodyPr anchor="t"/>
          <a:lstStyle>
            <a:lvl1pPr algn="l">
              <a:defRPr sz="4800" b="0" i="0" spc="-150" baseline="0">
                <a:solidFill>
                  <a:schemeClr val="bg1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  CULTURE EATS STRATEGY FOR LUNCH ANYTIME</a:t>
            </a:r>
            <a:endParaRPr lang="en-JM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04800" y="787400"/>
            <a:ext cx="12192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i="0" kern="1200" baseline="0">
                <a:solidFill>
                  <a:schemeClr val="bg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en-US" sz="11000" dirty="0" smtClean="0">
                <a:solidFill>
                  <a:srgbClr val="CED7DD"/>
                </a:solidFill>
              </a:rPr>
              <a:t>“</a:t>
            </a:r>
            <a:endParaRPr lang="en-JM" sz="11000" dirty="0">
              <a:solidFill>
                <a:srgbClr val="CED7D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0" y="3124200"/>
            <a:ext cx="12192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i="0" kern="1200" baseline="0">
                <a:solidFill>
                  <a:schemeClr val="bg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en-US" sz="10000" dirty="0" smtClean="0">
                <a:solidFill>
                  <a:srgbClr val="CED7DD"/>
                </a:solidFill>
              </a:rPr>
              <a:t>”</a:t>
            </a:r>
            <a:endParaRPr lang="en-JM" sz="10000" dirty="0">
              <a:solidFill>
                <a:srgbClr val="CED7D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5393888"/>
            <a:ext cx="8229600" cy="778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 spc="-150" baseline="0">
                <a:solidFill>
                  <a:schemeClr val="bg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endParaRPr lang="en-JM" sz="1400" spc="0" dirty="0">
              <a:solidFill>
                <a:srgbClr val="CED7DD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461000"/>
            <a:ext cx="8229600" cy="812800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CED7DD"/>
                </a:solidFill>
              </a:defRPr>
            </a:lvl1pPr>
            <a:lvl2pPr marL="457200" indent="0">
              <a:buNone/>
              <a:defRPr sz="1600">
                <a:solidFill>
                  <a:srgbClr val="CED7DD"/>
                </a:solidFill>
              </a:defRPr>
            </a:lvl2pPr>
            <a:lvl3pPr>
              <a:defRPr sz="1600">
                <a:solidFill>
                  <a:srgbClr val="CED7DD"/>
                </a:solidFill>
              </a:defRPr>
            </a:lvl3pPr>
            <a:lvl4pPr>
              <a:defRPr sz="1600">
                <a:solidFill>
                  <a:srgbClr val="CED7DD"/>
                </a:solidFill>
              </a:defRPr>
            </a:lvl4pPr>
            <a:lvl5pPr>
              <a:defRPr sz="1600">
                <a:solidFill>
                  <a:srgbClr val="CED7DD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smtClean="0"/>
              <a:t>- 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84200"/>
            <a:ext cx="8229600" cy="563563"/>
          </a:xfrm>
        </p:spPr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666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3208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209800"/>
            <a:ext cx="4876800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nl-BE" smtClean="0"/>
              <a:t>Click icon to add chart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3022600"/>
            <a:ext cx="2667000" cy="23368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2514600"/>
            <a:ext cx="2438400" cy="381000"/>
          </a:xfrm>
          <a:solidFill>
            <a:srgbClr val="E20177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498600"/>
            <a:ext cx="4343400" cy="4140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BE" smtClean="0"/>
              <a:t>Click icon to add chart</a:t>
            </a:r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8034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21082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343E46"/>
                </a:solidFill>
                <a:latin typeface="Helvetica Neue Medium"/>
                <a:cs typeface="Helvetica Neue Medium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32258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35306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343E46"/>
                </a:solidFill>
                <a:latin typeface="Helvetica Neue Medium"/>
                <a:cs typeface="Helvetica Neue Medium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46482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E20177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49530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343E46"/>
                </a:solidFill>
                <a:latin typeface="Helvetica Neue Medium"/>
                <a:cs typeface="Helvetica Neue Medium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82296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JM" dirty="0"/>
          </a:p>
        </p:txBody>
      </p:sp>
      <p:sp>
        <p:nvSpPr>
          <p:cNvPr id="7" name="Rectangle 6"/>
          <p:cNvSpPr/>
          <p:nvPr/>
        </p:nvSpPr>
        <p:spPr>
          <a:xfrm>
            <a:off x="0" y="6259402"/>
            <a:ext cx="9144000" cy="6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inds_PPT_general_footer2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4600"/>
            <a:ext cx="91440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05800" y="6477000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BDB08C5-E043-F940-A301-BE4ACCC2B4A4}" type="slidenum">
              <a:rPr lang="en-US" sz="1500" smtClean="0">
                <a:solidFill>
                  <a:schemeClr val="tx1"/>
                </a:solidFill>
                <a:latin typeface="Helvetica Neue Medium"/>
                <a:cs typeface="Helvetica Neue Medium"/>
              </a:rPr>
              <a:pPr algn="r"/>
              <a:t>‹nr.›</a:t>
            </a:fld>
            <a:endParaRPr lang="en-US" sz="15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8" name="Picture 65" descr="logo ugent .eps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72460"/>
            <a:ext cx="623455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654" r:id="rId2"/>
    <p:sldLayoutId id="2147483650" r:id="rId3"/>
    <p:sldLayoutId id="2147483735" r:id="rId4"/>
    <p:sldLayoutId id="2147483682" r:id="rId5"/>
    <p:sldLayoutId id="2147483734" r:id="rId6"/>
    <p:sldLayoutId id="2147483683" r:id="rId7"/>
    <p:sldLayoutId id="2147483662" r:id="rId8"/>
    <p:sldLayoutId id="2147483679" r:id="rId9"/>
    <p:sldLayoutId id="2147483678" r:id="rId10"/>
    <p:sldLayoutId id="2147483668" r:id="rId11"/>
    <p:sldLayoutId id="2147483671" r:id="rId12"/>
    <p:sldLayoutId id="2147483672" r:id="rId13"/>
    <p:sldLayoutId id="2147483675" r:id="rId14"/>
    <p:sldLayoutId id="2147483687" r:id="rId15"/>
    <p:sldLayoutId id="2147483752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3E484F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82296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JM" dirty="0"/>
          </a:p>
        </p:txBody>
      </p:sp>
      <p:sp>
        <p:nvSpPr>
          <p:cNvPr id="7" name="Rectangle 6"/>
          <p:cNvSpPr/>
          <p:nvPr/>
        </p:nvSpPr>
        <p:spPr>
          <a:xfrm>
            <a:off x="0" y="6259402"/>
            <a:ext cx="9144000" cy="6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inds_PPT_general_footer2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9144001" cy="609600"/>
          </a:xfrm>
          <a:prstGeom prst="rect">
            <a:avLst/>
          </a:prstGeom>
        </p:spPr>
      </p:pic>
      <p:pic>
        <p:nvPicPr>
          <p:cNvPr id="11" name="Picture 10" descr="imeclogo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440250"/>
            <a:ext cx="865803" cy="3238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419600" y="6477000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BDB08C5-E043-F940-A301-BE4ACCC2B4A4}" type="slidenum">
              <a:rPr lang="en-US" sz="1500" smtClean="0">
                <a:solidFill>
                  <a:schemeClr val="tx1"/>
                </a:solidFill>
                <a:latin typeface="Helvetica Neue Medium"/>
                <a:cs typeface="Helvetica Neue Medium"/>
              </a:rPr>
              <a:pPr algn="r"/>
              <a:t>‹nr.›</a:t>
            </a:fld>
            <a:endParaRPr lang="en-US" sz="15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9169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3E484F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Neue Medium"/>
          <a:ea typeface="+mn-ea"/>
          <a:cs typeface="Helvetica Neue Medium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hZUiHo93c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8289758" cy="147002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</a:rPr>
              <a:t>Using Triple Pattern Fragments </a:t>
            </a:r>
            <a:r>
              <a:rPr lang="en-US" sz="3000" dirty="0" smtClean="0">
                <a:solidFill>
                  <a:schemeClr val="bg1"/>
                </a:solidFill>
              </a:rPr>
              <a:t>to </a:t>
            </a:r>
            <a:r>
              <a:rPr lang="en-US" sz="3000" dirty="0">
                <a:solidFill>
                  <a:schemeClr val="bg1"/>
                </a:solidFill>
              </a:rPr>
              <a:t>Enable </a:t>
            </a:r>
            <a:r>
              <a:rPr lang="en-US" sz="3000" dirty="0" smtClean="0">
                <a:solidFill>
                  <a:schemeClr val="bg1"/>
                </a:solidFill>
              </a:rPr>
              <a:t/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Streaming </a:t>
            </a:r>
            <a:r>
              <a:rPr lang="en-US" sz="3000" dirty="0">
                <a:solidFill>
                  <a:schemeClr val="bg1"/>
                </a:solidFill>
              </a:rPr>
              <a:t>of </a:t>
            </a:r>
            <a:r>
              <a:rPr lang="en-US" sz="3000" dirty="0" smtClean="0">
                <a:solidFill>
                  <a:schemeClr val="bg1"/>
                </a:solidFill>
              </a:rPr>
              <a:t>Top-K </a:t>
            </a:r>
            <a:r>
              <a:rPr lang="en-US" sz="3000" dirty="0">
                <a:solidFill>
                  <a:schemeClr val="bg1"/>
                </a:solidFill>
              </a:rPr>
              <a:t>Shortest Paths via the Web</a:t>
            </a:r>
            <a:endParaRPr lang="en-JM" sz="3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543800" cy="1295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JM" sz="2400" dirty="0" smtClean="0">
                <a:solidFill>
                  <a:schemeClr val="accent4"/>
                </a:solidFill>
                <a:latin typeface="Helvetica Neue Bold Condensed"/>
                <a:cs typeface="Helvetica Neue Bold Condensed"/>
              </a:rPr>
              <a:t>Laurens De Vocht </a:t>
            </a:r>
            <a:r>
              <a:rPr lang="en-JM" sz="2200" dirty="0" smtClean="0">
                <a:solidFill>
                  <a:schemeClr val="accent4"/>
                </a:solidFill>
                <a:latin typeface="Helvetica Neue Bold Condensed"/>
                <a:cs typeface="Helvetica Neue Bold Condensed"/>
              </a:rPr>
              <a:t/>
            </a:r>
            <a:br>
              <a:rPr lang="en-JM" sz="2200" dirty="0" smtClean="0">
                <a:solidFill>
                  <a:schemeClr val="accent4"/>
                </a:solidFill>
                <a:latin typeface="Helvetica Neue Bold Condensed"/>
                <a:cs typeface="Helvetica Neue Bold Condensed"/>
              </a:rPr>
            </a:br>
            <a:r>
              <a:rPr lang="en-JM" sz="2200" dirty="0" smtClean="0">
                <a:solidFill>
                  <a:schemeClr val="bg2"/>
                </a:solidFill>
                <a:latin typeface="Helvetica Neue Bold Condensed"/>
                <a:cs typeface="Helvetica Neue Bold Condensed"/>
              </a:rPr>
              <a:t>Ruben Verborgh, Erik Mannens and </a:t>
            </a:r>
            <a:r>
              <a:rPr lang="en-JM" sz="2200" dirty="0" err="1" smtClean="0">
                <a:solidFill>
                  <a:schemeClr val="bg2"/>
                </a:solidFill>
                <a:latin typeface="Helvetica Neue Bold Condensed"/>
                <a:cs typeface="Helvetica Neue Bold Condensed"/>
              </a:rPr>
              <a:t>Rik</a:t>
            </a:r>
            <a:r>
              <a:rPr lang="en-JM" sz="2200" dirty="0" smtClean="0">
                <a:solidFill>
                  <a:schemeClr val="bg2"/>
                </a:solidFill>
                <a:latin typeface="Helvetica Neue Bold Condensed"/>
                <a:cs typeface="Helvetica Neue Bold Condensed"/>
              </a:rPr>
              <a:t> Van de </a:t>
            </a:r>
            <a:r>
              <a:rPr lang="en-JM" sz="2200" dirty="0" err="1" smtClean="0">
                <a:solidFill>
                  <a:schemeClr val="bg2"/>
                </a:solidFill>
                <a:latin typeface="Helvetica Neue Bold Condensed"/>
                <a:cs typeface="Helvetica Neue Bold Condensed"/>
              </a:rPr>
              <a:t>Walle</a:t>
            </a:r>
            <a:endParaRPr lang="en-JM" sz="2200" dirty="0">
              <a:solidFill>
                <a:schemeClr val="bg2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102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3080" y="67440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475A62"/>
                </a:solidFill>
              </a:rPr>
              <a:t>Introduction</a:t>
            </a:r>
          </a:p>
          <a:p>
            <a:endParaRPr lang="en-US" sz="3200" dirty="0" smtClean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Challenge</a:t>
            </a:r>
            <a:endParaRPr lang="en-US" sz="3200" dirty="0">
              <a:solidFill>
                <a:schemeClr val="bg2"/>
              </a:solidFill>
            </a:endParaRP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Trade-offs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Scalability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Conclusions</a:t>
            </a:r>
            <a:endParaRPr lang="en-US" sz="3200" dirty="0">
              <a:solidFill>
                <a:srgbClr val="475A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8388"/>
            <a:ext cx="7772400" cy="22206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spc="0" dirty="0">
                <a:solidFill>
                  <a:schemeClr val="bg2"/>
                </a:solidFill>
              </a:rPr>
              <a:t>	This </a:t>
            </a:r>
            <a:r>
              <a:rPr lang="en-US" sz="2600" spc="0" dirty="0">
                <a:solidFill>
                  <a:schemeClr val="tx2"/>
                </a:solidFill>
              </a:rPr>
              <a:t>challenge</a:t>
            </a:r>
            <a:r>
              <a:rPr lang="en-US" sz="2600" spc="0" dirty="0">
                <a:solidFill>
                  <a:schemeClr val="bg2"/>
                </a:solidFill>
              </a:rPr>
              <a:t> evolves around the </a:t>
            </a:r>
            <a:r>
              <a:rPr lang="en-US" sz="2600" spc="0" dirty="0" smtClean="0">
                <a:solidFill>
                  <a:schemeClr val="bg2"/>
                </a:solidFill>
              </a:rPr>
              <a:t> development </a:t>
            </a:r>
            <a:r>
              <a:rPr lang="en-US" sz="2600" spc="0" dirty="0">
                <a:solidFill>
                  <a:schemeClr val="bg2"/>
                </a:solidFill>
              </a:rPr>
              <a:t>and deployment of a system that returns a specific number of </a:t>
            </a:r>
            <a:r>
              <a:rPr lang="en-US" sz="2600" spc="0" dirty="0">
                <a:solidFill>
                  <a:schemeClr val="tx2"/>
                </a:solidFill>
              </a:rPr>
              <a:t>ordered paths </a:t>
            </a:r>
            <a:r>
              <a:rPr lang="en-US" sz="2600" spc="0" dirty="0" smtClean="0">
                <a:solidFill>
                  <a:schemeClr val="bg2"/>
                </a:solidFill>
              </a:rPr>
              <a:t>between </a:t>
            </a:r>
            <a:r>
              <a:rPr lang="en-US" sz="2600" spc="0" dirty="0">
                <a:solidFill>
                  <a:schemeClr val="bg2"/>
                </a:solidFill>
              </a:rPr>
              <a:t>two nodes in a given RDF graph.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http://2016.eswc-conferences.org/top-k-shortest-path-large-typed-rdf-graphs-challenge</a:t>
            </a:r>
          </a:p>
        </p:txBody>
      </p:sp>
    </p:spTree>
    <p:extLst>
      <p:ext uri="{BB962C8B-B14F-4D97-AF65-F5344CB8AC3E}">
        <p14:creationId xmlns:p14="http://schemas.microsoft.com/office/powerpoint/2010/main" val="33231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3656720" y="495100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T1Q2</a:t>
            </a:r>
            <a:r>
              <a:rPr lang="en-US" sz="1400" dirty="0" smtClean="0"/>
              <a:t> and </a:t>
            </a:r>
            <a:r>
              <a:rPr lang="en-US" sz="1400" b="1" dirty="0" smtClean="0"/>
              <a:t>T2Q2</a:t>
            </a:r>
            <a:r>
              <a:rPr lang="en-US" sz="1400" dirty="0" smtClean="0"/>
              <a:t> vs. </a:t>
            </a:r>
            <a:r>
              <a:rPr lang="en-US" sz="1400" b="1" dirty="0" err="1" smtClean="0"/>
              <a:t>ExQx</a:t>
            </a:r>
            <a:r>
              <a:rPr lang="en-US" sz="1400" dirty="0" smtClean="0"/>
              <a:t>: </a:t>
            </a:r>
            <a:br>
              <a:rPr lang="en-US" sz="1400" dirty="0" smtClean="0"/>
            </a:br>
            <a:r>
              <a:rPr lang="en-US" sz="1400" dirty="0" smtClean="0"/>
              <a:t>Training Data (+- 10M triples), Evaluation Data (+- 100M triples)</a:t>
            </a:r>
          </a:p>
          <a:p>
            <a:pPr algn="r"/>
            <a:r>
              <a:rPr lang="en-US" sz="1400" dirty="0" smtClean="0"/>
              <a:t>Subset of </a:t>
            </a:r>
            <a:r>
              <a:rPr lang="en-US" sz="1400" dirty="0" err="1" smtClean="0"/>
              <a:t>DBpedia</a:t>
            </a:r>
            <a:endParaRPr lang="en-US" sz="1400" dirty="0" smtClean="0"/>
          </a:p>
          <a:p>
            <a:pPr algn="r"/>
            <a:r>
              <a:rPr lang="en-US" sz="1400" b="1" i="1" dirty="0" smtClean="0"/>
              <a:t/>
            </a:r>
            <a:br>
              <a:rPr lang="en-US" sz="1400" b="1" i="1" dirty="0" smtClean="0"/>
            </a:br>
            <a:r>
              <a:rPr lang="en-US" sz="1400" b="1" i="1" dirty="0" smtClean="0"/>
              <a:t>K</a:t>
            </a:r>
            <a:r>
              <a:rPr lang="en-US" sz="1400" b="1" dirty="0" smtClean="0"/>
              <a:t> </a:t>
            </a:r>
            <a:r>
              <a:rPr lang="en-US" sz="1400" dirty="0"/>
              <a:t>= no. of paths requested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001644"/>
            <a:ext cx="8478780" cy="3755187"/>
          </a:xfrm>
          <a:prstGeom prst="rect">
            <a:avLst/>
          </a:prstGeom>
        </p:spPr>
      </p:pic>
      <p:pic>
        <p:nvPicPr>
          <p:cNvPr id="7" name="Picture 2" descr="C:\Users\ldevocht\Downloads\original_2db55ab3-3fe8-4a5b-b96f-0e3eaeb35843_BlackBoxCAD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40" y="1463092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/>
          <p:nvPr/>
        </p:nvSpPr>
        <p:spPr>
          <a:xfrm>
            <a:off x="2397611" y="1765414"/>
            <a:ext cx="393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ldevocht\Downloads\original_2db55ab3-3fe8-4a5b-b96f-0e3eaeb35843_BlackBoxCAD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10" y="1447801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/>
          <p:nvPr/>
        </p:nvSpPr>
        <p:spPr>
          <a:xfrm>
            <a:off x="5235181" y="1750123"/>
            <a:ext cx="393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400800" y="2057400"/>
            <a:ext cx="533400" cy="17455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hoek 2"/>
          <p:cNvSpPr/>
          <p:nvPr/>
        </p:nvSpPr>
        <p:spPr>
          <a:xfrm>
            <a:off x="6388256" y="2047704"/>
            <a:ext cx="279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D8D9D6"/>
                </a:solidFill>
              </a:rPr>
              <a:t>K</a:t>
            </a:r>
            <a:endParaRPr lang="en-US" sz="1100" dirty="0">
              <a:solidFill>
                <a:srgbClr val="D8D9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2333739" cy="563563"/>
          </a:xfrm>
        </p:spPr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5441370" y="37981"/>
            <a:ext cx="362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</a:t>
            </a:r>
            <a:r>
              <a:rPr lang="en-US" dirty="0" smtClean="0"/>
              <a:t> = max. path length @</a:t>
            </a:r>
            <a:r>
              <a:rPr lang="en-US" b="1" i="1" dirty="0" smtClean="0"/>
              <a:t>K</a:t>
            </a:r>
            <a:r>
              <a:rPr lang="en-US" dirty="0" smtClean="0"/>
              <a:t> results</a:t>
            </a:r>
          </a:p>
          <a:p>
            <a:r>
              <a:rPr lang="en-US" b="1" i="1" dirty="0" smtClean="0"/>
              <a:t>d</a:t>
            </a:r>
            <a:r>
              <a:rPr lang="en-US" dirty="0" smtClean="0"/>
              <a:t> = path length (distance)</a:t>
            </a:r>
          </a:p>
          <a:p>
            <a:r>
              <a:rPr lang="en-US" b="1" i="1" dirty="0" smtClean="0"/>
              <a:t>k</a:t>
            </a:r>
            <a:r>
              <a:rPr lang="en-US" b="1" dirty="0" smtClean="0"/>
              <a:t> </a:t>
            </a:r>
            <a:r>
              <a:rPr lang="en-US" dirty="0" smtClean="0"/>
              <a:t>= total paths retrieved</a:t>
            </a:r>
            <a:endParaRPr lang="en-US" b="1" dirty="0"/>
          </a:p>
          <a:p>
            <a:r>
              <a:rPr lang="en-US" b="1" i="1" dirty="0" smtClean="0"/>
              <a:t>K</a:t>
            </a:r>
            <a:r>
              <a:rPr lang="en-US" b="1" dirty="0" smtClean="0"/>
              <a:t> </a:t>
            </a:r>
            <a:r>
              <a:rPr lang="en-US" dirty="0" smtClean="0"/>
              <a:t>= no. of paths requested</a:t>
            </a:r>
            <a:endParaRPr lang="en-US" dirty="0"/>
          </a:p>
        </p:txBody>
      </p:sp>
      <p:sp>
        <p:nvSpPr>
          <p:cNvPr id="8" name="Rectangle 5"/>
          <p:cNvSpPr/>
          <p:nvPr/>
        </p:nvSpPr>
        <p:spPr>
          <a:xfrm>
            <a:off x="2397611" y="1765414"/>
            <a:ext cx="393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5235181" y="1750123"/>
            <a:ext cx="393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29421"/>
            <a:ext cx="8229600" cy="2408498"/>
          </a:xfrm>
          <a:prstGeom prst="rect">
            <a:avLst/>
          </a:prstGeom>
          <a:solidFill>
            <a:srgbClr val="333333"/>
          </a:solidFill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0906"/>
            <a:ext cx="8229600" cy="2487494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73247" y="2362200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E484F"/>
                </a:solidFill>
              </a:rPr>
              <a:t>TPF</a:t>
            </a:r>
            <a:endParaRPr lang="en-US" sz="2400" dirty="0"/>
          </a:p>
        </p:txBody>
      </p:sp>
      <p:sp>
        <p:nvSpPr>
          <p:cNvPr id="15" name="Rechthoek 14"/>
          <p:cNvSpPr/>
          <p:nvPr/>
        </p:nvSpPr>
        <p:spPr>
          <a:xfrm>
            <a:off x="-76200" y="5257800"/>
            <a:ext cx="110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E484F"/>
                </a:solidFill>
              </a:rPr>
              <a:t>SPARQL</a:t>
            </a:r>
            <a:endParaRPr lang="en-US" dirty="0"/>
          </a:p>
        </p:txBody>
      </p:sp>
      <p:sp>
        <p:nvSpPr>
          <p:cNvPr id="3" name="Rechthoek 2"/>
          <p:cNvSpPr/>
          <p:nvPr/>
        </p:nvSpPr>
        <p:spPr>
          <a:xfrm>
            <a:off x="3657600" y="1295400"/>
            <a:ext cx="685800" cy="2286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hoek 15"/>
          <p:cNvSpPr/>
          <p:nvPr/>
        </p:nvSpPr>
        <p:spPr>
          <a:xfrm>
            <a:off x="5486400" y="1295400"/>
            <a:ext cx="533400" cy="2286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vak 17"/>
          <p:cNvSpPr txBox="1"/>
          <p:nvPr/>
        </p:nvSpPr>
        <p:spPr>
          <a:xfrm>
            <a:off x="5457825" y="1271320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8EC1A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(@d=n)</a:t>
            </a:r>
            <a:endParaRPr lang="en-US" sz="1100" dirty="0">
              <a:solidFill>
                <a:srgbClr val="8EC1A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626840" y="1271320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8EC1A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(@d=n - 1)</a:t>
            </a:r>
            <a:endParaRPr lang="en-US" sz="1100" dirty="0">
              <a:solidFill>
                <a:srgbClr val="8EC1A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5486400" y="3864042"/>
            <a:ext cx="533400" cy="17455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hoek 22"/>
          <p:cNvSpPr/>
          <p:nvPr/>
        </p:nvSpPr>
        <p:spPr>
          <a:xfrm>
            <a:off x="3657600" y="3864042"/>
            <a:ext cx="685800" cy="17455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kstvak 23"/>
          <p:cNvSpPr txBox="1"/>
          <p:nvPr/>
        </p:nvSpPr>
        <p:spPr>
          <a:xfrm>
            <a:off x="3571405" y="3790889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8EC1A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(@d=n - 1)</a:t>
            </a:r>
            <a:endParaRPr lang="en-US" sz="1100" dirty="0">
              <a:solidFill>
                <a:srgbClr val="8EC1A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486400" y="3790889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8EC1A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(@d=n)</a:t>
            </a:r>
            <a:endParaRPr lang="en-US" sz="1100" dirty="0">
              <a:solidFill>
                <a:srgbClr val="8EC1A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2519069" y="127132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8EC1A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(@k)</a:t>
            </a:r>
            <a:endParaRPr lang="en-US" sz="1100" dirty="0">
              <a:solidFill>
                <a:srgbClr val="8EC1A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533781" y="378304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8EC1A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(@k)</a:t>
            </a:r>
            <a:endParaRPr lang="en-US" sz="1100" dirty="0">
              <a:solidFill>
                <a:srgbClr val="8EC1A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Ovaal 19"/>
          <p:cNvSpPr/>
          <p:nvPr/>
        </p:nvSpPr>
        <p:spPr>
          <a:xfrm>
            <a:off x="7175500" y="2251972"/>
            <a:ext cx="1130300" cy="355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/>
          <p:cNvSpPr/>
          <p:nvPr/>
        </p:nvSpPr>
        <p:spPr>
          <a:xfrm>
            <a:off x="7162800" y="4829359"/>
            <a:ext cx="1130300" cy="355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al 27"/>
          <p:cNvSpPr/>
          <p:nvPr/>
        </p:nvSpPr>
        <p:spPr>
          <a:xfrm>
            <a:off x="5799735" y="5875711"/>
            <a:ext cx="1130300" cy="355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al 28"/>
          <p:cNvSpPr/>
          <p:nvPr/>
        </p:nvSpPr>
        <p:spPr>
          <a:xfrm>
            <a:off x="5740231" y="3315374"/>
            <a:ext cx="1130300" cy="355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al 29"/>
          <p:cNvSpPr/>
          <p:nvPr/>
        </p:nvSpPr>
        <p:spPr>
          <a:xfrm>
            <a:off x="2255796" y="1514419"/>
            <a:ext cx="1130300" cy="355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al 30"/>
          <p:cNvSpPr/>
          <p:nvPr/>
        </p:nvSpPr>
        <p:spPr>
          <a:xfrm>
            <a:off x="2255796" y="4066788"/>
            <a:ext cx="1130300" cy="355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al 31"/>
          <p:cNvSpPr/>
          <p:nvPr/>
        </p:nvSpPr>
        <p:spPr>
          <a:xfrm>
            <a:off x="4127137" y="3294133"/>
            <a:ext cx="1130300" cy="355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al 32"/>
          <p:cNvSpPr/>
          <p:nvPr/>
        </p:nvSpPr>
        <p:spPr>
          <a:xfrm>
            <a:off x="4104881" y="5871441"/>
            <a:ext cx="1130300" cy="355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kstvak 33"/>
          <p:cNvSpPr txBox="1"/>
          <p:nvPr/>
        </p:nvSpPr>
        <p:spPr>
          <a:xfrm>
            <a:off x="8543668" y="1278616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8EC1A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(k)</a:t>
            </a:r>
            <a:endParaRPr lang="en-US" sz="1100" dirty="0">
              <a:solidFill>
                <a:srgbClr val="8EC1A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8519138" y="3779934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8EC1A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(k)</a:t>
            </a:r>
            <a:endParaRPr lang="en-US" sz="1100" dirty="0">
              <a:solidFill>
                <a:srgbClr val="8EC1A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79" y="1618799"/>
            <a:ext cx="7715521" cy="432480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772400" y="35526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4800600" y="1147763"/>
            <a:ext cx="284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Streaming Behavior T1Q3</a:t>
            </a:r>
            <a:endParaRPr lang="en-US" dirty="0"/>
          </a:p>
        </p:txBody>
      </p:sp>
      <p:sp>
        <p:nvSpPr>
          <p:cNvPr id="7" name="Ovaal 6"/>
          <p:cNvSpPr/>
          <p:nvPr/>
        </p:nvSpPr>
        <p:spPr>
          <a:xfrm>
            <a:off x="2971800" y="4267200"/>
            <a:ext cx="16002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al 7"/>
          <p:cNvSpPr/>
          <p:nvPr/>
        </p:nvSpPr>
        <p:spPr>
          <a:xfrm>
            <a:off x="5638800" y="3019200"/>
            <a:ext cx="1229400" cy="409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al 8"/>
          <p:cNvSpPr/>
          <p:nvPr/>
        </p:nvSpPr>
        <p:spPr>
          <a:xfrm>
            <a:off x="6565900" y="2074195"/>
            <a:ext cx="1229400" cy="409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al 9"/>
          <p:cNvSpPr/>
          <p:nvPr/>
        </p:nvSpPr>
        <p:spPr>
          <a:xfrm>
            <a:off x="2133600" y="4953000"/>
            <a:ext cx="3810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7800"/>
            <a:ext cx="9144000" cy="718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3080" y="67440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475A62"/>
                </a:solidFill>
              </a:rPr>
              <a:t>Introduction</a:t>
            </a:r>
          </a:p>
          <a:p>
            <a:endParaRPr lang="en-US" sz="3200" dirty="0" smtClean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Challenge</a:t>
            </a:r>
            <a:endParaRPr lang="en-US" sz="3200" dirty="0">
              <a:solidFill>
                <a:srgbClr val="475A62"/>
              </a:solidFill>
            </a:endParaRP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>
                <a:solidFill>
                  <a:schemeClr val="bg2"/>
                </a:solidFill>
              </a:rPr>
              <a:t>Trade-offs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Scalability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Conclusions</a:t>
            </a:r>
            <a:endParaRPr lang="en-US" sz="3200" dirty="0">
              <a:solidFill>
                <a:srgbClr val="475A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sp>
        <p:nvSpPr>
          <p:cNvPr id="4" name="Rectangle 100"/>
          <p:cNvSpPr/>
          <p:nvPr/>
        </p:nvSpPr>
        <p:spPr>
          <a:xfrm>
            <a:off x="505750" y="1981200"/>
            <a:ext cx="81846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E484F"/>
                </a:solidFill>
              </a:rPr>
              <a:t>Each top-k </a:t>
            </a:r>
            <a:r>
              <a:rPr lang="en-US" sz="2000" dirty="0">
                <a:solidFill>
                  <a:srgbClr val="3E484F"/>
                </a:solidFill>
              </a:rPr>
              <a:t>query is </a:t>
            </a:r>
            <a:r>
              <a:rPr lang="en-US" sz="2000" dirty="0" smtClean="0">
                <a:solidFill>
                  <a:srgbClr val="3E484F"/>
                </a:solidFill>
              </a:rPr>
              <a:t>compact and has a similar structure, </a:t>
            </a:r>
            <a:br>
              <a:rPr lang="en-US" sz="2000" dirty="0" smtClean="0">
                <a:solidFill>
                  <a:srgbClr val="3E484F"/>
                </a:solidFill>
              </a:rPr>
            </a:br>
            <a:r>
              <a:rPr lang="en-US" sz="2000" dirty="0" smtClean="0">
                <a:solidFill>
                  <a:srgbClr val="3E484F"/>
                </a:solidFill>
              </a:rPr>
              <a:t>but TPF’s not able to benefit from specialized </a:t>
            </a:r>
            <a:r>
              <a:rPr lang="en-US" sz="2000" dirty="0">
                <a:solidFill>
                  <a:srgbClr val="3E484F"/>
                </a:solidFill>
              </a:rPr>
              <a:t>indexes </a:t>
            </a:r>
            <a:br>
              <a:rPr lang="en-US" sz="2000" dirty="0">
                <a:solidFill>
                  <a:srgbClr val="3E484F"/>
                </a:solidFill>
              </a:rPr>
            </a:br>
            <a:r>
              <a:rPr lang="en-US" sz="2000" dirty="0" smtClean="0">
                <a:solidFill>
                  <a:srgbClr val="3E484F"/>
                </a:solidFill>
              </a:rPr>
              <a:t>available in for example triple stores;</a:t>
            </a:r>
            <a:br>
              <a:rPr lang="en-US" sz="2000" dirty="0" smtClean="0">
                <a:solidFill>
                  <a:srgbClr val="3E484F"/>
                </a:solidFill>
              </a:rPr>
            </a:br>
            <a:endParaRPr lang="en-US" sz="2000" dirty="0" smtClean="0">
              <a:solidFill>
                <a:srgbClr val="3E484F"/>
              </a:solidFill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E484F"/>
                </a:solidFill>
              </a:rPr>
              <a:t>Has currently a much slower performance (10 – 100x).</a:t>
            </a:r>
            <a:endParaRPr lang="en-US" sz="2000" dirty="0">
              <a:solidFill>
                <a:srgbClr val="3E484F"/>
              </a:solidFill>
            </a:endParaRPr>
          </a:p>
        </p:txBody>
      </p:sp>
      <p:pic>
        <p:nvPicPr>
          <p:cNvPr id="5" name="Picture 28" descr="https://openclipart.org/image/800px/svg_to_png/194298/cyberscooty-plus-minu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4"/>
          <a:stretch/>
        </p:blipFill>
        <p:spPr bwMode="auto">
          <a:xfrm>
            <a:off x="7086600" y="358627"/>
            <a:ext cx="1037067" cy="101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sp>
        <p:nvSpPr>
          <p:cNvPr id="4" name="Rectangle 100"/>
          <p:cNvSpPr/>
          <p:nvPr/>
        </p:nvSpPr>
        <p:spPr>
          <a:xfrm>
            <a:off x="475129" y="1585150"/>
            <a:ext cx="84894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E484F"/>
                </a:solidFill>
              </a:rPr>
              <a:t>Useful when centralization of the data is not possible or desired; low server cost where TPFs perform good in case of federation as well.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E484F"/>
                </a:solidFill>
              </a:rPr>
              <a:t>TPF allows shifting from pure speed optimization to other metrics. </a:t>
            </a:r>
            <a:br>
              <a:rPr lang="en-US" dirty="0">
                <a:solidFill>
                  <a:srgbClr val="3E484F"/>
                </a:solidFill>
              </a:rPr>
            </a:br>
            <a:r>
              <a:rPr lang="en-US" dirty="0">
                <a:solidFill>
                  <a:srgbClr val="3E484F"/>
                </a:solidFill>
              </a:rPr>
              <a:t>It would for example be possible to generate and pre-cache many of the fragments, leading to a better cost/performance ratio.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E484F"/>
                </a:solidFill>
              </a:rPr>
              <a:t>Shows the versatility of TPFs and their </a:t>
            </a:r>
            <a:r>
              <a:rPr lang="en-US" dirty="0" smtClean="0">
                <a:solidFill>
                  <a:srgbClr val="3E484F"/>
                </a:solidFill>
              </a:rPr>
              <a:t>applications.</a:t>
            </a:r>
            <a:endParaRPr lang="en-US" dirty="0">
              <a:solidFill>
                <a:srgbClr val="3E484F"/>
              </a:solidFill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E484F"/>
                </a:solidFill>
              </a:rPr>
              <a:t>Stream top-k shortest paths in </a:t>
            </a:r>
            <a:r>
              <a:rPr lang="en-US" dirty="0" err="1">
                <a:solidFill>
                  <a:srgbClr val="3E484F"/>
                </a:solidFill>
              </a:rPr>
              <a:t>NodeJS</a:t>
            </a:r>
            <a:r>
              <a:rPr lang="en-US" dirty="0">
                <a:solidFill>
                  <a:srgbClr val="3E484F"/>
                </a:solidFill>
              </a:rPr>
              <a:t> web apps from TPF </a:t>
            </a:r>
            <a:r>
              <a:rPr lang="en-US" dirty="0" smtClean="0">
                <a:solidFill>
                  <a:srgbClr val="3E484F"/>
                </a:solidFill>
              </a:rPr>
              <a:t>endpoints.</a:t>
            </a:r>
            <a:endParaRPr lang="en-US" dirty="0">
              <a:solidFill>
                <a:srgbClr val="3E484F"/>
              </a:solidFill>
            </a:endParaRPr>
          </a:p>
        </p:txBody>
      </p:sp>
      <p:pic>
        <p:nvPicPr>
          <p:cNvPr id="7" name="Picture 28" descr="https://openclipart.org/image/800px/svg_to_png/194298/cyberscooty-plus-minu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50"/>
          <a:stretch/>
        </p:blipFill>
        <p:spPr bwMode="auto">
          <a:xfrm>
            <a:off x="7315200" y="365506"/>
            <a:ext cx="1011556" cy="10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how to integrate in </a:t>
            </a:r>
            <a:r>
              <a:rPr lang="en-US" dirty="0" err="1" smtClean="0"/>
              <a:t>nodejs</a:t>
            </a:r>
            <a:r>
              <a:rPr lang="en-US" dirty="0" smtClean="0"/>
              <a:t> web application.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89" y="2057400"/>
            <a:ext cx="648502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8hZUiHo93c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84" y="602129"/>
            <a:ext cx="8991432" cy="50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3080" y="67440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Introduction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Challenge</a:t>
            </a:r>
          </a:p>
          <a:p>
            <a:endParaRPr lang="en-US" sz="3200" dirty="0" smtClean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Trade-offs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Scalability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Conclusions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671512"/>
            <a:ext cx="6076950" cy="5514975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295400" y="4953000"/>
            <a:ext cx="65532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7800"/>
            <a:ext cx="9144000" cy="718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3080" y="67440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475A62"/>
                </a:solidFill>
              </a:rPr>
              <a:t>Introduction</a:t>
            </a:r>
          </a:p>
          <a:p>
            <a:endParaRPr lang="en-US" sz="3200" dirty="0" smtClean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Challenge</a:t>
            </a:r>
            <a:endParaRPr lang="en-US" sz="3200" dirty="0">
              <a:solidFill>
                <a:srgbClr val="475A62"/>
              </a:solidFill>
            </a:endParaRP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>
                <a:solidFill>
                  <a:srgbClr val="475A62"/>
                </a:solidFill>
              </a:rPr>
              <a:t>Trade-offs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>
                <a:solidFill>
                  <a:schemeClr val="bg2"/>
                </a:solidFill>
              </a:rPr>
              <a:t>Scalability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Conclusions</a:t>
            </a:r>
            <a:endParaRPr lang="en-US" sz="3200" dirty="0">
              <a:solidFill>
                <a:srgbClr val="475A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686800" cy="457090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34000" y="114776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predicate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5154463" y="43434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fixed predicate</a:t>
            </a:r>
            <a:endParaRPr lang="en-US" dirty="0"/>
          </a:p>
        </p:txBody>
      </p:sp>
      <p:cxnSp>
        <p:nvCxnSpPr>
          <p:cNvPr id="7" name="Rechte verbindingslijn met pijl 6"/>
          <p:cNvCxnSpPr>
            <a:stCxn id="3" idx="2"/>
          </p:cNvCxnSpPr>
          <p:nvPr/>
        </p:nvCxnSpPr>
        <p:spPr>
          <a:xfrm flipH="1">
            <a:off x="5181600" y="1517095"/>
            <a:ext cx="994939" cy="563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6176537" y="1517095"/>
            <a:ext cx="757663" cy="480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6" idx="0"/>
          </p:cNvCxnSpPr>
          <p:nvPr/>
        </p:nvCxnSpPr>
        <p:spPr>
          <a:xfrm flipV="1">
            <a:off x="6176538" y="3048000"/>
            <a:ext cx="1022074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stCxn id="6" idx="0"/>
          </p:cNvCxnSpPr>
          <p:nvPr/>
        </p:nvCxnSpPr>
        <p:spPr>
          <a:xfrm flipH="1" flipV="1">
            <a:off x="5943600" y="3429000"/>
            <a:ext cx="232938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7800"/>
            <a:ext cx="9144000" cy="718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3080" y="67440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475A62"/>
                </a:solidFill>
              </a:rPr>
              <a:t>Introduction</a:t>
            </a:r>
          </a:p>
          <a:p>
            <a:endParaRPr lang="en-US" sz="3200" dirty="0" smtClean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Challenge</a:t>
            </a:r>
            <a:endParaRPr lang="en-US" sz="3200" dirty="0">
              <a:solidFill>
                <a:srgbClr val="475A62"/>
              </a:solidFill>
            </a:endParaRP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>
                <a:solidFill>
                  <a:srgbClr val="475A62"/>
                </a:solidFill>
              </a:rPr>
              <a:t>Trade-offs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>
                <a:solidFill>
                  <a:srgbClr val="475A62"/>
                </a:solidFill>
              </a:rPr>
              <a:t>Scalability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>
                <a:solidFill>
                  <a:schemeClr val="bg2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429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Rectangle 100"/>
          <p:cNvSpPr/>
          <p:nvPr/>
        </p:nvSpPr>
        <p:spPr>
          <a:xfrm>
            <a:off x="222091" y="1828800"/>
            <a:ext cx="832952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E484F"/>
                </a:solidFill>
              </a:rPr>
              <a:t>Higher precision but lower recall compared to SPARQL queries.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E484F"/>
                </a:solidFill>
              </a:rPr>
              <a:t>Faster </a:t>
            </a:r>
            <a:r>
              <a:rPr lang="en-US" sz="2000" dirty="0">
                <a:solidFill>
                  <a:srgbClr val="3E484F"/>
                </a:solidFill>
              </a:rPr>
              <a:t>results when queries have a fixed predicate</a:t>
            </a:r>
            <a:r>
              <a:rPr lang="en-US" sz="2000" dirty="0" smtClean="0">
                <a:solidFill>
                  <a:srgbClr val="3E484F"/>
                </a:solidFill>
              </a:rPr>
              <a:t>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E484F"/>
                </a:solidFill>
              </a:rPr>
              <a:t>No evidence increased </a:t>
            </a:r>
            <a:r>
              <a:rPr lang="en-US" sz="2000" dirty="0">
                <a:solidFill>
                  <a:srgbClr val="3E484F"/>
                </a:solidFill>
              </a:rPr>
              <a:t>dataset </a:t>
            </a:r>
            <a:r>
              <a:rPr lang="en-US" sz="2000" dirty="0" smtClean="0">
                <a:solidFill>
                  <a:srgbClr val="3E484F"/>
                </a:solidFill>
              </a:rPr>
              <a:t>size (x10) impacts performance.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E484F"/>
                </a:solidFill>
              </a:rPr>
              <a:t>Number of paths requested </a:t>
            </a:r>
            <a:r>
              <a:rPr lang="en-US" sz="2000" b="1" i="1" dirty="0" smtClean="0">
                <a:solidFill>
                  <a:srgbClr val="3E484F"/>
                </a:solidFill>
              </a:rPr>
              <a:t>K </a:t>
            </a:r>
            <a:r>
              <a:rPr lang="en-US" sz="2000" dirty="0" smtClean="0">
                <a:solidFill>
                  <a:srgbClr val="3E484F"/>
                </a:solidFill>
              </a:rPr>
              <a:t>has biggest impact on performance</a:t>
            </a:r>
            <a:br>
              <a:rPr lang="en-US" sz="2000" dirty="0" smtClean="0">
                <a:solidFill>
                  <a:srgbClr val="3E484F"/>
                </a:solidFill>
              </a:rPr>
            </a:br>
            <a:r>
              <a:rPr lang="en-US" sz="2000" dirty="0" smtClean="0">
                <a:solidFill>
                  <a:srgbClr val="3E484F"/>
                </a:solidFill>
              </a:rPr>
              <a:t>(the higher path length </a:t>
            </a:r>
            <a:r>
              <a:rPr lang="en-US" sz="2000" b="1" i="1" dirty="0" smtClean="0">
                <a:solidFill>
                  <a:srgbClr val="3E484F"/>
                </a:solidFill>
              </a:rPr>
              <a:t>d = n </a:t>
            </a:r>
            <a:r>
              <a:rPr lang="en-US" sz="2000" dirty="0" smtClean="0">
                <a:solidFill>
                  <a:srgbClr val="3E484F"/>
                </a:solidFill>
              </a:rPr>
              <a:t>(</a:t>
            </a:r>
            <a:r>
              <a:rPr lang="en-US" sz="2000" b="1" i="1" dirty="0" smtClean="0">
                <a:solidFill>
                  <a:srgbClr val="3E484F"/>
                </a:solidFill>
              </a:rPr>
              <a:t>@K </a:t>
            </a:r>
            <a:r>
              <a:rPr lang="en-US" sz="2000" dirty="0" smtClean="0">
                <a:solidFill>
                  <a:srgbClr val="3E484F"/>
                </a:solidFill>
              </a:rPr>
              <a:t>) the more fragments streamed).</a:t>
            </a:r>
            <a:endParaRPr lang="en-US" sz="2000" b="1" i="1" dirty="0" smtClean="0">
              <a:solidFill>
                <a:srgbClr val="3E4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Rectangle 100"/>
          <p:cNvSpPr/>
          <p:nvPr/>
        </p:nvSpPr>
        <p:spPr>
          <a:xfrm>
            <a:off x="460828" y="1828800"/>
            <a:ext cx="83783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E484F"/>
                </a:solidFill>
              </a:rPr>
              <a:t>Look into why certain path queries stop streaming early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E484F"/>
                </a:solidFill>
              </a:rPr>
              <a:t>Investigate the impact of caching.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E484F"/>
                </a:solidFill>
              </a:rPr>
              <a:t>Look beyond TPF’s and their count estimates,</a:t>
            </a:r>
            <a:br>
              <a:rPr lang="en-US" sz="2000" dirty="0" smtClean="0">
                <a:solidFill>
                  <a:srgbClr val="3E484F"/>
                </a:solidFill>
              </a:rPr>
            </a:br>
            <a:r>
              <a:rPr lang="en-US" sz="2000" dirty="0" smtClean="0">
                <a:solidFill>
                  <a:srgbClr val="3E484F"/>
                </a:solidFill>
              </a:rPr>
              <a:t>other type of fragments might improve performance.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E484F"/>
                </a:solidFill>
              </a:rPr>
              <a:t>Allow (re)ordering of paths </a:t>
            </a:r>
            <a:r>
              <a:rPr lang="en-US" sz="2000" dirty="0" smtClean="0">
                <a:solidFill>
                  <a:srgbClr val="3E484F"/>
                </a:solidFill>
              </a:rPr>
              <a:t>having the </a:t>
            </a:r>
            <a:r>
              <a:rPr lang="en-US" sz="2000" dirty="0">
                <a:solidFill>
                  <a:srgbClr val="3E484F"/>
                </a:solidFill>
              </a:rPr>
              <a:t>same length </a:t>
            </a:r>
            <a:r>
              <a:rPr lang="en-US" sz="2000" b="1" i="1" dirty="0" smtClean="0">
                <a:solidFill>
                  <a:srgbClr val="3E484F"/>
                </a:solidFill>
              </a:rPr>
              <a:t>d</a:t>
            </a:r>
            <a:r>
              <a:rPr lang="en-US" sz="2000" dirty="0" smtClean="0">
                <a:solidFill>
                  <a:srgbClr val="3E484F"/>
                </a:solidFill>
              </a:rPr>
              <a:t>.</a:t>
            </a:r>
            <a:endParaRPr lang="en-US" sz="2000" dirty="0">
              <a:solidFill>
                <a:srgbClr val="3E4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7620000" cy="563563"/>
          </a:xfrm>
        </p:spPr>
        <p:txBody>
          <a:bodyPr/>
          <a:lstStyle/>
          <a:p>
            <a:r>
              <a:rPr lang="en-JM" dirty="0" smtClean="0"/>
              <a:t>CONTACT </a:t>
            </a:r>
            <a:r>
              <a:rPr lang="en-JM" dirty="0" smtClean="0">
                <a:solidFill>
                  <a:schemeClr val="tx2"/>
                </a:solidFill>
              </a:rPr>
              <a:t>DETAILS</a:t>
            </a:r>
            <a:endParaRPr lang="en-JM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48200" y="3225800"/>
            <a:ext cx="2819400" cy="406400"/>
          </a:xfrm>
        </p:spPr>
        <p:txBody>
          <a:bodyPr>
            <a:normAutofit/>
          </a:bodyPr>
          <a:lstStyle/>
          <a:p>
            <a:r>
              <a:rPr lang="en-JM" sz="1600" dirty="0" smtClean="0"/>
              <a:t>laurens.devocht@ugent.be</a:t>
            </a:r>
            <a:endParaRPr lang="en-JM" sz="1600" dirty="0"/>
          </a:p>
          <a:p>
            <a:endParaRPr lang="en-JM" sz="1600" dirty="0"/>
          </a:p>
        </p:txBody>
      </p:sp>
      <p:sp>
        <p:nvSpPr>
          <p:cNvPr id="44" name="Text Placeholder 10"/>
          <p:cNvSpPr txBox="1">
            <a:spLocks/>
          </p:cNvSpPr>
          <p:nvPr/>
        </p:nvSpPr>
        <p:spPr>
          <a:xfrm>
            <a:off x="4648200" y="3632200"/>
            <a:ext cx="3124200" cy="8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rgbClr val="3E484F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–"/>
              <a:defRPr sz="1400" kern="1200">
                <a:solidFill>
                  <a:srgbClr val="3E484F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 sz="1400" kern="1200">
                <a:solidFill>
                  <a:srgbClr val="3E484F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–"/>
              <a:defRPr sz="1400" kern="1200">
                <a:solidFill>
                  <a:srgbClr val="3E484F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»"/>
              <a:defRPr sz="1400" kern="1200">
                <a:solidFill>
                  <a:srgbClr val="3E484F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1600" dirty="0" smtClean="0"/>
              <a:t>@</a:t>
            </a:r>
            <a:r>
              <a:rPr lang="en-JM" sz="1600" dirty="0" err="1" smtClean="0"/>
              <a:t>laurens_d_v</a:t>
            </a:r>
            <a:endParaRPr lang="en-JM" sz="1600" dirty="0" smtClean="0"/>
          </a:p>
          <a:p>
            <a:r>
              <a:rPr lang="en-JM" sz="1600" dirty="0"/>
              <a:t>http://slideshare.net/laurensdv</a:t>
            </a:r>
          </a:p>
          <a:p>
            <a:endParaRPr lang="en-JM" sz="1600" dirty="0"/>
          </a:p>
        </p:txBody>
      </p:sp>
    </p:spTree>
    <p:extLst>
      <p:ext uri="{BB962C8B-B14F-4D97-AF65-F5344CB8AC3E}">
        <p14:creationId xmlns:p14="http://schemas.microsoft.com/office/powerpoint/2010/main" val="1767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3080" y="67440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Introduction</a:t>
            </a:r>
          </a:p>
          <a:p>
            <a:endParaRPr lang="en-US" sz="3200" dirty="0" smtClean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Challenge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Trade-offs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Scalability</a:t>
            </a:r>
          </a:p>
          <a:p>
            <a:endParaRPr lang="en-US" sz="3200" dirty="0">
              <a:solidFill>
                <a:srgbClr val="475A62"/>
              </a:solidFill>
            </a:endParaRPr>
          </a:p>
          <a:p>
            <a:r>
              <a:rPr lang="en-US" sz="3200" dirty="0" smtClean="0">
                <a:solidFill>
                  <a:srgbClr val="475A62"/>
                </a:solidFill>
              </a:rPr>
              <a:t>Conclusions</a:t>
            </a:r>
            <a:endParaRPr lang="en-US" sz="3200" dirty="0">
              <a:solidFill>
                <a:srgbClr val="475A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ldevocht\Downloads\original_2db55ab3-3fe8-4a5b-b96f-0e3eaeb35843_BlackBoxCAD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6515"/>
            <a:ext cx="1313901" cy="13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0016" y="215771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E</a:t>
            </a:r>
            <a:endParaRPr lang="en-US" sz="2400" dirty="0"/>
          </a:p>
        </p:txBody>
      </p:sp>
      <p:pic>
        <p:nvPicPr>
          <p:cNvPr id="5" name="Picture 2" descr="C:\Users\ldevocht\Downloads\original_2db55ab3-3fe8-4a5b-b96f-0e3eaeb35843_BlackBoxCAD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79" y="1658415"/>
            <a:ext cx="1313901" cy="13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1895" y="211961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784687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?</a:t>
            </a:r>
            <a:endParaRPr lang="en-US" sz="7200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Minimal </a:t>
            </a:r>
            <a:r>
              <a:rPr lang="en-US" sz="2400" dirty="0" smtClean="0"/>
              <a:t>Cost Path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Shortest Path</a:t>
            </a:r>
            <a:endParaRPr lang="en-US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609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Both are using Triple Pattern Fragments (TPF’s)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2001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573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1145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(</a:t>
            </a:r>
            <a:r>
              <a:rPr lang="en-US" sz="2400" b="1" dirty="0" smtClean="0"/>
              <a:t>s</a:t>
            </a:r>
            <a:r>
              <a:rPr lang="en-US" sz="2400" dirty="0" smtClean="0"/>
              <a:t>, </a:t>
            </a:r>
            <a:r>
              <a:rPr lang="en-US" sz="2400" b="1" dirty="0" smtClean="0"/>
              <a:t>p</a:t>
            </a:r>
            <a:r>
              <a:rPr lang="en-US" sz="2400" dirty="0" smtClean="0"/>
              <a:t>, </a:t>
            </a:r>
            <a:r>
              <a:rPr lang="en-US" sz="2400" b="1" dirty="0" smtClean="0"/>
              <a:t>o</a:t>
            </a:r>
            <a:r>
              <a:rPr lang="en-US" sz="2400" dirty="0" smtClean="0"/>
              <a:t>) -&gt; { </a:t>
            </a:r>
            <a:r>
              <a:rPr lang="en-US" sz="2400" b="1" dirty="0" smtClean="0"/>
              <a:t>metadata</a:t>
            </a:r>
            <a:r>
              <a:rPr lang="en-US" sz="2400" dirty="0" smtClean="0"/>
              <a:t>: { </a:t>
            </a:r>
            <a:r>
              <a:rPr lang="en-US" sz="2400" b="1" dirty="0" smtClean="0"/>
              <a:t>count</a:t>
            </a:r>
            <a:r>
              <a:rPr lang="en-US" sz="2400" dirty="0" smtClean="0"/>
              <a:t>: </a:t>
            </a:r>
            <a:r>
              <a:rPr lang="en-US" sz="2400" b="1" dirty="0" smtClean="0"/>
              <a:t>… </a:t>
            </a:r>
            <a:r>
              <a:rPr lang="en-US" sz="2400" dirty="0" smtClean="0"/>
              <a:t>}, </a:t>
            </a:r>
            <a:r>
              <a:rPr lang="en-US" sz="2400" b="1" dirty="0" smtClean="0"/>
              <a:t>triples</a:t>
            </a:r>
            <a:r>
              <a:rPr lang="en-US" sz="2400" dirty="0" smtClean="0"/>
              <a:t>: { </a:t>
            </a:r>
            <a:r>
              <a:rPr lang="en-US" sz="2400" b="1" dirty="0" smtClean="0"/>
              <a:t>…</a:t>
            </a:r>
            <a:r>
              <a:rPr lang="en-US" sz="2400" dirty="0" smtClean="0"/>
              <a:t> } }</a:t>
            </a:r>
          </a:p>
          <a:p>
            <a:pPr marL="0" indent="0" algn="ctr">
              <a:buFont typeface="Arial"/>
              <a:buNone/>
            </a:pPr>
            <a:endParaRPr lang="en-US" sz="2400" dirty="0" smtClean="0"/>
          </a:p>
          <a:p>
            <a:pPr marL="0" indent="0" algn="ctr">
              <a:buFont typeface="Arial"/>
              <a:buNone/>
            </a:pP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262436"/>
            <a:ext cx="8229600" cy="91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2001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573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1145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Essential the core of an </a:t>
            </a:r>
            <a:r>
              <a:rPr lang="en-US" sz="2400" i="1" dirty="0" smtClean="0"/>
              <a:t>expand</a:t>
            </a:r>
            <a:r>
              <a:rPr lang="en-US" sz="2400" dirty="0" smtClean="0"/>
              <a:t>(</a:t>
            </a:r>
            <a:r>
              <a:rPr lang="en-US" sz="2400" b="1" i="1" dirty="0" smtClean="0"/>
              <a:t>s</a:t>
            </a:r>
            <a:r>
              <a:rPr lang="en-US" sz="2400" dirty="0" smtClean="0"/>
              <a:t>) function: </a:t>
            </a:r>
          </a:p>
          <a:p>
            <a:pPr marL="0" indent="0" algn="ctr">
              <a:buFont typeface="Arial"/>
              <a:buNone/>
            </a:pPr>
            <a:r>
              <a:rPr lang="en-US" sz="2400" dirty="0" smtClean="0"/>
              <a:t>(</a:t>
            </a:r>
            <a:r>
              <a:rPr lang="en-US" sz="2400" b="1" i="1" dirty="0" smtClean="0"/>
              <a:t>s</a:t>
            </a:r>
            <a:r>
              <a:rPr lang="en-US" sz="2400" dirty="0" smtClean="0"/>
              <a:t>, ?p, ?o)</a:t>
            </a:r>
          </a:p>
          <a:p>
            <a:pPr marL="0" indent="0" algn="ctr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6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Minimal </a:t>
            </a:r>
            <a:r>
              <a:rPr lang="en-US" sz="2400" dirty="0" smtClean="0"/>
              <a:t>Cost Path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Shortest Path</a:t>
            </a:r>
            <a:endParaRPr lang="en-US" sz="24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/>
          <p:cNvSpPr/>
          <p:nvPr/>
        </p:nvSpPr>
        <p:spPr>
          <a:xfrm>
            <a:off x="3657600" y="533400"/>
            <a:ext cx="5029200" cy="5638800"/>
          </a:xfrm>
          <a:prstGeom prst="roundRect">
            <a:avLst>
              <a:gd name="adj" fmla="val 7075"/>
            </a:avLst>
          </a:prstGeom>
          <a:solidFill>
            <a:srgbClr val="8BA6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Cost</a:t>
            </a:r>
            <a:endParaRPr lang="en-US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40" y="762000"/>
            <a:ext cx="5133060" cy="52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7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</a:t>
            </a:r>
            <a:endParaRPr lang="en-US" dirty="0"/>
          </a:p>
        </p:txBody>
      </p:sp>
      <p:sp>
        <p:nvSpPr>
          <p:cNvPr id="4" name="Afgeronde rechthoek 3"/>
          <p:cNvSpPr/>
          <p:nvPr/>
        </p:nvSpPr>
        <p:spPr>
          <a:xfrm>
            <a:off x="3657600" y="533400"/>
            <a:ext cx="5029200" cy="5638800"/>
          </a:xfrm>
          <a:prstGeom prst="roundRect">
            <a:avLst>
              <a:gd name="adj" fmla="val 7075"/>
            </a:avLst>
          </a:prstGeom>
          <a:solidFill>
            <a:srgbClr val="8BA6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Afbeelding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147763"/>
            <a:ext cx="6654135" cy="43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inds theme">
  <a:themeElements>
    <a:clrScheme name="Custom 5">
      <a:dk1>
        <a:srgbClr val="3E484F"/>
      </a:dk1>
      <a:lt1>
        <a:sysClr val="window" lastClr="FFFFFF"/>
      </a:lt1>
      <a:dk2>
        <a:srgbClr val="8BA6B4"/>
      </a:dk2>
      <a:lt2>
        <a:srgbClr val="EEECE1"/>
      </a:lt2>
      <a:accent1>
        <a:srgbClr val="E20177"/>
      </a:accent1>
      <a:accent2>
        <a:srgbClr val="3E484F"/>
      </a:accent2>
      <a:accent3>
        <a:srgbClr val="8BA6B4"/>
      </a:accent3>
      <a:accent4>
        <a:srgbClr val="BDCCD2"/>
      </a:accent4>
      <a:accent5>
        <a:srgbClr val="7DDFE2"/>
      </a:accent5>
      <a:accent6>
        <a:srgbClr val="EBE130"/>
      </a:accent6>
      <a:hlink>
        <a:srgbClr val="3E484F"/>
      </a:hlink>
      <a:folHlink>
        <a:srgbClr val="8BA6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inds imec">
  <a:themeElements>
    <a:clrScheme name="Custom 5">
      <a:dk1>
        <a:srgbClr val="3E484F"/>
      </a:dk1>
      <a:lt1>
        <a:sysClr val="window" lastClr="FFFFFF"/>
      </a:lt1>
      <a:dk2>
        <a:srgbClr val="8BA6B4"/>
      </a:dk2>
      <a:lt2>
        <a:srgbClr val="EEECE1"/>
      </a:lt2>
      <a:accent1>
        <a:srgbClr val="E20177"/>
      </a:accent1>
      <a:accent2>
        <a:srgbClr val="3E484F"/>
      </a:accent2>
      <a:accent3>
        <a:srgbClr val="8BA6B4"/>
      </a:accent3>
      <a:accent4>
        <a:srgbClr val="BDCCD2"/>
      </a:accent4>
      <a:accent5>
        <a:srgbClr val="7DDFE2"/>
      </a:accent5>
      <a:accent6>
        <a:srgbClr val="EBE130"/>
      </a:accent6>
      <a:hlink>
        <a:srgbClr val="3E484F"/>
      </a:hlink>
      <a:folHlink>
        <a:srgbClr val="8BA6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iMinds_PPTX_4-3.potx</Template>
  <TotalTime>14476</TotalTime>
  <Words>502</Words>
  <Application>Microsoft Office PowerPoint</Application>
  <PresentationFormat>Diavoorstelling (4:3)</PresentationFormat>
  <Paragraphs>165</Paragraphs>
  <Slides>26</Slides>
  <Notes>12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6" baseType="lpstr">
      <vt:lpstr>Arial</vt:lpstr>
      <vt:lpstr>Bebas Neue</vt:lpstr>
      <vt:lpstr>Calibri</vt:lpstr>
      <vt:lpstr>Gill Sans MT</vt:lpstr>
      <vt:lpstr>Helvetica Neue Bold Condensed</vt:lpstr>
      <vt:lpstr>Helvetica Neue Medium</vt:lpstr>
      <vt:lpstr>Verdana</vt:lpstr>
      <vt:lpstr>Wingdings</vt:lpstr>
      <vt:lpstr>iMinds theme</vt:lpstr>
      <vt:lpstr>iMinds imec</vt:lpstr>
      <vt:lpstr>Using Triple Pattern Fragments to Enable  Streaming of Top-K Shortest Paths via the Web</vt:lpstr>
      <vt:lpstr>PowerPoint-presentatie</vt:lpstr>
      <vt:lpstr>PowerPoint-presentatie</vt:lpstr>
      <vt:lpstr>PowerPoint-presentatie</vt:lpstr>
      <vt:lpstr>Introduction</vt:lpstr>
      <vt:lpstr>Introduction</vt:lpstr>
      <vt:lpstr>Introduction</vt:lpstr>
      <vt:lpstr>Minimal Cost</vt:lpstr>
      <vt:lpstr>Shortest</vt:lpstr>
      <vt:lpstr>PowerPoint-presentatie</vt:lpstr>
      <vt:lpstr> This challenge evolves around the  development and deployment of a system that returns a specific number of ordered paths between two nodes in a given RDF graph.</vt:lpstr>
      <vt:lpstr>Challenge</vt:lpstr>
      <vt:lpstr>Challenge</vt:lpstr>
      <vt:lpstr>Challenge</vt:lpstr>
      <vt:lpstr>PowerPoint-presentatie</vt:lpstr>
      <vt:lpstr>TRADE-OFFS</vt:lpstr>
      <vt:lpstr>TRADE-OFFS</vt:lpstr>
      <vt:lpstr>SAMPLE CODE</vt:lpstr>
      <vt:lpstr>PowerPoint-presentatie</vt:lpstr>
      <vt:lpstr>PowerPoint-presentatie</vt:lpstr>
      <vt:lpstr>PowerPoint-presentatie</vt:lpstr>
      <vt:lpstr>SCALABILITY</vt:lpstr>
      <vt:lpstr>PowerPoint-presentatie</vt:lpstr>
      <vt:lpstr>CONCLUSIONS</vt:lpstr>
      <vt:lpstr>NEXT STEPS</vt:lpstr>
      <vt:lpstr>CONTACT DETAILS</vt:lpstr>
    </vt:vector>
  </TitlesOfParts>
  <Manager/>
  <Company>Jelly Banana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Alex Lasek</dc:creator>
  <cp:keywords/>
  <dc:description/>
  <cp:lastModifiedBy>Laurens De Vocht</cp:lastModifiedBy>
  <cp:revision>543</cp:revision>
  <dcterms:created xsi:type="dcterms:W3CDTF">2011-12-26T17:46:32Z</dcterms:created>
  <dcterms:modified xsi:type="dcterms:W3CDTF">2016-06-01T12:06:35Z</dcterms:modified>
  <cp:category/>
</cp:coreProperties>
</file>