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59" r:id="rId3"/>
    <p:sldId id="288" r:id="rId4"/>
    <p:sldId id="258" r:id="rId5"/>
    <p:sldId id="260" r:id="rId6"/>
    <p:sldId id="262" r:id="rId7"/>
    <p:sldId id="263" r:id="rId8"/>
    <p:sldId id="264" r:id="rId9"/>
    <p:sldId id="267" r:id="rId10"/>
    <p:sldId id="268" r:id="rId11"/>
    <p:sldId id="269" r:id="rId12"/>
    <p:sldId id="271" r:id="rId13"/>
    <p:sldId id="272" r:id="rId14"/>
    <p:sldId id="273" r:id="rId15"/>
    <p:sldId id="274" r:id="rId16"/>
    <p:sldId id="276" r:id="rId17"/>
    <p:sldId id="275" r:id="rId18"/>
    <p:sldId id="278" r:id="rId19"/>
    <p:sldId id="279" r:id="rId20"/>
    <p:sldId id="280" r:id="rId21"/>
    <p:sldId id="284" r:id="rId22"/>
    <p:sldId id="285" r:id="rId23"/>
    <p:sldId id="286" r:id="rId24"/>
    <p:sldId id="287" r:id="rId25"/>
  </p:sldIdLst>
  <p:sldSz cx="9144000" cy="6858000" type="screen4x3"/>
  <p:notesSz cx="6858000" cy="9144000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521415D9-36F7-43E2-AB2F-B90AF26B5E84}">
      <p14:sectionLst xmlns:p14="http://schemas.microsoft.com/office/powerpoint/2010/main">
        <p14:section name="Standardabschnitt" id="{9ECA44CE-F324-408E-9808-6CA73F881E3E}">
          <p14:sldIdLst>
            <p14:sldId id="256"/>
            <p14:sldId id="259"/>
            <p14:sldId id="288"/>
            <p14:sldId id="258"/>
            <p14:sldId id="260"/>
            <p14:sldId id="262"/>
            <p14:sldId id="263"/>
            <p14:sldId id="264"/>
            <p14:sldId id="267"/>
            <p14:sldId id="268"/>
            <p14:sldId id="269"/>
            <p14:sldId id="271"/>
            <p14:sldId id="272"/>
            <p14:sldId id="273"/>
            <p14:sldId id="274"/>
            <p14:sldId id="276"/>
            <p14:sldId id="275"/>
            <p14:sldId id="278"/>
            <p14:sldId id="279"/>
            <p14:sldId id="280"/>
            <p14:sldId id="284"/>
            <p14:sldId id="285"/>
            <p14:sldId id="286"/>
          </p14:sldIdLst>
        </p14:section>
        <p14:section name="Backup" id="{5CA7AFAD-79AE-45CF-BAAD-BA30B1E24A5F}">
          <p14:sldIdLst>
            <p14:sldId id="28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4F81BD"/>
    <a:srgbClr val="595959"/>
    <a:srgbClr val="F8F8F8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561" autoAdjust="0"/>
    <p:restoredTop sz="94681" autoAdjust="0"/>
  </p:normalViewPr>
  <p:slideViewPr>
    <p:cSldViewPr snapToGrid="0" snapToObjects="1">
      <p:cViewPr>
        <p:scale>
          <a:sx n="100" d="100"/>
          <a:sy n="100" d="100"/>
        </p:scale>
        <p:origin x="-1068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05" d="100"/>
          <a:sy n="105" d="100"/>
        </p:scale>
        <p:origin x="-343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3970C-7D04-4327-AFE5-73315481E535}" type="datetimeFigureOut">
              <a:rPr lang="de-DE" smtClean="0"/>
              <a:t>30.05.2016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6CBBC-A88F-4F8F-9D15-115F931E25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8360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716496" y="6482340"/>
            <a:ext cx="4989394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595959"/>
                </a:solidFill>
                <a:latin typeface="Arial"/>
                <a:ea typeface="+mn-ea"/>
                <a:cs typeface="Arial"/>
              </a:defRPr>
            </a:lvl1pPr>
          </a:lstStyle>
          <a:p>
            <a:pPr algn="l">
              <a:defRPr/>
            </a:pPr>
            <a:fld id="{3FF1BEC8-F82F-4CE5-AD0A-386182457362}" type="datetime1">
              <a:rPr lang="de-DE" smtClean="0"/>
              <a:pPr algn="l">
                <a:defRPr/>
              </a:pPr>
              <a:t>30.05.2016</a:t>
            </a:fld>
            <a:r>
              <a:rPr lang="de-DE" dirty="0" smtClean="0"/>
              <a:t> | Sven Hertling | </a:t>
            </a:r>
            <a:fld id="{42D38321-6031-46DA-9B37-EEE2EA974F6E}" type="slidenum">
              <a:rPr lang="de-DE" smtClean="0"/>
              <a:pPr algn="l">
                <a:defRPr/>
              </a:pPr>
              <a:t>‹Nr.›</a:t>
            </a:fld>
            <a:endParaRPr lang="de-DE" dirty="0" smtClean="0"/>
          </a:p>
        </p:txBody>
      </p:sp>
      <p:sp>
        <p:nvSpPr>
          <p:cNvPr id="23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24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 sz="1200"/>
            </a:lvl5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716496" y="6482340"/>
            <a:ext cx="4989394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595959"/>
                </a:solidFill>
                <a:latin typeface="Arial"/>
                <a:ea typeface="+mn-ea"/>
                <a:cs typeface="Arial"/>
              </a:defRPr>
            </a:lvl1pPr>
          </a:lstStyle>
          <a:p>
            <a:pPr algn="l">
              <a:defRPr/>
            </a:pPr>
            <a:fld id="{3FF1BEC8-F82F-4CE5-AD0A-386182457362}" type="datetime1">
              <a:rPr lang="de-DE" smtClean="0"/>
              <a:pPr algn="l">
                <a:defRPr/>
              </a:pPr>
              <a:t>30.05.2016</a:t>
            </a:fld>
            <a:r>
              <a:rPr lang="de-DE" dirty="0" smtClean="0"/>
              <a:t> | Sven Hertling | </a:t>
            </a:r>
            <a:fld id="{42D38321-6031-46DA-9B37-EEE2EA974F6E}" type="slidenum">
              <a:rPr lang="de-DE" smtClean="0"/>
              <a:pPr algn="l">
                <a:defRPr/>
              </a:pPr>
              <a:t>‹Nr.›</a:t>
            </a:fld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716496" y="6482340"/>
            <a:ext cx="4989394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595959"/>
                </a:solidFill>
                <a:latin typeface="Arial"/>
                <a:ea typeface="+mn-ea"/>
                <a:cs typeface="Arial"/>
              </a:defRPr>
            </a:lvl1pPr>
          </a:lstStyle>
          <a:p>
            <a:pPr algn="l">
              <a:defRPr/>
            </a:pPr>
            <a:fld id="{3FF1BEC8-F82F-4CE5-AD0A-386182457362}" type="datetime1">
              <a:rPr lang="de-DE" smtClean="0"/>
              <a:pPr algn="l">
                <a:defRPr/>
              </a:pPr>
              <a:t>30.05.2016</a:t>
            </a:fld>
            <a:r>
              <a:rPr lang="de-DE" dirty="0" smtClean="0"/>
              <a:t> | Sven Hertling | </a:t>
            </a:r>
            <a:fld id="{42D38321-6031-46DA-9B37-EEE2EA974F6E}" type="slidenum">
              <a:rPr lang="de-DE" smtClean="0"/>
              <a:pPr algn="l">
                <a:defRPr/>
              </a:pPr>
              <a:t>‹Nr.›</a:t>
            </a:fld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716496" y="6482340"/>
            <a:ext cx="4989394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595959"/>
                </a:solidFill>
                <a:latin typeface="Arial"/>
                <a:ea typeface="+mn-ea"/>
                <a:cs typeface="Arial"/>
              </a:defRPr>
            </a:lvl1pPr>
          </a:lstStyle>
          <a:p>
            <a:pPr algn="l">
              <a:defRPr/>
            </a:pPr>
            <a:fld id="{3FF1BEC8-F82F-4CE5-AD0A-386182457362}" type="datetime1">
              <a:rPr lang="de-DE" smtClean="0"/>
              <a:pPr algn="l">
                <a:defRPr/>
              </a:pPr>
              <a:t>30.05.2016</a:t>
            </a:fld>
            <a:r>
              <a:rPr lang="de-DE" dirty="0" smtClean="0"/>
              <a:t> | Sven Hertling | </a:t>
            </a:r>
            <a:fld id="{42D38321-6031-46DA-9B37-EEE2EA974F6E}" type="slidenum">
              <a:rPr lang="de-DE" smtClean="0"/>
              <a:pPr algn="l">
                <a:defRPr/>
              </a:pPr>
              <a:t>‹Nr.›</a:t>
            </a:fld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4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716496" y="6482340"/>
            <a:ext cx="4989394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595959"/>
                </a:solidFill>
                <a:latin typeface="Arial"/>
                <a:ea typeface="+mn-ea"/>
                <a:cs typeface="Arial"/>
              </a:defRPr>
            </a:lvl1pPr>
          </a:lstStyle>
          <a:p>
            <a:pPr algn="l">
              <a:defRPr/>
            </a:pPr>
            <a:fld id="{3FF1BEC8-F82F-4CE5-AD0A-386182457362}" type="datetime1">
              <a:rPr lang="de-DE" smtClean="0"/>
              <a:pPr algn="l">
                <a:defRPr/>
              </a:pPr>
              <a:t>30.05.2016</a:t>
            </a:fld>
            <a:r>
              <a:rPr lang="de-DE" dirty="0" smtClean="0"/>
              <a:t> | Sven Hertling | </a:t>
            </a:r>
            <a:fld id="{42D38321-6031-46DA-9B37-EEE2EA974F6E}" type="slidenum">
              <a:rPr lang="de-DE" smtClean="0"/>
              <a:pPr algn="l">
                <a:defRPr/>
              </a:pPr>
              <a:t>‹Nr.›</a:t>
            </a:fld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716496" y="6482340"/>
            <a:ext cx="4989394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595959"/>
                </a:solidFill>
                <a:latin typeface="Arial"/>
                <a:ea typeface="+mn-ea"/>
                <a:cs typeface="Arial"/>
              </a:defRPr>
            </a:lvl1pPr>
          </a:lstStyle>
          <a:p>
            <a:pPr algn="l">
              <a:defRPr/>
            </a:pPr>
            <a:fld id="{3FF1BEC8-F82F-4CE5-AD0A-386182457362}" type="datetime1">
              <a:rPr lang="de-DE" smtClean="0"/>
              <a:pPr algn="l">
                <a:defRPr/>
              </a:pPr>
              <a:t>30.05.2016</a:t>
            </a:fld>
            <a:r>
              <a:rPr lang="de-DE" dirty="0" smtClean="0"/>
              <a:t> | Sven Hertling | </a:t>
            </a:r>
            <a:fld id="{42D38321-6031-46DA-9B37-EEE2EA974F6E}" type="slidenum">
              <a:rPr lang="de-DE" smtClean="0"/>
              <a:pPr algn="l">
                <a:defRPr/>
              </a:pPr>
              <a:t>‹Nr.›</a:t>
            </a:fld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716496" y="6482340"/>
            <a:ext cx="4989394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595959"/>
                </a:solidFill>
                <a:latin typeface="Arial"/>
                <a:ea typeface="+mn-ea"/>
                <a:cs typeface="Arial"/>
              </a:defRPr>
            </a:lvl1pPr>
          </a:lstStyle>
          <a:p>
            <a:pPr algn="l">
              <a:defRPr/>
            </a:pPr>
            <a:fld id="{3FF1BEC8-F82F-4CE5-AD0A-386182457362}" type="datetime1">
              <a:rPr lang="de-DE" smtClean="0"/>
              <a:pPr algn="l">
                <a:defRPr/>
              </a:pPr>
              <a:t>30.05.2016</a:t>
            </a:fld>
            <a:r>
              <a:rPr lang="de-DE" dirty="0" smtClean="0"/>
              <a:t> | Sven Hertling | </a:t>
            </a:r>
            <a:fld id="{42D38321-6031-46DA-9B37-EEE2EA974F6E}" type="slidenum">
              <a:rPr lang="de-DE" smtClean="0"/>
              <a:pPr algn="l">
                <a:defRPr/>
              </a:pPr>
              <a:t>‹Nr.›</a:t>
            </a:fld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000000">
                <a:alpha val="41000"/>
              </a:srgbClr>
            </a:gs>
            <a:gs pos="70000">
              <a:schemeClr val="bg1"/>
            </a:gs>
          </a:gsLst>
          <a:lin ang="14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300038"/>
            <a:ext cx="6161088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8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716496" y="6482340"/>
            <a:ext cx="4989394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595959"/>
                </a:solidFill>
                <a:latin typeface="Arial"/>
                <a:ea typeface="+mn-ea"/>
                <a:cs typeface="Arial"/>
              </a:defRPr>
            </a:lvl1pPr>
          </a:lstStyle>
          <a:p>
            <a:pPr algn="l">
              <a:defRPr/>
            </a:pPr>
            <a:fld id="{3FF1BEC8-F82F-4CE5-AD0A-386182457362}" type="datetime1">
              <a:rPr lang="de-DE" smtClean="0"/>
              <a:pPr algn="l">
                <a:defRPr/>
              </a:pPr>
              <a:t>30.05.2016</a:t>
            </a:fld>
            <a:r>
              <a:rPr lang="de-DE" dirty="0" smtClean="0"/>
              <a:t> | Sven Hertling | </a:t>
            </a:r>
            <a:fld id="{42D38321-6031-46DA-9B37-EEE2EA974F6E}" type="slidenum">
              <a:rPr lang="de-DE" smtClean="0"/>
              <a:pPr algn="l">
                <a:defRPr/>
              </a:pPr>
              <a:t>‹Nr.›</a:t>
            </a:fld>
            <a:endParaRPr lang="de-DE" dirty="0" smtClean="0"/>
          </a:p>
        </p:txBody>
      </p:sp>
      <p:pic>
        <p:nvPicPr>
          <p:cNvPr id="1031" name="Bild 7" descr="DFKI_logo.jpg"/>
          <p:cNvPicPr>
            <a:picLocks noChangeAspect="1"/>
          </p:cNvPicPr>
          <p:nvPr userDrawn="1"/>
        </p:nvPicPr>
        <p:blipFill>
          <a:blip r:embed="rId9"/>
          <a:srcRect/>
          <a:stretch>
            <a:fillRect/>
          </a:stretch>
        </p:blipFill>
        <p:spPr bwMode="auto">
          <a:xfrm>
            <a:off x="122830" y="6532563"/>
            <a:ext cx="512763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Bild 10" descr="decoimage.jpeg"/>
          <p:cNvPicPr>
            <a:picLocks noChangeAspect="1"/>
          </p:cNvPicPr>
          <p:nvPr userDrawn="1"/>
        </p:nvPicPr>
        <p:blipFill>
          <a:blip r:embed="rId10"/>
          <a:srcRect/>
          <a:stretch>
            <a:fillRect/>
          </a:stretch>
        </p:blipFill>
        <p:spPr bwMode="auto">
          <a:xfrm>
            <a:off x="6626225" y="195263"/>
            <a:ext cx="2525713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Grafik 1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601014" y="6340003"/>
            <a:ext cx="512763" cy="517997"/>
          </a:xfrm>
          <a:prstGeom prst="rect">
            <a:avLst/>
          </a:prstGeom>
        </p:spPr>
      </p:pic>
      <p:sp>
        <p:nvSpPr>
          <p:cNvPr id="8" name="Ellipse 7"/>
          <p:cNvSpPr/>
          <p:nvPr userDrawn="1"/>
        </p:nvSpPr>
        <p:spPr>
          <a:xfrm>
            <a:off x="8648700" y="4762"/>
            <a:ext cx="490539" cy="45243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/>
              <a:t>1</a:t>
            </a:r>
            <a:endParaRPr lang="de-DE" sz="36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6600"/>
          </a:solidFill>
          <a:latin typeface="Arial"/>
          <a:ea typeface="ＭＳ Ｐゴシック" charset="-128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6600"/>
          </a:solidFill>
          <a:latin typeface="Arial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6600"/>
          </a:solidFill>
          <a:latin typeface="Arial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6600"/>
          </a:solidFill>
          <a:latin typeface="Arial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6600"/>
          </a:solidFill>
          <a:latin typeface="Arial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600" b="1">
          <a:solidFill>
            <a:srgbClr val="FF6600"/>
          </a:solidFill>
          <a:latin typeface="Arial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600" b="1">
          <a:solidFill>
            <a:srgbClr val="FF6600"/>
          </a:solidFill>
          <a:latin typeface="Arial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600" b="1">
          <a:solidFill>
            <a:srgbClr val="FF6600"/>
          </a:solidFill>
          <a:latin typeface="Arial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600" b="1">
          <a:solidFill>
            <a:srgbClr val="FF6600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rgbClr val="595959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595959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595959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595959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rgbClr val="7F7F7F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tertitel 5"/>
          <p:cNvSpPr>
            <a:spLocks noGrp="1"/>
          </p:cNvSpPr>
          <p:nvPr>
            <p:ph type="subTitle" idx="4294967295"/>
          </p:nvPr>
        </p:nvSpPr>
        <p:spPr>
          <a:xfrm>
            <a:off x="0" y="3891887"/>
            <a:ext cx="9144000" cy="310854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Top-K </a:t>
            </a:r>
            <a:r>
              <a:rPr lang="en-US" dirty="0"/>
              <a:t>Shortest Path in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Large </a:t>
            </a:r>
            <a:r>
              <a:rPr lang="en-US" dirty="0"/>
              <a:t>Typed RDF Graphs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Challenge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de-DE" dirty="0"/>
              <a:t>ESWC 2016 </a:t>
            </a:r>
          </a:p>
          <a:p>
            <a:pPr marL="0" indent="0" algn="ctr">
              <a:buNone/>
            </a:pPr>
            <a:endParaRPr lang="en-US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16290" y="1659507"/>
            <a:ext cx="9144000" cy="2105380"/>
          </a:xfrm>
        </p:spPr>
        <p:txBody>
          <a:bodyPr/>
          <a:lstStyle/>
          <a:p>
            <a:r>
              <a:rPr lang="en-US" b="0" dirty="0"/>
              <a:t>Top-k Shortest Paths in Directed Labeled</a:t>
            </a:r>
            <a:br>
              <a:rPr lang="en-US" b="0" dirty="0"/>
            </a:br>
            <a:r>
              <a:rPr lang="de-DE" b="0" dirty="0" smtClean="0"/>
              <a:t>Multigraphs</a:t>
            </a:r>
            <a:br>
              <a:rPr lang="de-DE" b="0" dirty="0" smtClean="0"/>
            </a:br>
            <a:r>
              <a:rPr lang="de-DE" sz="2400" b="0" u="sng" dirty="0"/>
              <a:t>Sven </a:t>
            </a:r>
            <a:r>
              <a:rPr lang="de-DE" sz="2400" b="0" u="sng" dirty="0" smtClean="0"/>
              <a:t>Hertling</a:t>
            </a:r>
            <a:r>
              <a:rPr lang="de-DE" sz="2400" b="0" dirty="0" smtClean="0"/>
              <a:t>, </a:t>
            </a:r>
            <a:r>
              <a:rPr lang="de-DE" sz="2400" b="0" dirty="0"/>
              <a:t>Markus </a:t>
            </a:r>
            <a:r>
              <a:rPr lang="de-DE" sz="2400" b="0" dirty="0" smtClean="0"/>
              <a:t>Schröder, </a:t>
            </a:r>
            <a:r>
              <a:rPr lang="de-DE" sz="2400" b="0" dirty="0"/>
              <a:t>Christian </a:t>
            </a:r>
            <a:r>
              <a:rPr lang="de-DE" sz="2400" b="0" dirty="0" smtClean="0"/>
              <a:t>Jilek, Andreas Dengel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>
              <a:defRPr/>
            </a:pPr>
            <a:fld id="{3FF1BEC8-F82F-4CE5-AD0A-386182457362}" type="datetime1">
              <a:rPr lang="de-DE" smtClean="0"/>
              <a:pPr algn="l">
                <a:defRPr/>
              </a:pPr>
              <a:t>30.05.2016</a:t>
            </a:fld>
            <a:r>
              <a:rPr lang="de-DE" smtClean="0"/>
              <a:t> | Knowledge Management Group | Sven Hertling | </a:t>
            </a:r>
            <a:fld id="{42D38321-6031-46DA-9B37-EEE2EA974F6E}" type="slidenum">
              <a:rPr lang="de-DE" smtClean="0"/>
              <a:pPr algn="l">
                <a:defRPr/>
              </a:pPr>
              <a:t>1</a:t>
            </a:fld>
            <a:endParaRPr lang="de-DE" dirty="0" smtClean="0"/>
          </a:p>
        </p:txBody>
      </p:sp>
      <p:pic>
        <p:nvPicPr>
          <p:cNvPr id="1026" name="Picture 2" descr="13th ESWC 20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82136" cy="1559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736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Approach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>
              <a:defRPr/>
            </a:pPr>
            <a:fld id="{3FF1BEC8-F82F-4CE5-AD0A-386182457362}" type="datetime1">
              <a:rPr lang="de-DE" smtClean="0"/>
              <a:pPr algn="l">
                <a:defRPr/>
              </a:pPr>
              <a:t>30.05.2016</a:t>
            </a:fld>
            <a:r>
              <a:rPr lang="de-DE" smtClean="0"/>
              <a:t> | Knowledge Management Group | Sven Hertling | </a:t>
            </a:r>
            <a:fld id="{42D38321-6031-46DA-9B37-EEE2EA974F6E}" type="slidenum">
              <a:rPr lang="de-DE" smtClean="0"/>
              <a:pPr algn="l">
                <a:defRPr/>
              </a:pPr>
              <a:t>10</a:t>
            </a:fld>
            <a:endParaRPr lang="de-DE" dirty="0" smtClean="0"/>
          </a:p>
        </p:txBody>
      </p:sp>
      <p:grpSp>
        <p:nvGrpSpPr>
          <p:cNvPr id="123" name="Gruppieren 122"/>
          <p:cNvGrpSpPr/>
          <p:nvPr/>
        </p:nvGrpSpPr>
        <p:grpSpPr>
          <a:xfrm>
            <a:off x="108126" y="1217634"/>
            <a:ext cx="3597398" cy="2899411"/>
            <a:chOff x="108126" y="1217634"/>
            <a:chExt cx="3597398" cy="2899411"/>
          </a:xfrm>
        </p:grpSpPr>
        <p:sp>
          <p:nvSpPr>
            <p:cNvPr id="131" name="Ellipse 130"/>
            <p:cNvSpPr/>
            <p:nvPr/>
          </p:nvSpPr>
          <p:spPr>
            <a:xfrm>
              <a:off x="108126" y="2497631"/>
              <a:ext cx="651171" cy="297921"/>
            </a:xfrm>
            <a:prstGeom prst="ellipse">
              <a:avLst/>
            </a:prstGeom>
            <a:gradFill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9351" tIns="64676" rIns="129351" bIns="64676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32" name="Ellipse 131"/>
            <p:cNvSpPr/>
            <p:nvPr/>
          </p:nvSpPr>
          <p:spPr>
            <a:xfrm>
              <a:off x="1590284" y="2077349"/>
              <a:ext cx="651171" cy="297921"/>
            </a:xfrm>
            <a:prstGeom prst="ellipse">
              <a:avLst/>
            </a:prstGeom>
            <a:gradFill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9351" tIns="64676" rIns="129351" bIns="64676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/>
                  </a:solidFill>
                </a:rPr>
                <a:t>u6</a:t>
              </a:r>
            </a:p>
          </p:txBody>
        </p:sp>
        <p:sp>
          <p:nvSpPr>
            <p:cNvPr id="133" name="Ellipse 132"/>
            <p:cNvSpPr/>
            <p:nvPr/>
          </p:nvSpPr>
          <p:spPr>
            <a:xfrm>
              <a:off x="1575388" y="2908336"/>
              <a:ext cx="651171" cy="297921"/>
            </a:xfrm>
            <a:prstGeom prst="ellipse">
              <a:avLst/>
            </a:prstGeom>
            <a:gradFill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9351" tIns="64676" rIns="129351" bIns="64676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/>
                  </a:solidFill>
                </a:rPr>
                <a:t>u3</a:t>
              </a:r>
            </a:p>
          </p:txBody>
        </p:sp>
        <p:sp>
          <p:nvSpPr>
            <p:cNvPr id="134" name="Ellipse 133"/>
            <p:cNvSpPr/>
            <p:nvPr/>
          </p:nvSpPr>
          <p:spPr>
            <a:xfrm>
              <a:off x="825265" y="1394259"/>
              <a:ext cx="647978" cy="295793"/>
            </a:xfrm>
            <a:prstGeom prst="ellipse">
              <a:avLst/>
            </a:prstGeom>
            <a:gradFill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9351" tIns="64676" rIns="129351" bIns="64676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/>
                  </a:solidFill>
                </a:rPr>
                <a:t>u1</a:t>
              </a:r>
            </a:p>
          </p:txBody>
        </p:sp>
        <p:sp>
          <p:nvSpPr>
            <p:cNvPr id="135" name="Ellipse 134"/>
            <p:cNvSpPr/>
            <p:nvPr/>
          </p:nvSpPr>
          <p:spPr>
            <a:xfrm>
              <a:off x="2316999" y="1394259"/>
              <a:ext cx="650106" cy="295793"/>
            </a:xfrm>
            <a:prstGeom prst="ellipse">
              <a:avLst/>
            </a:prstGeom>
            <a:gradFill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9351" tIns="64676" rIns="129351" bIns="64676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/>
                  </a:solidFill>
                </a:rPr>
                <a:t>u2</a:t>
              </a:r>
            </a:p>
          </p:txBody>
        </p:sp>
        <p:sp>
          <p:nvSpPr>
            <p:cNvPr id="136" name="Ellipse 135"/>
            <p:cNvSpPr/>
            <p:nvPr/>
          </p:nvSpPr>
          <p:spPr>
            <a:xfrm>
              <a:off x="3057546" y="2497631"/>
              <a:ext cx="647978" cy="297921"/>
            </a:xfrm>
            <a:prstGeom prst="ellipse">
              <a:avLst/>
            </a:prstGeom>
            <a:gradFill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9351" tIns="64676" rIns="129351" bIns="64676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37" name="Ellipse 136"/>
            <p:cNvSpPr/>
            <p:nvPr/>
          </p:nvSpPr>
          <p:spPr>
            <a:xfrm>
              <a:off x="688264" y="3818481"/>
              <a:ext cx="647978" cy="297921"/>
            </a:xfrm>
            <a:prstGeom prst="ellipse">
              <a:avLst/>
            </a:prstGeom>
            <a:gradFill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9351" tIns="64676" rIns="129351" bIns="64676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/>
                  </a:solidFill>
                </a:rPr>
                <a:t>u4</a:t>
              </a:r>
            </a:p>
          </p:txBody>
        </p:sp>
        <p:sp>
          <p:nvSpPr>
            <p:cNvPr id="138" name="Ellipse 137"/>
            <p:cNvSpPr/>
            <p:nvPr/>
          </p:nvSpPr>
          <p:spPr>
            <a:xfrm>
              <a:off x="2623603" y="3819124"/>
              <a:ext cx="651171" cy="297921"/>
            </a:xfrm>
            <a:prstGeom prst="ellipse">
              <a:avLst/>
            </a:prstGeom>
            <a:gradFill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9351" tIns="64676" rIns="129351" bIns="64676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/>
                  </a:solidFill>
                </a:rPr>
                <a:t>u5</a:t>
              </a:r>
            </a:p>
          </p:txBody>
        </p:sp>
        <p:cxnSp>
          <p:nvCxnSpPr>
            <p:cNvPr id="139" name="Gerade Verbindung mit Pfeil 138"/>
            <p:cNvCxnSpPr>
              <a:stCxn id="131" idx="0"/>
              <a:endCxn id="134" idx="3"/>
            </p:cNvCxnSpPr>
            <p:nvPr/>
          </p:nvCxnSpPr>
          <p:spPr>
            <a:xfrm flipV="1">
              <a:off x="433711" y="1646427"/>
              <a:ext cx="485186" cy="851203"/>
            </a:xfrm>
            <a:prstGeom prst="straightConnector1">
              <a:avLst/>
            </a:prstGeom>
            <a:ln>
              <a:solidFill>
                <a:srgbClr val="4F81B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Gerade Verbindung mit Pfeil 139"/>
            <p:cNvCxnSpPr>
              <a:stCxn id="131" idx="7"/>
              <a:endCxn id="132" idx="2"/>
            </p:cNvCxnSpPr>
            <p:nvPr/>
          </p:nvCxnSpPr>
          <p:spPr>
            <a:xfrm flipV="1">
              <a:off x="662472" y="2226310"/>
              <a:ext cx="927812" cy="314945"/>
            </a:xfrm>
            <a:prstGeom prst="straightConnector1">
              <a:avLst/>
            </a:prstGeom>
            <a:ln>
              <a:solidFill>
                <a:srgbClr val="4F81B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Gerade Verbindung mit Pfeil 140"/>
            <p:cNvCxnSpPr>
              <a:stCxn id="131" idx="5"/>
              <a:endCxn id="133" idx="2"/>
            </p:cNvCxnSpPr>
            <p:nvPr/>
          </p:nvCxnSpPr>
          <p:spPr>
            <a:xfrm>
              <a:off x="662472" y="2751928"/>
              <a:ext cx="912916" cy="305369"/>
            </a:xfrm>
            <a:prstGeom prst="straightConnector1">
              <a:avLst/>
            </a:prstGeom>
            <a:ln>
              <a:solidFill>
                <a:srgbClr val="4F81B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Gerade Verbindung mit Pfeil 141"/>
            <p:cNvCxnSpPr>
              <a:stCxn id="132" idx="6"/>
              <a:endCxn id="136" idx="1"/>
            </p:cNvCxnSpPr>
            <p:nvPr/>
          </p:nvCxnSpPr>
          <p:spPr>
            <a:xfrm>
              <a:off x="2241454" y="2226310"/>
              <a:ext cx="909724" cy="314945"/>
            </a:xfrm>
            <a:prstGeom prst="straightConnector1">
              <a:avLst/>
            </a:prstGeom>
            <a:ln>
              <a:solidFill>
                <a:srgbClr val="4F81B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Gerade Verbindung mit Pfeil 142"/>
            <p:cNvCxnSpPr>
              <a:stCxn id="133" idx="6"/>
              <a:endCxn id="136" idx="3"/>
            </p:cNvCxnSpPr>
            <p:nvPr/>
          </p:nvCxnSpPr>
          <p:spPr>
            <a:xfrm flipV="1">
              <a:off x="2226558" y="2751928"/>
              <a:ext cx="924620" cy="305369"/>
            </a:xfrm>
            <a:prstGeom prst="straightConnector1">
              <a:avLst/>
            </a:prstGeom>
            <a:ln>
              <a:solidFill>
                <a:srgbClr val="4F81B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Gerade Verbindung mit Pfeil 143"/>
            <p:cNvCxnSpPr>
              <a:stCxn id="137" idx="6"/>
              <a:endCxn id="138" idx="2"/>
            </p:cNvCxnSpPr>
            <p:nvPr/>
          </p:nvCxnSpPr>
          <p:spPr>
            <a:xfrm>
              <a:off x="1336242" y="3967442"/>
              <a:ext cx="1287361" cy="643"/>
            </a:xfrm>
            <a:prstGeom prst="straightConnector1">
              <a:avLst/>
            </a:prstGeom>
            <a:ln>
              <a:solidFill>
                <a:srgbClr val="4F81B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Gerade Verbindung mit Pfeil 144"/>
            <p:cNvCxnSpPr>
              <a:stCxn id="138" idx="0"/>
              <a:endCxn id="133" idx="5"/>
            </p:cNvCxnSpPr>
            <p:nvPr/>
          </p:nvCxnSpPr>
          <p:spPr>
            <a:xfrm flipH="1" flipV="1">
              <a:off x="2131197" y="3162628"/>
              <a:ext cx="817992" cy="656496"/>
            </a:xfrm>
            <a:prstGeom prst="straightConnector1">
              <a:avLst/>
            </a:prstGeom>
            <a:ln>
              <a:solidFill>
                <a:srgbClr val="4F81B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Gerade Verbindung mit Pfeil 145"/>
            <p:cNvCxnSpPr>
              <a:stCxn id="134" idx="6"/>
              <a:endCxn id="135" idx="2"/>
            </p:cNvCxnSpPr>
            <p:nvPr/>
          </p:nvCxnSpPr>
          <p:spPr>
            <a:xfrm>
              <a:off x="1473243" y="1543219"/>
              <a:ext cx="843756" cy="0"/>
            </a:xfrm>
            <a:prstGeom prst="straightConnector1">
              <a:avLst/>
            </a:prstGeom>
            <a:ln>
              <a:solidFill>
                <a:srgbClr val="4F81B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Gerade Verbindung mit Pfeil 146"/>
            <p:cNvCxnSpPr>
              <a:stCxn id="135" idx="5"/>
              <a:endCxn id="136" idx="0"/>
            </p:cNvCxnSpPr>
            <p:nvPr/>
          </p:nvCxnSpPr>
          <p:spPr>
            <a:xfrm>
              <a:off x="2871345" y="1646427"/>
              <a:ext cx="508594" cy="851203"/>
            </a:xfrm>
            <a:prstGeom prst="straightConnector1">
              <a:avLst/>
            </a:prstGeom>
            <a:ln>
              <a:solidFill>
                <a:srgbClr val="4F81B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Textfeld 2066"/>
            <p:cNvSpPr txBox="1">
              <a:spLocks noChangeArrowheads="1"/>
            </p:cNvSpPr>
            <p:nvPr/>
          </p:nvSpPr>
          <p:spPr bwMode="auto">
            <a:xfrm>
              <a:off x="217715" y="1816669"/>
              <a:ext cx="541582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9351" tIns="64676" rIns="129351" bIns="64676">
              <a:spAutoFit/>
            </a:bodyPr>
            <a:lstStyle/>
            <a:p>
              <a:r>
                <a:rPr lang="de-DE" altLang="de-DE" sz="1400" dirty="0"/>
                <a:t>p1</a:t>
              </a:r>
            </a:p>
          </p:txBody>
        </p:sp>
        <p:sp>
          <p:nvSpPr>
            <p:cNvPr id="149" name="Textfeld 82"/>
            <p:cNvSpPr txBox="1">
              <a:spLocks noChangeArrowheads="1"/>
            </p:cNvSpPr>
            <p:nvPr/>
          </p:nvSpPr>
          <p:spPr bwMode="auto">
            <a:xfrm>
              <a:off x="1672212" y="1217634"/>
              <a:ext cx="626788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9351" tIns="64676" rIns="129351" bIns="64676">
              <a:spAutoFit/>
            </a:bodyPr>
            <a:lstStyle/>
            <a:p>
              <a:r>
                <a:rPr lang="de-DE" altLang="de-DE" sz="1400" dirty="0"/>
                <a:t>p2</a:t>
              </a:r>
            </a:p>
          </p:txBody>
        </p:sp>
        <p:sp>
          <p:nvSpPr>
            <p:cNvPr id="150" name="Textfeld 83"/>
            <p:cNvSpPr txBox="1">
              <a:spLocks noChangeArrowheads="1"/>
            </p:cNvSpPr>
            <p:nvPr/>
          </p:nvSpPr>
          <p:spPr bwMode="auto">
            <a:xfrm>
              <a:off x="906129" y="2081605"/>
              <a:ext cx="567114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9351" tIns="64676" rIns="129351" bIns="64676">
              <a:spAutoFit/>
            </a:bodyPr>
            <a:lstStyle/>
            <a:p>
              <a:r>
                <a:rPr lang="de-DE" altLang="de-DE" sz="1400" dirty="0"/>
                <a:t>p3</a:t>
              </a:r>
            </a:p>
          </p:txBody>
        </p:sp>
        <p:sp>
          <p:nvSpPr>
            <p:cNvPr id="151" name="Textfeld 84"/>
            <p:cNvSpPr txBox="1">
              <a:spLocks noChangeArrowheads="1"/>
            </p:cNvSpPr>
            <p:nvPr/>
          </p:nvSpPr>
          <p:spPr bwMode="auto">
            <a:xfrm>
              <a:off x="1042322" y="2619991"/>
              <a:ext cx="430921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9351" tIns="64676" rIns="129351" bIns="64676">
              <a:spAutoFit/>
            </a:bodyPr>
            <a:lstStyle/>
            <a:p>
              <a:r>
                <a:rPr lang="de-DE" altLang="de-DE" sz="1400" dirty="0"/>
                <a:t>P</a:t>
              </a:r>
            </a:p>
          </p:txBody>
        </p:sp>
        <p:sp>
          <p:nvSpPr>
            <p:cNvPr id="152" name="Textfeld 87"/>
            <p:cNvSpPr txBox="1">
              <a:spLocks noChangeArrowheads="1"/>
            </p:cNvSpPr>
            <p:nvPr/>
          </p:nvSpPr>
          <p:spPr bwMode="auto">
            <a:xfrm>
              <a:off x="1772380" y="3657496"/>
              <a:ext cx="589615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9351" tIns="64676" rIns="129351" bIns="64676">
              <a:spAutoFit/>
            </a:bodyPr>
            <a:lstStyle/>
            <a:p>
              <a:r>
                <a:rPr lang="de-DE" altLang="de-DE" sz="1400" dirty="0"/>
                <a:t>p5</a:t>
              </a:r>
            </a:p>
          </p:txBody>
        </p:sp>
        <p:sp>
          <p:nvSpPr>
            <p:cNvPr id="153" name="Textfeld 88"/>
            <p:cNvSpPr txBox="1">
              <a:spLocks noChangeArrowheads="1"/>
            </p:cNvSpPr>
            <p:nvPr/>
          </p:nvSpPr>
          <p:spPr bwMode="auto">
            <a:xfrm>
              <a:off x="2081942" y="3321947"/>
              <a:ext cx="560109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9351" tIns="64676" rIns="129351" bIns="64676">
              <a:spAutoFit/>
            </a:bodyPr>
            <a:lstStyle/>
            <a:p>
              <a:r>
                <a:rPr lang="de-DE" altLang="de-DE" sz="1400" dirty="0"/>
                <a:t>p6</a:t>
              </a:r>
            </a:p>
          </p:txBody>
        </p:sp>
        <p:sp>
          <p:nvSpPr>
            <p:cNvPr id="154" name="Textfeld 89"/>
            <p:cNvSpPr txBox="1">
              <a:spLocks noChangeArrowheads="1"/>
            </p:cNvSpPr>
            <p:nvPr/>
          </p:nvSpPr>
          <p:spPr bwMode="auto">
            <a:xfrm>
              <a:off x="2452127" y="2627439"/>
              <a:ext cx="605420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9351" tIns="64676" rIns="129351" bIns="64676">
              <a:spAutoFit/>
            </a:bodyPr>
            <a:lstStyle/>
            <a:p>
              <a:r>
                <a:rPr lang="de-DE" altLang="de-DE" sz="1400" dirty="0"/>
                <a:t>p7</a:t>
              </a:r>
            </a:p>
          </p:txBody>
        </p:sp>
        <p:sp>
          <p:nvSpPr>
            <p:cNvPr id="155" name="Textfeld 90"/>
            <p:cNvSpPr txBox="1">
              <a:spLocks noChangeArrowheads="1"/>
            </p:cNvSpPr>
            <p:nvPr/>
          </p:nvSpPr>
          <p:spPr bwMode="auto">
            <a:xfrm>
              <a:off x="3126706" y="1801772"/>
              <a:ext cx="578817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9351" tIns="64676" rIns="129351" bIns="64676">
              <a:spAutoFit/>
            </a:bodyPr>
            <a:lstStyle/>
            <a:p>
              <a:r>
                <a:rPr lang="de-DE" altLang="de-DE" sz="1400"/>
                <a:t>p8</a:t>
              </a:r>
            </a:p>
          </p:txBody>
        </p:sp>
        <p:sp>
          <p:nvSpPr>
            <p:cNvPr id="156" name="Textfeld 91"/>
            <p:cNvSpPr txBox="1">
              <a:spLocks noChangeArrowheads="1"/>
            </p:cNvSpPr>
            <p:nvPr/>
          </p:nvSpPr>
          <p:spPr bwMode="auto">
            <a:xfrm>
              <a:off x="2500008" y="2090118"/>
              <a:ext cx="430921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9351" tIns="64676" rIns="129351" bIns="64676">
              <a:spAutoFit/>
            </a:bodyPr>
            <a:lstStyle/>
            <a:p>
              <a:r>
                <a:rPr lang="de-DE" altLang="de-DE" sz="1400" dirty="0"/>
                <a:t>P</a:t>
              </a:r>
            </a:p>
          </p:txBody>
        </p:sp>
        <p:cxnSp>
          <p:nvCxnSpPr>
            <p:cNvPr id="158" name="Gerade Verbindung mit Pfeil 157"/>
            <p:cNvCxnSpPr>
              <a:stCxn id="133" idx="3"/>
              <a:endCxn id="137" idx="7"/>
            </p:cNvCxnSpPr>
            <p:nvPr/>
          </p:nvCxnSpPr>
          <p:spPr>
            <a:xfrm flipH="1">
              <a:off x="1241348" y="3162628"/>
              <a:ext cx="429401" cy="699483"/>
            </a:xfrm>
            <a:prstGeom prst="straightConnector1">
              <a:avLst/>
            </a:prstGeom>
            <a:ln cmpd="sng">
              <a:solidFill>
                <a:srgbClr val="4F81BD"/>
              </a:solidFill>
              <a:prstDash val="solid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Textfeld 86"/>
            <p:cNvSpPr txBox="1">
              <a:spLocks noChangeArrowheads="1"/>
            </p:cNvSpPr>
            <p:nvPr/>
          </p:nvSpPr>
          <p:spPr bwMode="auto">
            <a:xfrm>
              <a:off x="1437684" y="3334105"/>
              <a:ext cx="529491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9351" tIns="64676" rIns="129351" bIns="64676">
              <a:spAutoFit/>
            </a:bodyPr>
            <a:lstStyle/>
            <a:p>
              <a:r>
                <a:rPr lang="de-DE" altLang="de-DE" sz="1400" dirty="0" smtClean="0"/>
                <a:t>p4</a:t>
              </a:r>
              <a:endParaRPr lang="de-DE" altLang="de-DE" sz="1400" dirty="0"/>
            </a:p>
          </p:txBody>
        </p:sp>
      </p:grpSp>
      <p:sp>
        <p:nvSpPr>
          <p:cNvPr id="35" name="Inhaltsplatzhalter 2"/>
          <p:cNvSpPr>
            <a:spLocks noGrp="1"/>
          </p:cNvSpPr>
          <p:nvPr>
            <p:ph idx="1"/>
          </p:nvPr>
        </p:nvSpPr>
        <p:spPr>
          <a:xfrm>
            <a:off x="4101483" y="1600200"/>
            <a:ext cx="5042517" cy="2332946"/>
          </a:xfrm>
        </p:spPr>
        <p:txBody>
          <a:bodyPr/>
          <a:lstStyle/>
          <a:p>
            <a:r>
              <a:rPr lang="en-US" altLang="de-DE" dirty="0">
                <a:latin typeface="Arial" charset="0"/>
              </a:rPr>
              <a:t>compute single destination shortest path tree T (e.g. Dijkstra</a:t>
            </a:r>
            <a:r>
              <a:rPr lang="en-US" altLang="de-DE" dirty="0" smtClean="0">
                <a:latin typeface="Arial" charset="0"/>
              </a:rPr>
              <a:t>)</a:t>
            </a:r>
          </a:p>
          <a:p>
            <a:r>
              <a:rPr lang="en-US" altLang="de-DE" dirty="0">
                <a:latin typeface="Arial" charset="0"/>
              </a:rPr>
              <a:t>all other edges are called sidetracks (G – T)</a:t>
            </a:r>
          </a:p>
        </p:txBody>
      </p:sp>
      <p:cxnSp>
        <p:nvCxnSpPr>
          <p:cNvPr id="36" name="Gerade Verbindung mit Pfeil 35"/>
          <p:cNvCxnSpPr>
            <a:stCxn id="135" idx="5"/>
            <a:endCxn id="136" idx="0"/>
          </p:cNvCxnSpPr>
          <p:nvPr/>
        </p:nvCxnSpPr>
        <p:spPr>
          <a:xfrm>
            <a:off x="2871899" y="1646734"/>
            <a:ext cx="509636" cy="85089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/>
          <p:cNvCxnSpPr>
            <a:stCxn id="132" idx="6"/>
            <a:endCxn id="136" idx="1"/>
          </p:cNvCxnSpPr>
          <p:nvPr/>
        </p:nvCxnSpPr>
        <p:spPr>
          <a:xfrm>
            <a:off x="2241455" y="2226310"/>
            <a:ext cx="910985" cy="31495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>
            <a:stCxn id="133" idx="6"/>
            <a:endCxn id="136" idx="3"/>
          </p:cNvCxnSpPr>
          <p:nvPr/>
        </p:nvCxnSpPr>
        <p:spPr>
          <a:xfrm flipV="1">
            <a:off x="2226559" y="2751922"/>
            <a:ext cx="925881" cy="3053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>
            <a:stCxn id="131" idx="7"/>
            <a:endCxn id="132" idx="2"/>
          </p:cNvCxnSpPr>
          <p:nvPr/>
        </p:nvCxnSpPr>
        <p:spPr>
          <a:xfrm flipV="1">
            <a:off x="663935" y="2226310"/>
            <a:ext cx="926349" cy="314951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/>
          <p:cNvCxnSpPr>
            <a:stCxn id="131" idx="5"/>
            <a:endCxn id="133" idx="2"/>
          </p:cNvCxnSpPr>
          <p:nvPr/>
        </p:nvCxnSpPr>
        <p:spPr>
          <a:xfrm>
            <a:off x="663935" y="2751922"/>
            <a:ext cx="911453" cy="3053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mit Pfeil 50"/>
          <p:cNvCxnSpPr>
            <a:stCxn id="134" idx="6"/>
            <a:endCxn id="135" idx="2"/>
          </p:cNvCxnSpPr>
          <p:nvPr/>
        </p:nvCxnSpPr>
        <p:spPr>
          <a:xfrm>
            <a:off x="1473243" y="1542156"/>
            <a:ext cx="84375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>
            <a:stCxn id="138" idx="0"/>
            <a:endCxn id="133" idx="5"/>
          </p:cNvCxnSpPr>
          <p:nvPr/>
        </p:nvCxnSpPr>
        <p:spPr>
          <a:xfrm flipH="1" flipV="1">
            <a:off x="2131197" y="3162627"/>
            <a:ext cx="817992" cy="65649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58"/>
          <p:cNvCxnSpPr>
            <a:stCxn id="131" idx="0"/>
            <a:endCxn id="134" idx="3"/>
          </p:cNvCxnSpPr>
          <p:nvPr/>
        </p:nvCxnSpPr>
        <p:spPr>
          <a:xfrm flipV="1">
            <a:off x="433712" y="1646734"/>
            <a:ext cx="486447" cy="850897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mit Pfeil 61"/>
          <p:cNvCxnSpPr>
            <a:stCxn id="137" idx="6"/>
            <a:endCxn id="138" idx="2"/>
          </p:cNvCxnSpPr>
          <p:nvPr/>
        </p:nvCxnSpPr>
        <p:spPr>
          <a:xfrm>
            <a:off x="1336242" y="3967442"/>
            <a:ext cx="1287361" cy="64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/>
          <p:cNvCxnSpPr>
            <a:stCxn id="133" idx="3"/>
            <a:endCxn id="137" idx="7"/>
          </p:cNvCxnSpPr>
          <p:nvPr/>
        </p:nvCxnSpPr>
        <p:spPr>
          <a:xfrm flipH="1">
            <a:off x="1241348" y="3162627"/>
            <a:ext cx="429402" cy="699484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feld 1"/>
          <p:cNvSpPr txBox="1">
            <a:spLocks noChangeArrowheads="1"/>
          </p:cNvSpPr>
          <p:nvPr/>
        </p:nvSpPr>
        <p:spPr bwMode="auto">
          <a:xfrm>
            <a:off x="-21249" y="622935"/>
            <a:ext cx="2296716" cy="623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600" dirty="0" err="1">
                <a:solidFill>
                  <a:srgbClr val="FF0000"/>
                </a:solidFill>
              </a:rPr>
              <a:t>Shortest</a:t>
            </a:r>
            <a:r>
              <a:rPr lang="de-DE" altLang="de-DE" sz="1600" dirty="0">
                <a:solidFill>
                  <a:srgbClr val="FF0000"/>
                </a:solidFill>
              </a:rPr>
              <a:t> Path </a:t>
            </a:r>
            <a:r>
              <a:rPr lang="de-DE" altLang="de-DE" sz="1600" dirty="0" err="1" smtClean="0">
                <a:solidFill>
                  <a:srgbClr val="FF0000"/>
                </a:solidFill>
              </a:rPr>
              <a:t>Tree</a:t>
            </a:r>
            <a:r>
              <a:rPr lang="de-DE" altLang="de-DE" sz="1600" dirty="0" smtClean="0">
                <a:solidFill>
                  <a:srgbClr val="FF0000"/>
                </a:solidFill>
              </a:rPr>
              <a:t> (T)</a:t>
            </a:r>
            <a:endParaRPr lang="de-DE" altLang="de-DE" sz="1600" dirty="0">
              <a:solidFill>
                <a:srgbClr val="FF0000"/>
              </a:solidFill>
            </a:endParaRPr>
          </a:p>
          <a:p>
            <a:r>
              <a:rPr lang="de-DE" altLang="de-DE" sz="1600" dirty="0" err="1" smtClean="0">
                <a:solidFill>
                  <a:srgbClr val="00B050"/>
                </a:solidFill>
              </a:rPr>
              <a:t>Sidetracks</a:t>
            </a:r>
            <a:r>
              <a:rPr lang="de-DE" altLang="de-DE" sz="1600" dirty="0" smtClean="0">
                <a:solidFill>
                  <a:srgbClr val="00B050"/>
                </a:solidFill>
              </a:rPr>
              <a:t> (G – T)</a:t>
            </a:r>
            <a:endParaRPr lang="de-DE" altLang="de-DE" sz="1600" dirty="0">
              <a:solidFill>
                <a:srgbClr val="00B050"/>
              </a:solidFill>
            </a:endParaRPr>
          </a:p>
        </p:txBody>
      </p:sp>
      <p:sp>
        <p:nvSpPr>
          <p:cNvPr id="46" name="Fußzeilenplatzhalter 3"/>
          <p:cNvSpPr txBox="1">
            <a:spLocks/>
          </p:cNvSpPr>
          <p:nvPr/>
        </p:nvSpPr>
        <p:spPr>
          <a:xfrm>
            <a:off x="5659971" y="6483928"/>
            <a:ext cx="3093504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ct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rgbClr val="595959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>
              <a:defRPr/>
            </a:pPr>
            <a:r>
              <a:rPr lang="de-DE" dirty="0" err="1"/>
              <a:t>i</a:t>
            </a:r>
            <a:r>
              <a:rPr lang="de-DE" dirty="0" err="1" smtClean="0"/>
              <a:t>ntro</a:t>
            </a:r>
            <a:r>
              <a:rPr lang="de-DE" dirty="0" smtClean="0"/>
              <a:t> | </a:t>
            </a:r>
            <a:r>
              <a:rPr lang="de-DE" dirty="0" err="1" smtClean="0">
                <a:solidFill>
                  <a:srgbClr val="FF6600"/>
                </a:solidFill>
              </a:rPr>
              <a:t>approach</a:t>
            </a:r>
            <a:r>
              <a:rPr lang="de-DE" dirty="0"/>
              <a:t> </a:t>
            </a:r>
            <a:r>
              <a:rPr lang="de-DE" dirty="0" smtClean="0"/>
              <a:t>| </a:t>
            </a:r>
            <a:r>
              <a:rPr lang="de-DE" dirty="0" err="1" smtClean="0"/>
              <a:t>eval</a:t>
            </a:r>
            <a:r>
              <a:rPr lang="de-DE" dirty="0" smtClean="0"/>
              <a:t> | </a:t>
            </a:r>
            <a:r>
              <a:rPr lang="de-DE" dirty="0" err="1" smtClean="0"/>
              <a:t>sparql</a:t>
            </a:r>
            <a:r>
              <a:rPr lang="de-DE" dirty="0" smtClean="0"/>
              <a:t> | </a:t>
            </a:r>
            <a:r>
              <a:rPr lang="de-DE" dirty="0" err="1" smtClean="0"/>
              <a:t>conclusion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22307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uiExpand="1" build="p"/>
      <p:bldP spid="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Approach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>
              <a:defRPr/>
            </a:pPr>
            <a:fld id="{3FF1BEC8-F82F-4CE5-AD0A-386182457362}" type="datetime1">
              <a:rPr lang="de-DE" smtClean="0"/>
              <a:pPr algn="l">
                <a:defRPr/>
              </a:pPr>
              <a:t>30.05.2016</a:t>
            </a:fld>
            <a:r>
              <a:rPr lang="de-DE" smtClean="0"/>
              <a:t> | Knowledge Management Group | Sven Hertling | </a:t>
            </a:r>
            <a:fld id="{42D38321-6031-46DA-9B37-EEE2EA974F6E}" type="slidenum">
              <a:rPr lang="de-DE" smtClean="0"/>
              <a:pPr algn="l">
                <a:defRPr/>
              </a:pPr>
              <a:t>11</a:t>
            </a:fld>
            <a:endParaRPr lang="de-DE" dirty="0" smtClean="0"/>
          </a:p>
        </p:txBody>
      </p:sp>
      <p:sp>
        <p:nvSpPr>
          <p:cNvPr id="35" name="Inhaltsplatzhalter 2"/>
          <p:cNvSpPr>
            <a:spLocks noGrp="1"/>
          </p:cNvSpPr>
          <p:nvPr>
            <p:ph idx="1"/>
          </p:nvPr>
        </p:nvSpPr>
        <p:spPr>
          <a:xfrm>
            <a:off x="4101483" y="1600200"/>
            <a:ext cx="5042517" cy="2763834"/>
          </a:xfrm>
        </p:spPr>
        <p:txBody>
          <a:bodyPr/>
          <a:lstStyle/>
          <a:p>
            <a:r>
              <a:rPr lang="en-US" altLang="de-DE" dirty="0" smtClean="0">
                <a:latin typeface="Arial" charset="0"/>
              </a:rPr>
              <a:t>now it is possible to “activate” one or more sidetracks</a:t>
            </a:r>
          </a:p>
          <a:p>
            <a:r>
              <a:rPr lang="en-US" altLang="de-DE" dirty="0" smtClean="0">
                <a:latin typeface="Arial" charset="0"/>
              </a:rPr>
              <a:t>a complete path is represented by a set of activated sidetracks</a:t>
            </a:r>
          </a:p>
        </p:txBody>
      </p:sp>
      <p:grpSp>
        <p:nvGrpSpPr>
          <p:cNvPr id="46" name="Gruppieren 45"/>
          <p:cNvGrpSpPr/>
          <p:nvPr/>
        </p:nvGrpSpPr>
        <p:grpSpPr>
          <a:xfrm>
            <a:off x="-35189" y="631710"/>
            <a:ext cx="3734952" cy="3484727"/>
            <a:chOff x="3853813" y="21331779"/>
            <a:chExt cx="5572569" cy="5199231"/>
          </a:xfrm>
        </p:grpSpPr>
        <p:sp>
          <p:nvSpPr>
            <p:cNvPr id="47" name="Ellipse 46"/>
            <p:cNvSpPr/>
            <p:nvPr/>
          </p:nvSpPr>
          <p:spPr>
            <a:xfrm>
              <a:off x="4059045" y="24114835"/>
              <a:ext cx="971550" cy="444500"/>
            </a:xfrm>
            <a:prstGeom prst="ellipse">
              <a:avLst/>
            </a:prstGeom>
            <a:gradFill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9351" tIns="64676" rIns="129351" bIns="64676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49" name="Ellipse 48"/>
            <p:cNvSpPr/>
            <p:nvPr/>
          </p:nvSpPr>
          <p:spPr>
            <a:xfrm>
              <a:off x="6270432" y="23487773"/>
              <a:ext cx="971550" cy="444500"/>
            </a:xfrm>
            <a:prstGeom prst="ellipse">
              <a:avLst/>
            </a:prstGeom>
            <a:gradFill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9351" tIns="64676" rIns="129351" bIns="64676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/>
                  </a:solidFill>
                </a:rPr>
                <a:t>u6</a:t>
              </a:r>
            </a:p>
          </p:txBody>
        </p:sp>
        <p:sp>
          <p:nvSpPr>
            <p:cNvPr id="50" name="Ellipse 49"/>
            <p:cNvSpPr/>
            <p:nvPr/>
          </p:nvSpPr>
          <p:spPr>
            <a:xfrm>
              <a:off x="6248207" y="24727610"/>
              <a:ext cx="971550" cy="444500"/>
            </a:xfrm>
            <a:prstGeom prst="ellipse">
              <a:avLst/>
            </a:prstGeom>
            <a:gradFill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9351" tIns="64676" rIns="129351" bIns="64676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/>
                  </a:solidFill>
                </a:rPr>
                <a:t>u3</a:t>
              </a:r>
            </a:p>
          </p:txBody>
        </p:sp>
        <p:sp>
          <p:nvSpPr>
            <p:cNvPr id="52" name="Ellipse 51"/>
            <p:cNvSpPr/>
            <p:nvPr/>
          </p:nvSpPr>
          <p:spPr>
            <a:xfrm>
              <a:off x="5129020" y="22468598"/>
              <a:ext cx="966787" cy="441325"/>
            </a:xfrm>
            <a:prstGeom prst="ellipse">
              <a:avLst/>
            </a:prstGeom>
            <a:gradFill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9351" tIns="64676" rIns="129351" bIns="64676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/>
                  </a:solidFill>
                </a:rPr>
                <a:t>u1</a:t>
              </a:r>
            </a:p>
          </p:txBody>
        </p:sp>
        <p:sp>
          <p:nvSpPr>
            <p:cNvPr id="53" name="Ellipse 52"/>
            <p:cNvSpPr/>
            <p:nvPr/>
          </p:nvSpPr>
          <p:spPr>
            <a:xfrm>
              <a:off x="7354695" y="22468598"/>
              <a:ext cx="969962" cy="441325"/>
            </a:xfrm>
            <a:prstGeom prst="ellipse">
              <a:avLst/>
            </a:prstGeom>
            <a:gradFill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9351" tIns="64676" rIns="129351" bIns="64676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/>
                  </a:solidFill>
                </a:rPr>
                <a:t>u2</a:t>
              </a:r>
            </a:p>
          </p:txBody>
        </p:sp>
        <p:sp>
          <p:nvSpPr>
            <p:cNvPr id="55" name="Ellipse 54"/>
            <p:cNvSpPr/>
            <p:nvPr/>
          </p:nvSpPr>
          <p:spPr>
            <a:xfrm>
              <a:off x="8459595" y="24114835"/>
              <a:ext cx="966787" cy="444500"/>
            </a:xfrm>
            <a:prstGeom prst="ellipse">
              <a:avLst/>
            </a:prstGeom>
            <a:gradFill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9351" tIns="64676" rIns="129351" bIns="64676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56" name="Ellipse 55"/>
            <p:cNvSpPr/>
            <p:nvPr/>
          </p:nvSpPr>
          <p:spPr>
            <a:xfrm>
              <a:off x="4924614" y="26085551"/>
              <a:ext cx="966787" cy="444500"/>
            </a:xfrm>
            <a:prstGeom prst="ellipse">
              <a:avLst/>
            </a:prstGeom>
            <a:gradFill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9351" tIns="64676" rIns="129351" bIns="64676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/>
                  </a:solidFill>
                </a:rPr>
                <a:t>u4</a:t>
              </a:r>
            </a:p>
          </p:txBody>
        </p:sp>
        <p:sp>
          <p:nvSpPr>
            <p:cNvPr id="57" name="Ellipse 56"/>
            <p:cNvSpPr/>
            <p:nvPr/>
          </p:nvSpPr>
          <p:spPr>
            <a:xfrm>
              <a:off x="7812150" y="26086510"/>
              <a:ext cx="971550" cy="444500"/>
            </a:xfrm>
            <a:prstGeom prst="ellipse">
              <a:avLst/>
            </a:prstGeom>
            <a:gradFill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9351" tIns="64676" rIns="129351" bIns="64676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/>
                  </a:solidFill>
                </a:rPr>
                <a:t>u5</a:t>
              </a:r>
            </a:p>
          </p:txBody>
        </p:sp>
        <p:cxnSp>
          <p:nvCxnSpPr>
            <p:cNvPr id="58" name="Gerade Verbindung mit Pfeil 57"/>
            <p:cNvCxnSpPr>
              <a:stCxn id="47" idx="0"/>
              <a:endCxn id="52" idx="3"/>
            </p:cNvCxnSpPr>
            <p:nvPr/>
          </p:nvCxnSpPr>
          <p:spPr>
            <a:xfrm flipV="1">
              <a:off x="4544820" y="22844835"/>
              <a:ext cx="723900" cy="1270000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Gerade Verbindung mit Pfeil 59"/>
            <p:cNvCxnSpPr>
              <a:stCxn id="47" idx="7"/>
              <a:endCxn id="49" idx="2"/>
            </p:cNvCxnSpPr>
            <p:nvPr/>
          </p:nvCxnSpPr>
          <p:spPr>
            <a:xfrm flipV="1">
              <a:off x="4886132" y="23710023"/>
              <a:ext cx="1384300" cy="469900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Gerade Verbindung mit Pfeil 60"/>
            <p:cNvCxnSpPr>
              <a:stCxn id="47" idx="5"/>
              <a:endCxn id="50" idx="2"/>
            </p:cNvCxnSpPr>
            <p:nvPr/>
          </p:nvCxnSpPr>
          <p:spPr>
            <a:xfrm>
              <a:off x="4886132" y="24494248"/>
              <a:ext cx="1362075" cy="455612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 Verbindung mit Pfeil 62"/>
            <p:cNvCxnSpPr>
              <a:stCxn id="49" idx="6"/>
              <a:endCxn id="55" idx="1"/>
            </p:cNvCxnSpPr>
            <p:nvPr/>
          </p:nvCxnSpPr>
          <p:spPr>
            <a:xfrm>
              <a:off x="7241982" y="23710023"/>
              <a:ext cx="1357313" cy="4699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Gerade Verbindung mit Pfeil 63"/>
            <p:cNvCxnSpPr>
              <a:stCxn id="50" idx="6"/>
              <a:endCxn id="55" idx="3"/>
            </p:cNvCxnSpPr>
            <p:nvPr/>
          </p:nvCxnSpPr>
          <p:spPr>
            <a:xfrm flipV="1">
              <a:off x="7219757" y="24494248"/>
              <a:ext cx="1379538" cy="455612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Gerade Verbindung mit Pfeil 65"/>
            <p:cNvCxnSpPr>
              <a:stCxn id="56" idx="6"/>
              <a:endCxn id="57" idx="2"/>
            </p:cNvCxnSpPr>
            <p:nvPr/>
          </p:nvCxnSpPr>
          <p:spPr>
            <a:xfrm>
              <a:off x="5891401" y="26307801"/>
              <a:ext cx="1920749" cy="959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Gerade Verbindung mit Pfeil 66"/>
            <p:cNvCxnSpPr>
              <a:stCxn id="57" idx="0"/>
              <a:endCxn id="50" idx="5"/>
            </p:cNvCxnSpPr>
            <p:nvPr/>
          </p:nvCxnSpPr>
          <p:spPr>
            <a:xfrm flipH="1" flipV="1">
              <a:off x="7077477" y="25107014"/>
              <a:ext cx="1220448" cy="979496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Gerade Verbindung mit Pfeil 68"/>
            <p:cNvCxnSpPr>
              <a:stCxn id="52" idx="6"/>
              <a:endCxn id="53" idx="2"/>
            </p:cNvCxnSpPr>
            <p:nvPr/>
          </p:nvCxnSpPr>
          <p:spPr>
            <a:xfrm>
              <a:off x="6095807" y="22690848"/>
              <a:ext cx="1258888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Gerade Verbindung mit Pfeil 69"/>
            <p:cNvCxnSpPr>
              <a:stCxn id="53" idx="5"/>
              <a:endCxn id="55" idx="0"/>
            </p:cNvCxnSpPr>
            <p:nvPr/>
          </p:nvCxnSpPr>
          <p:spPr>
            <a:xfrm>
              <a:off x="8181782" y="22844835"/>
              <a:ext cx="758825" cy="12700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feld 2066"/>
            <p:cNvSpPr txBox="1">
              <a:spLocks noChangeArrowheads="1"/>
            </p:cNvSpPr>
            <p:nvPr/>
          </p:nvSpPr>
          <p:spPr bwMode="auto">
            <a:xfrm>
              <a:off x="4222552" y="23098836"/>
              <a:ext cx="808043" cy="516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9351" tIns="64676" rIns="129351" bIns="64676">
              <a:spAutoFit/>
            </a:bodyPr>
            <a:lstStyle/>
            <a:p>
              <a:r>
                <a:rPr lang="de-DE" altLang="de-DE" sz="1400" dirty="0"/>
                <a:t>p1</a:t>
              </a:r>
            </a:p>
          </p:txBody>
        </p:sp>
        <p:sp>
          <p:nvSpPr>
            <p:cNvPr id="72" name="Textfeld 82"/>
            <p:cNvSpPr txBox="1">
              <a:spLocks noChangeArrowheads="1"/>
            </p:cNvSpPr>
            <p:nvPr/>
          </p:nvSpPr>
          <p:spPr bwMode="auto">
            <a:xfrm>
              <a:off x="6392670" y="22205073"/>
              <a:ext cx="935171" cy="516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9351" tIns="64676" rIns="129351" bIns="64676">
              <a:spAutoFit/>
            </a:bodyPr>
            <a:lstStyle/>
            <a:p>
              <a:r>
                <a:rPr lang="de-DE" altLang="de-DE" sz="1400" dirty="0"/>
                <a:t>p2</a:t>
              </a:r>
            </a:p>
          </p:txBody>
        </p:sp>
        <p:sp>
          <p:nvSpPr>
            <p:cNvPr id="73" name="Textfeld 83"/>
            <p:cNvSpPr txBox="1">
              <a:spLocks noChangeArrowheads="1"/>
            </p:cNvSpPr>
            <p:nvPr/>
          </p:nvSpPr>
          <p:spPr bwMode="auto">
            <a:xfrm>
              <a:off x="5249670" y="23494122"/>
              <a:ext cx="846137" cy="516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9351" tIns="64676" rIns="129351" bIns="64676">
              <a:spAutoFit/>
            </a:bodyPr>
            <a:lstStyle/>
            <a:p>
              <a:r>
                <a:rPr lang="de-DE" altLang="de-DE" sz="1400" dirty="0"/>
                <a:t>p3</a:t>
              </a:r>
            </a:p>
          </p:txBody>
        </p:sp>
        <p:sp>
          <p:nvSpPr>
            <p:cNvPr id="74" name="Textfeld 84"/>
            <p:cNvSpPr txBox="1">
              <a:spLocks noChangeArrowheads="1"/>
            </p:cNvSpPr>
            <p:nvPr/>
          </p:nvSpPr>
          <p:spPr bwMode="auto">
            <a:xfrm>
              <a:off x="5452870" y="24297397"/>
              <a:ext cx="642936" cy="516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9351" tIns="64676" rIns="129351" bIns="64676">
              <a:spAutoFit/>
            </a:bodyPr>
            <a:lstStyle/>
            <a:p>
              <a:r>
                <a:rPr lang="de-DE" altLang="de-DE" sz="1400" dirty="0"/>
                <a:t>P</a:t>
              </a:r>
            </a:p>
          </p:txBody>
        </p:sp>
        <p:sp>
          <p:nvSpPr>
            <p:cNvPr id="75" name="Textfeld 87"/>
            <p:cNvSpPr txBox="1">
              <a:spLocks noChangeArrowheads="1"/>
            </p:cNvSpPr>
            <p:nvPr/>
          </p:nvSpPr>
          <p:spPr bwMode="auto">
            <a:xfrm>
              <a:off x="6542121" y="25845360"/>
              <a:ext cx="879709" cy="516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9351" tIns="64676" rIns="129351" bIns="64676">
              <a:spAutoFit/>
            </a:bodyPr>
            <a:lstStyle/>
            <a:p>
              <a:r>
                <a:rPr lang="de-DE" altLang="de-DE" sz="1400" dirty="0"/>
                <a:t>p5</a:t>
              </a:r>
            </a:p>
          </p:txBody>
        </p:sp>
        <p:sp>
          <p:nvSpPr>
            <p:cNvPr id="76" name="Textfeld 88"/>
            <p:cNvSpPr txBox="1">
              <a:spLocks noChangeArrowheads="1"/>
            </p:cNvSpPr>
            <p:nvPr/>
          </p:nvSpPr>
          <p:spPr bwMode="auto">
            <a:xfrm>
              <a:off x="7003989" y="25344719"/>
              <a:ext cx="835686" cy="516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9351" tIns="64676" rIns="129351" bIns="64676">
              <a:spAutoFit/>
            </a:bodyPr>
            <a:lstStyle/>
            <a:p>
              <a:r>
                <a:rPr lang="de-DE" altLang="de-DE" sz="1400" dirty="0"/>
                <a:t>p6</a:t>
              </a:r>
            </a:p>
          </p:txBody>
        </p:sp>
        <p:sp>
          <p:nvSpPr>
            <p:cNvPr id="77" name="Textfeld 89"/>
            <p:cNvSpPr txBox="1">
              <a:spLocks noChangeArrowheads="1"/>
            </p:cNvSpPr>
            <p:nvPr/>
          </p:nvSpPr>
          <p:spPr bwMode="auto">
            <a:xfrm>
              <a:off x="7556307" y="24308510"/>
              <a:ext cx="903290" cy="516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9351" tIns="64676" rIns="129351" bIns="64676">
              <a:spAutoFit/>
            </a:bodyPr>
            <a:lstStyle/>
            <a:p>
              <a:r>
                <a:rPr lang="de-DE" altLang="de-DE" sz="1400" dirty="0"/>
                <a:t>p7</a:t>
              </a:r>
            </a:p>
          </p:txBody>
        </p:sp>
        <p:sp>
          <p:nvSpPr>
            <p:cNvPr id="78" name="Textfeld 90"/>
            <p:cNvSpPr txBox="1">
              <a:spLocks noChangeArrowheads="1"/>
            </p:cNvSpPr>
            <p:nvPr/>
          </p:nvSpPr>
          <p:spPr bwMode="auto">
            <a:xfrm>
              <a:off x="8562782" y="23076610"/>
              <a:ext cx="863598" cy="516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9351" tIns="64676" rIns="129351" bIns="64676">
              <a:spAutoFit/>
            </a:bodyPr>
            <a:lstStyle/>
            <a:p>
              <a:r>
                <a:rPr lang="de-DE" altLang="de-DE" sz="1400"/>
                <a:t>p8</a:t>
              </a:r>
            </a:p>
          </p:txBody>
        </p:sp>
        <p:sp>
          <p:nvSpPr>
            <p:cNvPr id="79" name="Textfeld 91"/>
            <p:cNvSpPr txBox="1">
              <a:spLocks noChangeArrowheads="1"/>
            </p:cNvSpPr>
            <p:nvPr/>
          </p:nvSpPr>
          <p:spPr bwMode="auto">
            <a:xfrm>
              <a:off x="7627745" y="23506824"/>
              <a:ext cx="642936" cy="516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9351" tIns="64676" rIns="129351" bIns="64676">
              <a:spAutoFit/>
            </a:bodyPr>
            <a:lstStyle/>
            <a:p>
              <a:r>
                <a:rPr lang="de-DE" altLang="de-DE" sz="1400" dirty="0"/>
                <a:t>P</a:t>
              </a:r>
            </a:p>
          </p:txBody>
        </p:sp>
        <p:sp>
          <p:nvSpPr>
            <p:cNvPr id="80" name="Textfeld 1"/>
            <p:cNvSpPr txBox="1">
              <a:spLocks noChangeArrowheads="1"/>
            </p:cNvSpPr>
            <p:nvPr/>
          </p:nvSpPr>
          <p:spPr bwMode="auto">
            <a:xfrm>
              <a:off x="3853813" y="21331779"/>
              <a:ext cx="3426713" cy="929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9351" tIns="64676" rIns="129351" bIns="64676">
              <a:spAutoFit/>
            </a:bodyPr>
            <a:lstStyle/>
            <a:p>
              <a:r>
                <a:rPr lang="de-DE" altLang="de-DE" sz="1600" dirty="0" err="1">
                  <a:solidFill>
                    <a:srgbClr val="FF0000"/>
                  </a:solidFill>
                </a:rPr>
                <a:t>Shortest</a:t>
              </a:r>
              <a:r>
                <a:rPr lang="de-DE" altLang="de-DE" sz="1600" dirty="0">
                  <a:solidFill>
                    <a:srgbClr val="FF0000"/>
                  </a:solidFill>
                </a:rPr>
                <a:t> Path </a:t>
              </a:r>
              <a:r>
                <a:rPr lang="de-DE" altLang="de-DE" sz="1600" dirty="0" err="1" smtClean="0">
                  <a:solidFill>
                    <a:srgbClr val="FF0000"/>
                  </a:solidFill>
                </a:rPr>
                <a:t>Tree</a:t>
              </a:r>
              <a:r>
                <a:rPr lang="de-DE" altLang="de-DE" sz="1600" dirty="0" smtClean="0">
                  <a:solidFill>
                    <a:srgbClr val="FF0000"/>
                  </a:solidFill>
                </a:rPr>
                <a:t> (T)</a:t>
              </a:r>
              <a:endParaRPr lang="de-DE" altLang="de-DE" sz="1600" dirty="0">
                <a:solidFill>
                  <a:srgbClr val="FF0000"/>
                </a:solidFill>
              </a:endParaRPr>
            </a:p>
            <a:p>
              <a:r>
                <a:rPr lang="de-DE" altLang="de-DE" sz="1600" dirty="0" err="1" smtClean="0">
                  <a:solidFill>
                    <a:srgbClr val="00B050"/>
                  </a:solidFill>
                </a:rPr>
                <a:t>Sidetracks</a:t>
              </a:r>
              <a:r>
                <a:rPr lang="de-DE" altLang="de-DE" sz="1600" dirty="0" smtClean="0">
                  <a:solidFill>
                    <a:srgbClr val="00B050"/>
                  </a:solidFill>
                </a:rPr>
                <a:t> (G – T)</a:t>
              </a:r>
              <a:endParaRPr lang="de-DE" altLang="de-DE" sz="1600" dirty="0">
                <a:solidFill>
                  <a:srgbClr val="00B050"/>
                </a:solidFill>
              </a:endParaRPr>
            </a:p>
          </p:txBody>
        </p:sp>
        <p:cxnSp>
          <p:nvCxnSpPr>
            <p:cNvPr id="81" name="Gerade Verbindung mit Pfeil 80"/>
            <p:cNvCxnSpPr>
              <a:stCxn id="50" idx="3"/>
              <a:endCxn id="56" idx="7"/>
            </p:cNvCxnSpPr>
            <p:nvPr/>
          </p:nvCxnSpPr>
          <p:spPr>
            <a:xfrm flipH="1">
              <a:off x="5749818" y="25107014"/>
              <a:ext cx="640669" cy="1043633"/>
            </a:xfrm>
            <a:prstGeom prst="straightConnector1">
              <a:avLst/>
            </a:prstGeom>
            <a:ln cmpd="sng">
              <a:solidFill>
                <a:srgbClr val="00B050"/>
              </a:solidFill>
              <a:prstDash val="solid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feld 86"/>
            <p:cNvSpPr txBox="1">
              <a:spLocks noChangeArrowheads="1"/>
            </p:cNvSpPr>
            <p:nvPr/>
          </p:nvSpPr>
          <p:spPr bwMode="auto">
            <a:xfrm>
              <a:off x="6042753" y="25362860"/>
              <a:ext cx="790003" cy="516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9351" tIns="64676" rIns="129351" bIns="64676">
              <a:spAutoFit/>
            </a:bodyPr>
            <a:lstStyle/>
            <a:p>
              <a:r>
                <a:rPr lang="de-DE" altLang="de-DE" sz="1400" dirty="0" smtClean="0"/>
                <a:t>p4</a:t>
              </a:r>
              <a:endParaRPr lang="de-DE" altLang="de-DE" sz="1400" dirty="0"/>
            </a:p>
          </p:txBody>
        </p:sp>
      </p:grpSp>
      <p:sp>
        <p:nvSpPr>
          <p:cNvPr id="240" name="Rechteck 239"/>
          <p:cNvSpPr/>
          <p:nvPr/>
        </p:nvSpPr>
        <p:spPr>
          <a:xfrm>
            <a:off x="211954" y="4352656"/>
            <a:ext cx="8763370" cy="1988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altLang="de-DE" sz="2800" dirty="0">
                <a:solidFill>
                  <a:srgbClr val="595959"/>
                </a:solidFill>
                <a:cs typeface="Arial"/>
              </a:rPr>
              <a:t>a path is built up by using activated sidetracks or otherwise shortest </a:t>
            </a:r>
            <a:r>
              <a:rPr lang="en-US" altLang="de-DE" sz="2800" dirty="0" smtClean="0">
                <a:solidFill>
                  <a:srgbClr val="595959"/>
                </a:solidFill>
                <a:cs typeface="Arial"/>
              </a:rPr>
              <a:t>path</a:t>
            </a:r>
          </a:p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altLang="de-DE" sz="2800" dirty="0" smtClean="0">
                <a:solidFill>
                  <a:srgbClr val="595959"/>
                </a:solidFill>
                <a:cs typeface="Arial"/>
              </a:rPr>
              <a:t>e.g. the empty </a:t>
            </a:r>
            <a:r>
              <a:rPr lang="en-US" altLang="de-DE" sz="2800" dirty="0">
                <a:solidFill>
                  <a:srgbClr val="595959"/>
                </a:solidFill>
                <a:cs typeface="Arial"/>
              </a:rPr>
              <a:t>set </a:t>
            </a:r>
            <a:r>
              <a:rPr lang="en-US" altLang="de-DE" sz="2800" dirty="0" smtClean="0">
                <a:solidFill>
                  <a:srgbClr val="595959"/>
                </a:solidFill>
                <a:cs typeface="Arial"/>
              </a:rPr>
              <a:t>corresponds to (A, P, u3, p7,B)</a:t>
            </a:r>
          </a:p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altLang="de-DE" sz="2800" dirty="0" smtClean="0">
                <a:solidFill>
                  <a:srgbClr val="595959"/>
                </a:solidFill>
                <a:cs typeface="Arial"/>
              </a:rPr>
              <a:t>set {p3} corresponds to (A, p3, u6, P, B) </a:t>
            </a:r>
            <a:endParaRPr lang="en-US" altLang="de-DE" sz="2800" dirty="0">
              <a:solidFill>
                <a:srgbClr val="595959"/>
              </a:solidFill>
              <a:cs typeface="Arial"/>
            </a:endParaRPr>
          </a:p>
        </p:txBody>
      </p:sp>
      <p:sp>
        <p:nvSpPr>
          <p:cNvPr id="36" name="Fußzeilenplatzhalter 3"/>
          <p:cNvSpPr txBox="1">
            <a:spLocks/>
          </p:cNvSpPr>
          <p:nvPr/>
        </p:nvSpPr>
        <p:spPr>
          <a:xfrm>
            <a:off x="5659971" y="6483928"/>
            <a:ext cx="3093504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ct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rgbClr val="595959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>
              <a:defRPr/>
            </a:pPr>
            <a:r>
              <a:rPr lang="de-DE" dirty="0" err="1"/>
              <a:t>i</a:t>
            </a:r>
            <a:r>
              <a:rPr lang="de-DE" dirty="0" err="1" smtClean="0"/>
              <a:t>ntro</a:t>
            </a:r>
            <a:r>
              <a:rPr lang="de-DE" dirty="0" smtClean="0"/>
              <a:t> | </a:t>
            </a:r>
            <a:r>
              <a:rPr lang="de-DE" dirty="0" err="1" smtClean="0">
                <a:solidFill>
                  <a:srgbClr val="FF6600"/>
                </a:solidFill>
              </a:rPr>
              <a:t>approach</a:t>
            </a:r>
            <a:r>
              <a:rPr lang="de-DE" dirty="0"/>
              <a:t> </a:t>
            </a:r>
            <a:r>
              <a:rPr lang="de-DE" dirty="0" smtClean="0"/>
              <a:t>| </a:t>
            </a:r>
            <a:r>
              <a:rPr lang="de-DE" dirty="0" err="1" smtClean="0"/>
              <a:t>eval</a:t>
            </a:r>
            <a:r>
              <a:rPr lang="de-DE" dirty="0" smtClean="0"/>
              <a:t> | </a:t>
            </a:r>
            <a:r>
              <a:rPr lang="de-DE" dirty="0" err="1" smtClean="0"/>
              <a:t>sparql</a:t>
            </a:r>
            <a:r>
              <a:rPr lang="de-DE" dirty="0" smtClean="0"/>
              <a:t> | </a:t>
            </a:r>
            <a:r>
              <a:rPr lang="de-DE" dirty="0" err="1" smtClean="0"/>
              <a:t>conclusion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04779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Approach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>
              <a:defRPr/>
            </a:pPr>
            <a:fld id="{3FF1BEC8-F82F-4CE5-AD0A-386182457362}" type="datetime1">
              <a:rPr lang="de-DE" smtClean="0"/>
              <a:pPr algn="l">
                <a:defRPr/>
              </a:pPr>
              <a:t>30.05.2016</a:t>
            </a:fld>
            <a:r>
              <a:rPr lang="de-DE" smtClean="0"/>
              <a:t> | Knowledge Management Group | Sven Hertling | </a:t>
            </a:r>
            <a:fld id="{42D38321-6031-46DA-9B37-EEE2EA974F6E}" type="slidenum">
              <a:rPr lang="de-DE" smtClean="0"/>
              <a:pPr algn="l">
                <a:defRPr/>
              </a:pPr>
              <a:t>12</a:t>
            </a:fld>
            <a:endParaRPr lang="de-DE" dirty="0" smtClean="0"/>
          </a:p>
        </p:txBody>
      </p:sp>
      <p:sp>
        <p:nvSpPr>
          <p:cNvPr id="35" name="Inhaltsplatzhalter 2"/>
          <p:cNvSpPr>
            <a:spLocks noGrp="1"/>
          </p:cNvSpPr>
          <p:nvPr>
            <p:ph idx="1"/>
          </p:nvPr>
        </p:nvSpPr>
        <p:spPr>
          <a:xfrm>
            <a:off x="4101483" y="1600200"/>
            <a:ext cx="5042517" cy="2332946"/>
          </a:xfrm>
        </p:spPr>
        <p:txBody>
          <a:bodyPr/>
          <a:lstStyle/>
          <a:p>
            <a:r>
              <a:rPr lang="en-US" altLang="de-DE" dirty="0">
                <a:latin typeface="Arial" charset="0"/>
              </a:rPr>
              <a:t>build a graph P(G) based on </a:t>
            </a:r>
            <a:r>
              <a:rPr lang="en-US" altLang="de-DE" dirty="0" smtClean="0">
                <a:latin typeface="Arial" charset="0"/>
              </a:rPr>
              <a:t>heaps          which </a:t>
            </a:r>
            <a:r>
              <a:rPr lang="en-US" altLang="de-DE" dirty="0">
                <a:latin typeface="Arial" charset="0"/>
              </a:rPr>
              <a:t>orders all </a:t>
            </a:r>
            <a:r>
              <a:rPr lang="en-US" altLang="de-DE" dirty="0" err="1">
                <a:latin typeface="Arial" charset="0"/>
              </a:rPr>
              <a:t>sidestracks</a:t>
            </a:r>
            <a:r>
              <a:rPr lang="en-US" altLang="de-DE" dirty="0">
                <a:latin typeface="Arial" charset="0"/>
              </a:rPr>
              <a:t> on the shortest path from v to the destination</a:t>
            </a:r>
          </a:p>
        </p:txBody>
      </p:sp>
      <p:sp>
        <p:nvSpPr>
          <p:cNvPr id="47" name="Ellipse 46"/>
          <p:cNvSpPr/>
          <p:nvPr/>
        </p:nvSpPr>
        <p:spPr>
          <a:xfrm>
            <a:off x="102365" y="2497022"/>
            <a:ext cx="651171" cy="297921"/>
          </a:xfrm>
          <a:prstGeom prst="ellipse">
            <a:avLst/>
          </a:prstGeom>
          <a:gradFill>
            <a:gsLst>
              <a:gs pos="0">
                <a:srgbClr val="3F80CD"/>
              </a:gs>
              <a:gs pos="100000">
                <a:srgbClr val="9BC1F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>
              <a:defRPr/>
            </a:pPr>
            <a:r>
              <a:rPr lang="de-DE" sz="14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9" name="Ellipse 48"/>
          <p:cNvSpPr/>
          <p:nvPr/>
        </p:nvSpPr>
        <p:spPr>
          <a:xfrm>
            <a:off x="1584523" y="2076741"/>
            <a:ext cx="651171" cy="297921"/>
          </a:xfrm>
          <a:prstGeom prst="ellipse">
            <a:avLst/>
          </a:prstGeom>
          <a:gradFill>
            <a:gsLst>
              <a:gs pos="0">
                <a:srgbClr val="3F80CD"/>
              </a:gs>
              <a:gs pos="100000">
                <a:srgbClr val="9BC1F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>
              <a:defRPr/>
            </a:pPr>
            <a:r>
              <a:rPr lang="de-DE" sz="1400" dirty="0">
                <a:solidFill>
                  <a:schemeClr val="bg1"/>
                </a:solidFill>
              </a:rPr>
              <a:t>u6</a:t>
            </a:r>
          </a:p>
        </p:txBody>
      </p:sp>
      <p:sp>
        <p:nvSpPr>
          <p:cNvPr id="50" name="Ellipse 49"/>
          <p:cNvSpPr/>
          <p:nvPr/>
        </p:nvSpPr>
        <p:spPr>
          <a:xfrm>
            <a:off x="1569627" y="2907728"/>
            <a:ext cx="651171" cy="297921"/>
          </a:xfrm>
          <a:prstGeom prst="ellipse">
            <a:avLst/>
          </a:prstGeom>
          <a:gradFill>
            <a:gsLst>
              <a:gs pos="0">
                <a:srgbClr val="3F80CD"/>
              </a:gs>
              <a:gs pos="100000">
                <a:srgbClr val="9BC1F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>
              <a:defRPr/>
            </a:pPr>
            <a:r>
              <a:rPr lang="de-DE" sz="1400" dirty="0">
                <a:solidFill>
                  <a:schemeClr val="bg1"/>
                </a:solidFill>
              </a:rPr>
              <a:t>u3</a:t>
            </a:r>
          </a:p>
        </p:txBody>
      </p:sp>
      <p:sp>
        <p:nvSpPr>
          <p:cNvPr id="52" name="Ellipse 51"/>
          <p:cNvSpPr/>
          <p:nvPr/>
        </p:nvSpPr>
        <p:spPr>
          <a:xfrm>
            <a:off x="819504" y="1393650"/>
            <a:ext cx="647978" cy="295793"/>
          </a:xfrm>
          <a:prstGeom prst="ellipse">
            <a:avLst/>
          </a:prstGeom>
          <a:gradFill>
            <a:gsLst>
              <a:gs pos="0">
                <a:srgbClr val="3F80CD"/>
              </a:gs>
              <a:gs pos="100000">
                <a:srgbClr val="9BC1F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>
              <a:defRPr/>
            </a:pPr>
            <a:r>
              <a:rPr lang="de-DE" sz="1400" dirty="0">
                <a:solidFill>
                  <a:schemeClr val="bg1"/>
                </a:solidFill>
              </a:rPr>
              <a:t>u1</a:t>
            </a:r>
          </a:p>
        </p:txBody>
      </p:sp>
      <p:sp>
        <p:nvSpPr>
          <p:cNvPr id="53" name="Ellipse 52"/>
          <p:cNvSpPr/>
          <p:nvPr/>
        </p:nvSpPr>
        <p:spPr>
          <a:xfrm>
            <a:off x="2311238" y="1393650"/>
            <a:ext cx="650106" cy="295793"/>
          </a:xfrm>
          <a:prstGeom prst="ellipse">
            <a:avLst/>
          </a:prstGeom>
          <a:gradFill>
            <a:gsLst>
              <a:gs pos="0">
                <a:srgbClr val="3F80CD"/>
              </a:gs>
              <a:gs pos="100000">
                <a:srgbClr val="9BC1F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>
              <a:defRPr/>
            </a:pPr>
            <a:r>
              <a:rPr lang="de-DE" sz="1400" dirty="0">
                <a:solidFill>
                  <a:schemeClr val="bg1"/>
                </a:solidFill>
              </a:rPr>
              <a:t>u2</a:t>
            </a:r>
          </a:p>
        </p:txBody>
      </p:sp>
      <p:sp>
        <p:nvSpPr>
          <p:cNvPr id="55" name="Ellipse 54"/>
          <p:cNvSpPr/>
          <p:nvPr/>
        </p:nvSpPr>
        <p:spPr>
          <a:xfrm>
            <a:off x="3051785" y="2497022"/>
            <a:ext cx="647978" cy="297921"/>
          </a:xfrm>
          <a:prstGeom prst="ellipse">
            <a:avLst/>
          </a:prstGeom>
          <a:gradFill>
            <a:gsLst>
              <a:gs pos="0">
                <a:srgbClr val="3F80CD"/>
              </a:gs>
              <a:gs pos="100000">
                <a:srgbClr val="9BC1F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>
              <a:defRPr/>
            </a:pPr>
            <a:r>
              <a:rPr lang="de-DE" sz="1400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56" name="Ellipse 55"/>
          <p:cNvSpPr/>
          <p:nvPr/>
        </p:nvSpPr>
        <p:spPr>
          <a:xfrm>
            <a:off x="682503" y="3817873"/>
            <a:ext cx="647978" cy="297921"/>
          </a:xfrm>
          <a:prstGeom prst="ellipse">
            <a:avLst/>
          </a:prstGeom>
          <a:gradFill>
            <a:gsLst>
              <a:gs pos="0">
                <a:srgbClr val="3F80CD"/>
              </a:gs>
              <a:gs pos="100000">
                <a:srgbClr val="9BC1F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>
              <a:defRPr/>
            </a:pPr>
            <a:r>
              <a:rPr lang="de-DE" sz="1400" dirty="0">
                <a:solidFill>
                  <a:schemeClr val="bg1"/>
                </a:solidFill>
              </a:rPr>
              <a:t>u4</a:t>
            </a:r>
          </a:p>
        </p:txBody>
      </p:sp>
      <p:sp>
        <p:nvSpPr>
          <p:cNvPr id="57" name="Ellipse 56"/>
          <p:cNvSpPr/>
          <p:nvPr/>
        </p:nvSpPr>
        <p:spPr>
          <a:xfrm>
            <a:off x="2617842" y="3818516"/>
            <a:ext cx="651171" cy="297921"/>
          </a:xfrm>
          <a:prstGeom prst="ellipse">
            <a:avLst/>
          </a:prstGeom>
          <a:gradFill>
            <a:gsLst>
              <a:gs pos="0">
                <a:srgbClr val="3F80CD"/>
              </a:gs>
              <a:gs pos="100000">
                <a:srgbClr val="9BC1F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>
              <a:defRPr/>
            </a:pPr>
            <a:r>
              <a:rPr lang="de-DE" sz="1400" dirty="0">
                <a:solidFill>
                  <a:schemeClr val="bg1"/>
                </a:solidFill>
              </a:rPr>
              <a:t>u5</a:t>
            </a:r>
          </a:p>
        </p:txBody>
      </p:sp>
      <p:cxnSp>
        <p:nvCxnSpPr>
          <p:cNvPr id="58" name="Gerade Verbindung mit Pfeil 57"/>
          <p:cNvCxnSpPr>
            <a:stCxn id="47" idx="0"/>
            <a:endCxn id="52" idx="3"/>
          </p:cNvCxnSpPr>
          <p:nvPr/>
        </p:nvCxnSpPr>
        <p:spPr>
          <a:xfrm flipV="1">
            <a:off x="427951" y="1645819"/>
            <a:ext cx="485186" cy="85120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mit Pfeil 59"/>
          <p:cNvCxnSpPr>
            <a:stCxn id="47" idx="7"/>
            <a:endCxn id="49" idx="2"/>
          </p:cNvCxnSpPr>
          <p:nvPr/>
        </p:nvCxnSpPr>
        <p:spPr>
          <a:xfrm flipV="1">
            <a:off x="656711" y="2225702"/>
            <a:ext cx="927812" cy="31494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mit Pfeil 60"/>
          <p:cNvCxnSpPr>
            <a:stCxn id="47" idx="5"/>
            <a:endCxn id="50" idx="2"/>
          </p:cNvCxnSpPr>
          <p:nvPr/>
        </p:nvCxnSpPr>
        <p:spPr>
          <a:xfrm>
            <a:off x="656711" y="2751320"/>
            <a:ext cx="912916" cy="30536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mit Pfeil 62"/>
          <p:cNvCxnSpPr>
            <a:stCxn id="49" idx="6"/>
            <a:endCxn id="55" idx="1"/>
          </p:cNvCxnSpPr>
          <p:nvPr/>
        </p:nvCxnSpPr>
        <p:spPr>
          <a:xfrm>
            <a:off x="2235693" y="2225702"/>
            <a:ext cx="909724" cy="31494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mit Pfeil 63"/>
          <p:cNvCxnSpPr>
            <a:stCxn id="50" idx="6"/>
            <a:endCxn id="55" idx="3"/>
          </p:cNvCxnSpPr>
          <p:nvPr/>
        </p:nvCxnSpPr>
        <p:spPr>
          <a:xfrm flipV="1">
            <a:off x="2220797" y="2751320"/>
            <a:ext cx="924620" cy="30536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56" idx="6"/>
            <a:endCxn id="57" idx="2"/>
          </p:cNvCxnSpPr>
          <p:nvPr/>
        </p:nvCxnSpPr>
        <p:spPr>
          <a:xfrm>
            <a:off x="1330482" y="3966834"/>
            <a:ext cx="1287361" cy="64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>
            <a:stCxn id="57" idx="0"/>
            <a:endCxn id="50" idx="5"/>
          </p:cNvCxnSpPr>
          <p:nvPr/>
        </p:nvCxnSpPr>
        <p:spPr>
          <a:xfrm flipH="1" flipV="1">
            <a:off x="2125436" y="3162019"/>
            <a:ext cx="817992" cy="65649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mit Pfeil 68"/>
          <p:cNvCxnSpPr>
            <a:stCxn id="52" idx="6"/>
            <a:endCxn id="53" idx="2"/>
          </p:cNvCxnSpPr>
          <p:nvPr/>
        </p:nvCxnSpPr>
        <p:spPr>
          <a:xfrm>
            <a:off x="1467482" y="1542611"/>
            <a:ext cx="84375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mit Pfeil 69"/>
          <p:cNvCxnSpPr>
            <a:stCxn id="53" idx="5"/>
            <a:endCxn id="55" idx="0"/>
          </p:cNvCxnSpPr>
          <p:nvPr/>
        </p:nvCxnSpPr>
        <p:spPr>
          <a:xfrm>
            <a:off x="2865584" y="1645819"/>
            <a:ext cx="508594" cy="85120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feld 2066"/>
          <p:cNvSpPr txBox="1">
            <a:spLocks noChangeArrowheads="1"/>
          </p:cNvSpPr>
          <p:nvPr/>
        </p:nvSpPr>
        <p:spPr bwMode="auto">
          <a:xfrm>
            <a:off x="211954" y="1816060"/>
            <a:ext cx="541582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400" dirty="0"/>
              <a:t>p1</a:t>
            </a:r>
          </a:p>
        </p:txBody>
      </p:sp>
      <p:sp>
        <p:nvSpPr>
          <p:cNvPr id="72" name="Textfeld 82"/>
          <p:cNvSpPr txBox="1">
            <a:spLocks noChangeArrowheads="1"/>
          </p:cNvSpPr>
          <p:nvPr/>
        </p:nvSpPr>
        <p:spPr bwMode="auto">
          <a:xfrm>
            <a:off x="1666451" y="1217026"/>
            <a:ext cx="626788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400" dirty="0"/>
              <a:t>p2</a:t>
            </a:r>
          </a:p>
        </p:txBody>
      </p:sp>
      <p:sp>
        <p:nvSpPr>
          <p:cNvPr id="73" name="Textfeld 83"/>
          <p:cNvSpPr txBox="1">
            <a:spLocks noChangeArrowheads="1"/>
          </p:cNvSpPr>
          <p:nvPr/>
        </p:nvSpPr>
        <p:spPr bwMode="auto">
          <a:xfrm>
            <a:off x="900369" y="2080996"/>
            <a:ext cx="567114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400" dirty="0"/>
              <a:t>p3</a:t>
            </a:r>
          </a:p>
        </p:txBody>
      </p:sp>
      <p:sp>
        <p:nvSpPr>
          <p:cNvPr id="74" name="Textfeld 84"/>
          <p:cNvSpPr txBox="1">
            <a:spLocks noChangeArrowheads="1"/>
          </p:cNvSpPr>
          <p:nvPr/>
        </p:nvSpPr>
        <p:spPr bwMode="auto">
          <a:xfrm>
            <a:off x="1036561" y="2619383"/>
            <a:ext cx="430921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351" tIns="64676" rIns="129351" bIns="64676">
            <a:spAutoFit/>
          </a:bodyPr>
          <a:lstStyle/>
          <a:p>
            <a:r>
              <a:rPr lang="de-DE" altLang="de-DE" sz="1400" dirty="0"/>
              <a:t>P</a:t>
            </a:r>
          </a:p>
        </p:txBody>
      </p:sp>
      <p:sp>
        <p:nvSpPr>
          <p:cNvPr id="75" name="Textfeld 87"/>
          <p:cNvSpPr txBox="1">
            <a:spLocks noChangeArrowheads="1"/>
          </p:cNvSpPr>
          <p:nvPr/>
        </p:nvSpPr>
        <p:spPr bwMode="auto">
          <a:xfrm>
            <a:off x="1766619" y="3656888"/>
            <a:ext cx="589615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400" dirty="0"/>
              <a:t>p5</a:t>
            </a:r>
          </a:p>
        </p:txBody>
      </p:sp>
      <p:sp>
        <p:nvSpPr>
          <p:cNvPr id="76" name="Textfeld 88"/>
          <p:cNvSpPr txBox="1">
            <a:spLocks noChangeArrowheads="1"/>
          </p:cNvSpPr>
          <p:nvPr/>
        </p:nvSpPr>
        <p:spPr bwMode="auto">
          <a:xfrm>
            <a:off x="2076181" y="3321339"/>
            <a:ext cx="560109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400" dirty="0"/>
              <a:t>p6</a:t>
            </a:r>
          </a:p>
        </p:txBody>
      </p:sp>
      <p:sp>
        <p:nvSpPr>
          <p:cNvPr id="77" name="Textfeld 89"/>
          <p:cNvSpPr txBox="1">
            <a:spLocks noChangeArrowheads="1"/>
          </p:cNvSpPr>
          <p:nvPr/>
        </p:nvSpPr>
        <p:spPr bwMode="auto">
          <a:xfrm>
            <a:off x="2446366" y="2626831"/>
            <a:ext cx="605420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400" dirty="0"/>
              <a:t>p7</a:t>
            </a:r>
          </a:p>
        </p:txBody>
      </p:sp>
      <p:sp>
        <p:nvSpPr>
          <p:cNvPr id="78" name="Textfeld 90"/>
          <p:cNvSpPr txBox="1">
            <a:spLocks noChangeArrowheads="1"/>
          </p:cNvSpPr>
          <p:nvPr/>
        </p:nvSpPr>
        <p:spPr bwMode="auto">
          <a:xfrm>
            <a:off x="3120945" y="1801164"/>
            <a:ext cx="578817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400"/>
              <a:t>p8</a:t>
            </a:r>
          </a:p>
        </p:txBody>
      </p:sp>
      <p:sp>
        <p:nvSpPr>
          <p:cNvPr id="79" name="Textfeld 91"/>
          <p:cNvSpPr txBox="1">
            <a:spLocks noChangeArrowheads="1"/>
          </p:cNvSpPr>
          <p:nvPr/>
        </p:nvSpPr>
        <p:spPr bwMode="auto">
          <a:xfrm>
            <a:off x="2494247" y="2089510"/>
            <a:ext cx="430921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351" tIns="64676" rIns="129351" bIns="64676">
            <a:spAutoFit/>
          </a:bodyPr>
          <a:lstStyle/>
          <a:p>
            <a:r>
              <a:rPr lang="de-DE" altLang="de-DE" sz="1400" dirty="0"/>
              <a:t>P</a:t>
            </a:r>
          </a:p>
        </p:txBody>
      </p:sp>
      <p:sp>
        <p:nvSpPr>
          <p:cNvPr id="80" name="Textfeld 1"/>
          <p:cNvSpPr txBox="1">
            <a:spLocks noChangeArrowheads="1"/>
          </p:cNvSpPr>
          <p:nvPr/>
        </p:nvSpPr>
        <p:spPr bwMode="auto">
          <a:xfrm>
            <a:off x="-35189" y="631710"/>
            <a:ext cx="2296716" cy="623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600" dirty="0" err="1">
                <a:solidFill>
                  <a:srgbClr val="FF0000"/>
                </a:solidFill>
              </a:rPr>
              <a:t>Shortest</a:t>
            </a:r>
            <a:r>
              <a:rPr lang="de-DE" altLang="de-DE" sz="1600" dirty="0">
                <a:solidFill>
                  <a:srgbClr val="FF0000"/>
                </a:solidFill>
              </a:rPr>
              <a:t> Path </a:t>
            </a:r>
            <a:r>
              <a:rPr lang="de-DE" altLang="de-DE" sz="1600" dirty="0" err="1" smtClean="0">
                <a:solidFill>
                  <a:srgbClr val="FF0000"/>
                </a:solidFill>
              </a:rPr>
              <a:t>Tree</a:t>
            </a:r>
            <a:r>
              <a:rPr lang="de-DE" altLang="de-DE" sz="1600" dirty="0" smtClean="0">
                <a:solidFill>
                  <a:srgbClr val="FF0000"/>
                </a:solidFill>
              </a:rPr>
              <a:t> (T)</a:t>
            </a:r>
            <a:endParaRPr lang="de-DE" altLang="de-DE" sz="1600" dirty="0">
              <a:solidFill>
                <a:srgbClr val="FF0000"/>
              </a:solidFill>
            </a:endParaRPr>
          </a:p>
          <a:p>
            <a:r>
              <a:rPr lang="de-DE" altLang="de-DE" sz="1600" dirty="0" err="1" smtClean="0">
                <a:solidFill>
                  <a:srgbClr val="00B050"/>
                </a:solidFill>
              </a:rPr>
              <a:t>Sidetracks</a:t>
            </a:r>
            <a:r>
              <a:rPr lang="de-DE" altLang="de-DE" sz="1600" dirty="0" smtClean="0">
                <a:solidFill>
                  <a:srgbClr val="00B050"/>
                </a:solidFill>
              </a:rPr>
              <a:t> (G – T)</a:t>
            </a:r>
            <a:endParaRPr lang="de-DE" altLang="de-DE" sz="1600" dirty="0">
              <a:solidFill>
                <a:srgbClr val="00B050"/>
              </a:solidFill>
            </a:endParaRPr>
          </a:p>
        </p:txBody>
      </p:sp>
      <p:cxnSp>
        <p:nvCxnSpPr>
          <p:cNvPr id="81" name="Gerade Verbindung mit Pfeil 80"/>
          <p:cNvCxnSpPr>
            <a:stCxn id="50" idx="3"/>
            <a:endCxn id="56" idx="7"/>
          </p:cNvCxnSpPr>
          <p:nvPr/>
        </p:nvCxnSpPr>
        <p:spPr>
          <a:xfrm flipH="1">
            <a:off x="1235587" y="3162019"/>
            <a:ext cx="429401" cy="699483"/>
          </a:xfrm>
          <a:prstGeom prst="straightConnector1">
            <a:avLst/>
          </a:prstGeom>
          <a:ln cmpd="sng">
            <a:solidFill>
              <a:srgbClr val="00B050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Textfeld 86"/>
          <p:cNvSpPr txBox="1">
            <a:spLocks noChangeArrowheads="1"/>
          </p:cNvSpPr>
          <p:nvPr/>
        </p:nvSpPr>
        <p:spPr bwMode="auto">
          <a:xfrm>
            <a:off x="1431924" y="3333497"/>
            <a:ext cx="529491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400" dirty="0" smtClean="0"/>
              <a:t>p4</a:t>
            </a:r>
            <a:endParaRPr lang="de-DE" altLang="de-DE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feld 82"/>
              <p:cNvSpPr txBox="1"/>
              <p:nvPr/>
            </p:nvSpPr>
            <p:spPr>
              <a:xfrm>
                <a:off x="5460017" y="2070247"/>
                <a:ext cx="10783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de-DE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𝐺</m:t>
                          </m:r>
                        </m:sub>
                      </m:sSub>
                      <m:r>
                        <a:rPr lang="de-DE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(</m:t>
                      </m:r>
                      <m:r>
                        <a:rPr lang="de-DE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𝑣</m:t>
                      </m:r>
                      <m:r>
                        <a:rPr lang="de-DE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de-DE" i="1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3" name="Textfeld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0017" y="2070247"/>
                <a:ext cx="1078372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3" name="Gruppieren 132"/>
          <p:cNvGrpSpPr>
            <a:grpSpLocks/>
          </p:cNvGrpSpPr>
          <p:nvPr/>
        </p:nvGrpSpPr>
        <p:grpSpPr bwMode="auto">
          <a:xfrm>
            <a:off x="5347825" y="3799685"/>
            <a:ext cx="1424938" cy="444818"/>
            <a:chOff x="7697223" y="17956113"/>
            <a:chExt cx="2101392" cy="657325"/>
          </a:xfrm>
        </p:grpSpPr>
        <p:sp>
          <p:nvSpPr>
            <p:cNvPr id="206" name="Rechteck 205"/>
            <p:cNvSpPr/>
            <p:nvPr/>
          </p:nvSpPr>
          <p:spPr bwMode="auto">
            <a:xfrm>
              <a:off x="7697223" y="17956113"/>
              <a:ext cx="2101392" cy="657325"/>
            </a:xfrm>
            <a:prstGeom prst="rect">
              <a:avLst/>
            </a:prstGeom>
            <a:gradFill rotWithShape="1">
              <a:gsLst>
                <a:gs pos="0">
                  <a:srgbClr val="000000">
                    <a:tint val="50000"/>
                    <a:satMod val="300000"/>
                  </a:srgbClr>
                </a:gs>
                <a:gs pos="35000">
                  <a:srgbClr val="000000">
                    <a:tint val="37000"/>
                    <a:satMod val="300000"/>
                  </a:srgbClr>
                </a:gs>
                <a:gs pos="100000">
                  <a:srgbClr val="000000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  <a:headEnd type="none" w="med" len="med"/>
              <a:tailEnd type="none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 marL="0" marR="0" lvl="0" indent="0" defTabSz="494722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7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207" name="Ellipse 206"/>
            <p:cNvSpPr/>
            <p:nvPr/>
          </p:nvSpPr>
          <p:spPr>
            <a:xfrm>
              <a:off x="7803751" y="18193199"/>
              <a:ext cx="685139" cy="313494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  <a:ln w="9525" cap="flat" cmpd="sng" algn="ctr">
              <a:solidFill>
                <a:srgbClr val="BBE0E3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…</a:t>
              </a:r>
            </a:p>
          </p:txBody>
        </p:sp>
        <p:sp>
          <p:nvSpPr>
            <p:cNvPr id="208" name="Ellipse 207"/>
            <p:cNvSpPr/>
            <p:nvPr/>
          </p:nvSpPr>
          <p:spPr>
            <a:xfrm>
              <a:off x="9006949" y="18193199"/>
              <a:ext cx="685139" cy="313494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  <a:ln w="9525" cap="flat" cmpd="sng" algn="ctr">
              <a:solidFill>
                <a:srgbClr val="BBE0E3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A</a:t>
              </a:r>
            </a:p>
          </p:txBody>
        </p:sp>
        <p:cxnSp>
          <p:nvCxnSpPr>
            <p:cNvPr id="209" name="Gerade Verbindung mit Pfeil 208"/>
            <p:cNvCxnSpPr>
              <a:stCxn id="207" idx="6"/>
              <a:endCxn id="208" idx="2"/>
            </p:cNvCxnSpPr>
            <p:nvPr/>
          </p:nvCxnSpPr>
          <p:spPr>
            <a:xfrm flipV="1">
              <a:off x="8488889" y="18349385"/>
              <a:ext cx="518059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0B050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210" name="Textfeld 83"/>
            <p:cNvSpPr txBox="1">
              <a:spLocks noChangeArrowheads="1"/>
            </p:cNvSpPr>
            <p:nvPr/>
          </p:nvSpPr>
          <p:spPr bwMode="auto">
            <a:xfrm>
              <a:off x="8432617" y="17958825"/>
              <a:ext cx="455610" cy="500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de-DE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…</a:t>
              </a:r>
            </a:p>
          </p:txBody>
        </p:sp>
      </p:grpSp>
      <p:grpSp>
        <p:nvGrpSpPr>
          <p:cNvPr id="164" name="Gruppieren 138"/>
          <p:cNvGrpSpPr>
            <a:grpSpLocks/>
          </p:cNvGrpSpPr>
          <p:nvPr/>
        </p:nvGrpSpPr>
        <p:grpSpPr bwMode="auto">
          <a:xfrm>
            <a:off x="5374451" y="4473479"/>
            <a:ext cx="1424179" cy="445578"/>
            <a:chOff x="7697223" y="17956113"/>
            <a:chExt cx="2101394" cy="657325"/>
          </a:xfrm>
        </p:grpSpPr>
        <p:sp>
          <p:nvSpPr>
            <p:cNvPr id="201" name="Rechteck 200"/>
            <p:cNvSpPr/>
            <p:nvPr/>
          </p:nvSpPr>
          <p:spPr bwMode="auto">
            <a:xfrm>
              <a:off x="7697223" y="17956113"/>
              <a:ext cx="2101392" cy="657325"/>
            </a:xfrm>
            <a:prstGeom prst="rect">
              <a:avLst/>
            </a:prstGeom>
            <a:gradFill rotWithShape="1">
              <a:gsLst>
                <a:gs pos="0">
                  <a:srgbClr val="000000">
                    <a:tint val="50000"/>
                    <a:satMod val="300000"/>
                  </a:srgbClr>
                </a:gs>
                <a:gs pos="35000">
                  <a:srgbClr val="000000">
                    <a:tint val="37000"/>
                    <a:satMod val="300000"/>
                  </a:srgbClr>
                </a:gs>
                <a:gs pos="100000">
                  <a:srgbClr val="000000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  <a:headEnd type="none" w="med" len="med"/>
              <a:tailEnd type="none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 marL="0" marR="0" lvl="0" indent="0" defTabSz="494722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7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202" name="Ellipse 201"/>
            <p:cNvSpPr/>
            <p:nvPr/>
          </p:nvSpPr>
          <p:spPr>
            <a:xfrm>
              <a:off x="7803808" y="18192795"/>
              <a:ext cx="685504" cy="314080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  <a:ln w="9525" cap="flat" cmpd="sng" algn="ctr">
              <a:solidFill>
                <a:srgbClr val="BBE0E3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203" name="Ellipse 202"/>
            <p:cNvSpPr/>
            <p:nvPr/>
          </p:nvSpPr>
          <p:spPr>
            <a:xfrm>
              <a:off x="8906413" y="18192796"/>
              <a:ext cx="892204" cy="314080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  <a:ln w="9525" cap="flat" cmpd="sng" algn="ctr">
              <a:solidFill>
                <a:srgbClr val="BBE0E3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u6</a:t>
              </a:r>
            </a:p>
          </p:txBody>
        </p:sp>
        <p:cxnSp>
          <p:nvCxnSpPr>
            <p:cNvPr id="204" name="Gerade Verbindung mit Pfeil 203"/>
            <p:cNvCxnSpPr>
              <a:stCxn id="202" idx="6"/>
              <a:endCxn id="203" idx="2"/>
            </p:cNvCxnSpPr>
            <p:nvPr/>
          </p:nvCxnSpPr>
          <p:spPr>
            <a:xfrm>
              <a:off x="8489312" y="18349836"/>
              <a:ext cx="417101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0B050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205" name="Textfeld 83"/>
            <p:cNvSpPr txBox="1">
              <a:spLocks noChangeArrowheads="1"/>
            </p:cNvSpPr>
            <p:nvPr/>
          </p:nvSpPr>
          <p:spPr bwMode="auto">
            <a:xfrm>
              <a:off x="8219869" y="17956113"/>
              <a:ext cx="899794" cy="454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de-DE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p3</a:t>
              </a:r>
            </a:p>
          </p:txBody>
        </p:sp>
      </p:grpSp>
      <p:grpSp>
        <p:nvGrpSpPr>
          <p:cNvPr id="165" name="Gruppieren 144"/>
          <p:cNvGrpSpPr>
            <a:grpSpLocks/>
          </p:cNvGrpSpPr>
          <p:nvPr/>
        </p:nvGrpSpPr>
        <p:grpSpPr bwMode="auto">
          <a:xfrm>
            <a:off x="4376722" y="5205443"/>
            <a:ext cx="1424178" cy="471576"/>
            <a:chOff x="7697223" y="17871798"/>
            <a:chExt cx="2101392" cy="695680"/>
          </a:xfrm>
        </p:grpSpPr>
        <p:sp>
          <p:nvSpPr>
            <p:cNvPr id="196" name="Rechteck 195"/>
            <p:cNvSpPr/>
            <p:nvPr/>
          </p:nvSpPr>
          <p:spPr bwMode="auto">
            <a:xfrm>
              <a:off x="7697223" y="17910153"/>
              <a:ext cx="2101392" cy="657325"/>
            </a:xfrm>
            <a:prstGeom prst="rect">
              <a:avLst/>
            </a:prstGeom>
            <a:gradFill rotWithShape="1">
              <a:gsLst>
                <a:gs pos="0">
                  <a:srgbClr val="000000">
                    <a:tint val="50000"/>
                    <a:satMod val="300000"/>
                  </a:srgbClr>
                </a:gs>
                <a:gs pos="35000">
                  <a:srgbClr val="000000">
                    <a:tint val="37000"/>
                    <a:satMod val="300000"/>
                  </a:srgbClr>
                </a:gs>
                <a:gs pos="100000">
                  <a:srgbClr val="000000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  <a:headEnd type="none" w="med" len="med"/>
              <a:tailEnd type="none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 marL="0" marR="0" lvl="0" indent="0" defTabSz="494722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7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97" name="Ellipse 196"/>
            <p:cNvSpPr/>
            <p:nvPr/>
          </p:nvSpPr>
          <p:spPr>
            <a:xfrm>
              <a:off x="7721318" y="18108478"/>
              <a:ext cx="910537" cy="314080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  <a:ln w="9525" cap="flat" cmpd="sng" algn="ctr">
              <a:solidFill>
                <a:srgbClr val="BBE0E3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u3</a:t>
              </a:r>
            </a:p>
          </p:txBody>
        </p:sp>
        <p:sp>
          <p:nvSpPr>
            <p:cNvPr id="198" name="Ellipse 197"/>
            <p:cNvSpPr/>
            <p:nvPr/>
          </p:nvSpPr>
          <p:spPr>
            <a:xfrm>
              <a:off x="8842457" y="18108478"/>
              <a:ext cx="906366" cy="314080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  <a:ln w="9525" cap="flat" cmpd="sng" algn="ctr">
              <a:solidFill>
                <a:srgbClr val="BBE0E3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u4</a:t>
              </a:r>
            </a:p>
          </p:txBody>
        </p:sp>
        <p:cxnSp>
          <p:nvCxnSpPr>
            <p:cNvPr id="199" name="Gerade Verbindung mit Pfeil 198"/>
            <p:cNvCxnSpPr>
              <a:stCxn id="197" idx="6"/>
              <a:endCxn id="198" idx="2"/>
            </p:cNvCxnSpPr>
            <p:nvPr/>
          </p:nvCxnSpPr>
          <p:spPr>
            <a:xfrm>
              <a:off x="8631855" y="18265519"/>
              <a:ext cx="210601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0B050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200" name="Textfeld 83"/>
            <p:cNvSpPr txBox="1">
              <a:spLocks noChangeArrowheads="1"/>
            </p:cNvSpPr>
            <p:nvPr/>
          </p:nvSpPr>
          <p:spPr bwMode="auto">
            <a:xfrm>
              <a:off x="8489423" y="17871798"/>
              <a:ext cx="640675" cy="454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de-DE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p4</a:t>
              </a:r>
            </a:p>
          </p:txBody>
        </p:sp>
      </p:grpSp>
      <p:grpSp>
        <p:nvGrpSpPr>
          <p:cNvPr id="166" name="Gruppieren 150"/>
          <p:cNvGrpSpPr>
            <a:grpSpLocks/>
          </p:cNvGrpSpPr>
          <p:nvPr/>
        </p:nvGrpSpPr>
        <p:grpSpPr bwMode="auto">
          <a:xfrm>
            <a:off x="6354812" y="5183682"/>
            <a:ext cx="1424938" cy="482130"/>
            <a:chOff x="7697223" y="17839576"/>
            <a:chExt cx="2101392" cy="711244"/>
          </a:xfrm>
        </p:grpSpPr>
        <p:sp>
          <p:nvSpPr>
            <p:cNvPr id="191" name="Rechteck 190"/>
            <p:cNvSpPr/>
            <p:nvPr/>
          </p:nvSpPr>
          <p:spPr bwMode="auto">
            <a:xfrm>
              <a:off x="7697223" y="17893495"/>
              <a:ext cx="2101392" cy="657325"/>
            </a:xfrm>
            <a:prstGeom prst="rect">
              <a:avLst/>
            </a:prstGeom>
            <a:gradFill rotWithShape="1">
              <a:gsLst>
                <a:gs pos="0">
                  <a:srgbClr val="000000">
                    <a:tint val="50000"/>
                    <a:satMod val="300000"/>
                  </a:srgbClr>
                </a:gs>
                <a:gs pos="35000">
                  <a:srgbClr val="000000">
                    <a:tint val="37000"/>
                    <a:satMod val="300000"/>
                  </a:srgbClr>
                </a:gs>
                <a:gs pos="100000">
                  <a:srgbClr val="000000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  <a:headEnd type="none" w="med" len="med"/>
              <a:tailEnd type="none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 marL="0" marR="0" lvl="0" indent="0" defTabSz="494722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7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92" name="Ellipse 191"/>
            <p:cNvSpPr/>
            <p:nvPr/>
          </p:nvSpPr>
          <p:spPr>
            <a:xfrm>
              <a:off x="7740083" y="18136586"/>
              <a:ext cx="685140" cy="314079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  <a:ln w="9525" cap="flat" cmpd="sng" algn="ctr">
              <a:solidFill>
                <a:srgbClr val="BBE0E3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193" name="Ellipse 192"/>
            <p:cNvSpPr/>
            <p:nvPr/>
          </p:nvSpPr>
          <p:spPr>
            <a:xfrm>
              <a:off x="8808508" y="18142174"/>
              <a:ext cx="951972" cy="314079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  <a:ln w="9525" cap="flat" cmpd="sng" algn="ctr">
              <a:solidFill>
                <a:srgbClr val="BBE0E3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u1</a:t>
              </a:r>
            </a:p>
          </p:txBody>
        </p:sp>
        <p:cxnSp>
          <p:nvCxnSpPr>
            <p:cNvPr id="194" name="Gerade Verbindung mit Pfeil 193"/>
            <p:cNvCxnSpPr>
              <a:stCxn id="192" idx="6"/>
              <a:endCxn id="193" idx="2"/>
            </p:cNvCxnSpPr>
            <p:nvPr/>
          </p:nvCxnSpPr>
          <p:spPr>
            <a:xfrm>
              <a:off x="8425223" y="18293625"/>
              <a:ext cx="383286" cy="5588"/>
            </a:xfrm>
            <a:prstGeom prst="straightConnector1">
              <a:avLst/>
            </a:prstGeom>
            <a:noFill/>
            <a:ln w="25400" cap="flat" cmpd="sng" algn="ctr">
              <a:solidFill>
                <a:srgbClr val="00B050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195" name="Textfeld 83"/>
            <p:cNvSpPr txBox="1">
              <a:spLocks noChangeArrowheads="1"/>
            </p:cNvSpPr>
            <p:nvPr/>
          </p:nvSpPr>
          <p:spPr bwMode="auto">
            <a:xfrm>
              <a:off x="8404082" y="17839576"/>
              <a:ext cx="714441" cy="454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de-DE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p1</a:t>
              </a:r>
            </a:p>
          </p:txBody>
        </p:sp>
      </p:grpSp>
      <p:cxnSp>
        <p:nvCxnSpPr>
          <p:cNvPr id="167" name="Gerade Verbindung mit Pfeil 156"/>
          <p:cNvCxnSpPr>
            <a:cxnSpLocks noChangeShapeType="1"/>
            <a:stCxn id="201" idx="2"/>
            <a:endCxn id="196" idx="0"/>
          </p:cNvCxnSpPr>
          <p:nvPr/>
        </p:nvCxnSpPr>
        <p:spPr bwMode="auto">
          <a:xfrm flipH="1">
            <a:off x="5088810" y="4919057"/>
            <a:ext cx="997730" cy="312417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8" name="Gerade Verbindung mit Pfeil 157"/>
          <p:cNvCxnSpPr>
            <a:cxnSpLocks noChangeShapeType="1"/>
            <a:stCxn id="201" idx="2"/>
          </p:cNvCxnSpPr>
          <p:nvPr/>
        </p:nvCxnSpPr>
        <p:spPr bwMode="auto">
          <a:xfrm>
            <a:off x="6086540" y="4919057"/>
            <a:ext cx="928623" cy="301175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9" name="Gerade Verbindung mit Pfeil 168"/>
          <p:cNvCxnSpPr>
            <a:stCxn id="206" idx="2"/>
          </p:cNvCxnSpPr>
          <p:nvPr/>
        </p:nvCxnSpPr>
        <p:spPr bwMode="auto">
          <a:xfrm flipH="1">
            <a:off x="6060226" y="4244503"/>
            <a:ext cx="68" cy="224396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headEnd type="none" w="med" len="med"/>
            <a:tailEnd type="arrow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170" name="Geschweifte Klammer links 2061"/>
          <p:cNvSpPr>
            <a:spLocks/>
          </p:cNvSpPr>
          <p:nvPr/>
        </p:nvSpPr>
        <p:spPr bwMode="auto">
          <a:xfrm>
            <a:off x="4852517" y="3772479"/>
            <a:ext cx="350532" cy="581932"/>
          </a:xfrm>
          <a:prstGeom prst="leftBrace">
            <a:avLst>
              <a:gd name="adj1" fmla="val 8317"/>
              <a:gd name="adj2" fmla="val 50000"/>
            </a:avLst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9351" tIns="64676" rIns="129351" bIns="64676"/>
          <a:lstStyle>
            <a:lvl1pPr defTabSz="3497263" eaLnBrk="0" hangingPunct="0">
              <a:spcBef>
                <a:spcPct val="20000"/>
              </a:spcBef>
              <a:spcAft>
                <a:spcPct val="50000"/>
              </a:spcAft>
              <a:defRPr sz="4800" b="1">
                <a:solidFill>
                  <a:schemeClr val="tx1"/>
                </a:solidFill>
                <a:latin typeface="Verdana" pitchFamily="34" charset="0"/>
              </a:defRPr>
            </a:lvl1pPr>
            <a:lvl2pPr marL="536575" indent="-385763" defTabSz="3497263" eaLnBrk="0" hangingPunct="0">
              <a:spcBef>
                <a:spcPct val="50000"/>
              </a:spcBef>
              <a:buClr>
                <a:srgbClr val="FF0000"/>
              </a:buClr>
              <a:buChar char="•"/>
              <a:defRPr sz="3500">
                <a:solidFill>
                  <a:schemeClr val="tx1"/>
                </a:solidFill>
                <a:latin typeface="Verdana" pitchFamily="34" charset="0"/>
              </a:defRPr>
            </a:lvl2pPr>
            <a:lvl3pPr marL="1060450" indent="-371475" defTabSz="3497263" eaLnBrk="0" hangingPunct="0">
              <a:spcBef>
                <a:spcPct val="50000"/>
              </a:spcBef>
              <a:buClr>
                <a:srgbClr val="00CCFF"/>
              </a:buClr>
              <a:buFont typeface="Wingdings" pitchFamily="2" charset="2"/>
              <a:buChar char="§"/>
              <a:defRPr sz="3500">
                <a:solidFill>
                  <a:schemeClr val="tx1"/>
                </a:solidFill>
                <a:latin typeface="Verdana" pitchFamily="34" charset="0"/>
              </a:defRPr>
            </a:lvl3pPr>
            <a:lvl4pPr marL="1671638" indent="-458788" defTabSz="3497263" eaLnBrk="0" hangingPunct="0">
              <a:spcBef>
                <a:spcPct val="50000"/>
              </a:spcBef>
              <a:buChar char="–"/>
              <a:defRPr sz="3100">
                <a:solidFill>
                  <a:schemeClr val="tx1"/>
                </a:solidFill>
                <a:latin typeface="Verdana" pitchFamily="34" charset="0"/>
              </a:defRPr>
            </a:lvl4pPr>
            <a:lvl5pPr marL="2282825" indent="-458788" defTabSz="3497263" eaLnBrk="0" hangingPunct="0">
              <a:spcBef>
                <a:spcPct val="50000"/>
              </a:spcBef>
              <a:buChar char="»"/>
              <a:defRPr sz="3100">
                <a:solidFill>
                  <a:schemeClr val="tx1"/>
                </a:solidFill>
                <a:latin typeface="Verdana" pitchFamily="34" charset="0"/>
              </a:defRPr>
            </a:lvl5pPr>
            <a:lvl6pPr marL="2740025" indent="-458788" defTabSz="3497263" eaLnBrk="0" fontAlgn="base" hangingPunct="0">
              <a:spcBef>
                <a:spcPct val="50000"/>
              </a:spcBef>
              <a:spcAft>
                <a:spcPct val="0"/>
              </a:spcAft>
              <a:buChar char="»"/>
              <a:defRPr sz="3100">
                <a:solidFill>
                  <a:schemeClr val="tx1"/>
                </a:solidFill>
                <a:latin typeface="Verdana" pitchFamily="34" charset="0"/>
              </a:defRPr>
            </a:lvl6pPr>
            <a:lvl7pPr marL="3197225" indent="-458788" defTabSz="3497263" eaLnBrk="0" fontAlgn="base" hangingPunct="0">
              <a:spcBef>
                <a:spcPct val="50000"/>
              </a:spcBef>
              <a:spcAft>
                <a:spcPct val="0"/>
              </a:spcAft>
              <a:buChar char="»"/>
              <a:defRPr sz="3100">
                <a:solidFill>
                  <a:schemeClr val="tx1"/>
                </a:solidFill>
                <a:latin typeface="Verdana" pitchFamily="34" charset="0"/>
              </a:defRPr>
            </a:lvl7pPr>
            <a:lvl8pPr marL="3654425" indent="-458788" defTabSz="3497263" eaLnBrk="0" fontAlgn="base" hangingPunct="0">
              <a:spcBef>
                <a:spcPct val="50000"/>
              </a:spcBef>
              <a:spcAft>
                <a:spcPct val="0"/>
              </a:spcAft>
              <a:buChar char="»"/>
              <a:defRPr sz="3100">
                <a:solidFill>
                  <a:schemeClr val="tx1"/>
                </a:solidFill>
                <a:latin typeface="Verdana" pitchFamily="34" charset="0"/>
              </a:defRPr>
            </a:lvl8pPr>
            <a:lvl9pPr marL="4111625" indent="-458788" defTabSz="3497263" eaLnBrk="0" fontAlgn="base" hangingPunct="0">
              <a:spcBef>
                <a:spcPct val="50000"/>
              </a:spcBef>
              <a:spcAft>
                <a:spcPct val="0"/>
              </a:spcAft>
              <a:buChar char="»"/>
              <a:defRPr sz="31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0" marR="0" lvl="0" indent="0" defTabSz="3497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7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71" name="Geschweifte Klammer links 174"/>
          <p:cNvSpPr>
            <a:spLocks/>
          </p:cNvSpPr>
          <p:nvPr/>
        </p:nvSpPr>
        <p:spPr bwMode="auto">
          <a:xfrm>
            <a:off x="2709707" y="4416275"/>
            <a:ext cx="350532" cy="1354291"/>
          </a:xfrm>
          <a:prstGeom prst="leftBrace">
            <a:avLst>
              <a:gd name="adj1" fmla="val 8318"/>
              <a:gd name="adj2" fmla="val 50000"/>
            </a:avLst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9351" tIns="64676" rIns="129351" bIns="64676"/>
          <a:lstStyle>
            <a:lvl1pPr defTabSz="3497263" eaLnBrk="0" hangingPunct="0">
              <a:spcBef>
                <a:spcPct val="20000"/>
              </a:spcBef>
              <a:spcAft>
                <a:spcPct val="50000"/>
              </a:spcAft>
              <a:defRPr sz="4800" b="1">
                <a:solidFill>
                  <a:schemeClr val="tx1"/>
                </a:solidFill>
                <a:latin typeface="Verdana" pitchFamily="34" charset="0"/>
              </a:defRPr>
            </a:lvl1pPr>
            <a:lvl2pPr marL="536575" indent="-385763" defTabSz="3497263" eaLnBrk="0" hangingPunct="0">
              <a:spcBef>
                <a:spcPct val="50000"/>
              </a:spcBef>
              <a:buClr>
                <a:srgbClr val="FF0000"/>
              </a:buClr>
              <a:buChar char="•"/>
              <a:defRPr sz="3500">
                <a:solidFill>
                  <a:schemeClr val="tx1"/>
                </a:solidFill>
                <a:latin typeface="Verdana" pitchFamily="34" charset="0"/>
              </a:defRPr>
            </a:lvl2pPr>
            <a:lvl3pPr marL="1060450" indent="-371475" defTabSz="3497263" eaLnBrk="0" hangingPunct="0">
              <a:spcBef>
                <a:spcPct val="50000"/>
              </a:spcBef>
              <a:buClr>
                <a:srgbClr val="00CCFF"/>
              </a:buClr>
              <a:buFont typeface="Wingdings" pitchFamily="2" charset="2"/>
              <a:buChar char="§"/>
              <a:defRPr sz="3500">
                <a:solidFill>
                  <a:schemeClr val="tx1"/>
                </a:solidFill>
                <a:latin typeface="Verdana" pitchFamily="34" charset="0"/>
              </a:defRPr>
            </a:lvl3pPr>
            <a:lvl4pPr marL="1671638" indent="-458788" defTabSz="3497263" eaLnBrk="0" hangingPunct="0">
              <a:spcBef>
                <a:spcPct val="50000"/>
              </a:spcBef>
              <a:buChar char="–"/>
              <a:defRPr sz="3100">
                <a:solidFill>
                  <a:schemeClr val="tx1"/>
                </a:solidFill>
                <a:latin typeface="Verdana" pitchFamily="34" charset="0"/>
              </a:defRPr>
            </a:lvl4pPr>
            <a:lvl5pPr marL="2282825" indent="-458788" defTabSz="3497263" eaLnBrk="0" hangingPunct="0">
              <a:spcBef>
                <a:spcPct val="50000"/>
              </a:spcBef>
              <a:buChar char="»"/>
              <a:defRPr sz="3100">
                <a:solidFill>
                  <a:schemeClr val="tx1"/>
                </a:solidFill>
                <a:latin typeface="Verdana" pitchFamily="34" charset="0"/>
              </a:defRPr>
            </a:lvl5pPr>
            <a:lvl6pPr marL="2740025" indent="-458788" defTabSz="3497263" eaLnBrk="0" fontAlgn="base" hangingPunct="0">
              <a:spcBef>
                <a:spcPct val="50000"/>
              </a:spcBef>
              <a:spcAft>
                <a:spcPct val="0"/>
              </a:spcAft>
              <a:buChar char="»"/>
              <a:defRPr sz="3100">
                <a:solidFill>
                  <a:schemeClr val="tx1"/>
                </a:solidFill>
                <a:latin typeface="Verdana" pitchFamily="34" charset="0"/>
              </a:defRPr>
            </a:lvl6pPr>
            <a:lvl7pPr marL="3197225" indent="-458788" defTabSz="3497263" eaLnBrk="0" fontAlgn="base" hangingPunct="0">
              <a:spcBef>
                <a:spcPct val="50000"/>
              </a:spcBef>
              <a:spcAft>
                <a:spcPct val="0"/>
              </a:spcAft>
              <a:buChar char="»"/>
              <a:defRPr sz="3100">
                <a:solidFill>
                  <a:schemeClr val="tx1"/>
                </a:solidFill>
                <a:latin typeface="Verdana" pitchFamily="34" charset="0"/>
              </a:defRPr>
            </a:lvl7pPr>
            <a:lvl8pPr marL="3654425" indent="-458788" defTabSz="3497263" eaLnBrk="0" fontAlgn="base" hangingPunct="0">
              <a:spcBef>
                <a:spcPct val="50000"/>
              </a:spcBef>
              <a:spcAft>
                <a:spcPct val="0"/>
              </a:spcAft>
              <a:buChar char="»"/>
              <a:defRPr sz="3100">
                <a:solidFill>
                  <a:schemeClr val="tx1"/>
                </a:solidFill>
                <a:latin typeface="Verdana" pitchFamily="34" charset="0"/>
              </a:defRPr>
            </a:lvl8pPr>
            <a:lvl9pPr marL="4111625" indent="-458788" defTabSz="3497263" eaLnBrk="0" fontAlgn="base" hangingPunct="0">
              <a:spcBef>
                <a:spcPct val="50000"/>
              </a:spcBef>
              <a:spcAft>
                <a:spcPct val="0"/>
              </a:spcAft>
              <a:buChar char="»"/>
              <a:defRPr sz="31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0" marR="0" lvl="0" indent="0" defTabSz="3497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7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72" name="Textfeld 2062"/>
          <p:cNvSpPr txBox="1">
            <a:spLocks noChangeArrowheads="1"/>
          </p:cNvSpPr>
          <p:nvPr/>
        </p:nvSpPr>
        <p:spPr bwMode="auto">
          <a:xfrm>
            <a:off x="6834128" y="3890416"/>
            <a:ext cx="1700272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A, </a:t>
            </a:r>
            <a:r>
              <a:rPr kumimoji="0" lang="de-DE" alt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+mn-cs"/>
              </a:rPr>
              <a:t>P</a:t>
            </a:r>
            <a:r>
              <a:rPr kumimoji="0" lang="de-DE" alt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, u3, </a:t>
            </a:r>
            <a:r>
              <a:rPr kumimoji="0" lang="de-DE" alt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+mn-cs"/>
              </a:rPr>
              <a:t>p7</a:t>
            </a:r>
            <a:r>
              <a:rPr kumimoji="0" lang="de-DE" alt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, B</a:t>
            </a:r>
          </a:p>
        </p:txBody>
      </p:sp>
      <p:sp>
        <p:nvSpPr>
          <p:cNvPr id="173" name="Textfeld 177"/>
          <p:cNvSpPr txBox="1">
            <a:spLocks noChangeArrowheads="1"/>
          </p:cNvSpPr>
          <p:nvPr/>
        </p:nvSpPr>
        <p:spPr bwMode="auto">
          <a:xfrm>
            <a:off x="6817247" y="4545122"/>
            <a:ext cx="1717153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A, </a:t>
            </a:r>
            <a:r>
              <a:rPr kumimoji="0" lang="de-DE" alt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ea typeface="+mn-ea"/>
                <a:cs typeface="+mn-cs"/>
              </a:rPr>
              <a:t>p3</a:t>
            </a:r>
            <a:r>
              <a:rPr kumimoji="0" lang="de-DE" alt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, u6, </a:t>
            </a:r>
            <a:r>
              <a:rPr kumimoji="0" lang="de-DE" alt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+mn-cs"/>
              </a:rPr>
              <a:t>P</a:t>
            </a:r>
            <a:r>
              <a:rPr kumimoji="0" lang="de-DE" alt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, B</a:t>
            </a:r>
          </a:p>
        </p:txBody>
      </p:sp>
      <p:sp>
        <p:nvSpPr>
          <p:cNvPr id="174" name="Textfeld 178"/>
          <p:cNvSpPr txBox="1">
            <a:spLocks noChangeArrowheads="1"/>
          </p:cNvSpPr>
          <p:nvPr/>
        </p:nvSpPr>
        <p:spPr bwMode="auto">
          <a:xfrm>
            <a:off x="2961344" y="5043659"/>
            <a:ext cx="1633536" cy="776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A, </a:t>
            </a:r>
            <a:r>
              <a:rPr kumimoji="0" lang="de-DE" alt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+mn-cs"/>
              </a:rPr>
              <a:t>P</a:t>
            </a:r>
            <a:r>
              <a:rPr kumimoji="0" lang="de-DE" alt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, u3, </a:t>
            </a:r>
            <a:r>
              <a:rPr kumimoji="0" lang="de-DE" alt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ea typeface="+mn-ea"/>
                <a:cs typeface="+mn-cs"/>
              </a:rPr>
              <a:t>p4</a:t>
            </a:r>
            <a:r>
              <a:rPr kumimoji="0" lang="de-DE" alt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, u4,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+mn-cs"/>
              </a:rPr>
              <a:t>p5</a:t>
            </a:r>
            <a:r>
              <a:rPr kumimoji="0" lang="de-DE" alt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, u5, </a:t>
            </a:r>
            <a:r>
              <a:rPr kumimoji="0" lang="de-DE" alt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+mn-cs"/>
              </a:rPr>
              <a:t>p6</a:t>
            </a:r>
            <a:r>
              <a:rPr kumimoji="0" lang="de-DE" alt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,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u3, </a:t>
            </a:r>
            <a:r>
              <a:rPr kumimoji="0" lang="de-DE" alt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+mn-cs"/>
              </a:rPr>
              <a:t>p7</a:t>
            </a:r>
            <a:r>
              <a:rPr kumimoji="0" lang="de-DE" alt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, B</a:t>
            </a:r>
          </a:p>
        </p:txBody>
      </p:sp>
      <p:sp>
        <p:nvSpPr>
          <p:cNvPr id="175" name="Textfeld 179"/>
          <p:cNvSpPr txBox="1">
            <a:spLocks noChangeArrowheads="1"/>
          </p:cNvSpPr>
          <p:nvPr/>
        </p:nvSpPr>
        <p:spPr bwMode="auto">
          <a:xfrm>
            <a:off x="7823364" y="5183682"/>
            <a:ext cx="1498435" cy="561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A, </a:t>
            </a:r>
            <a:r>
              <a:rPr kumimoji="0" lang="de-DE" alt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ea typeface="+mn-ea"/>
                <a:cs typeface="+mn-cs"/>
              </a:rPr>
              <a:t>p1</a:t>
            </a:r>
            <a:r>
              <a:rPr kumimoji="0" lang="de-DE" alt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, u1, </a:t>
            </a:r>
            <a:r>
              <a:rPr kumimoji="0" lang="de-DE" alt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+mn-cs"/>
              </a:rPr>
              <a:t>p2</a:t>
            </a:r>
            <a:r>
              <a:rPr kumimoji="0" lang="de-DE" alt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,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u2, </a:t>
            </a:r>
            <a:r>
              <a:rPr kumimoji="0" lang="de-DE" alt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+mn-cs"/>
              </a:rPr>
              <a:t>p8</a:t>
            </a:r>
            <a:r>
              <a:rPr kumimoji="0" lang="de-DE" alt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, B</a:t>
            </a:r>
          </a:p>
        </p:txBody>
      </p:sp>
      <p:grpSp>
        <p:nvGrpSpPr>
          <p:cNvPr id="176" name="Gruppieren 180"/>
          <p:cNvGrpSpPr>
            <a:grpSpLocks/>
          </p:cNvGrpSpPr>
          <p:nvPr/>
        </p:nvGrpSpPr>
        <p:grpSpPr bwMode="auto">
          <a:xfrm>
            <a:off x="4393051" y="6038325"/>
            <a:ext cx="1424178" cy="445578"/>
            <a:chOff x="7697223" y="17956113"/>
            <a:chExt cx="2101392" cy="657325"/>
          </a:xfrm>
        </p:grpSpPr>
        <p:sp>
          <p:nvSpPr>
            <p:cNvPr id="186" name="Rechteck 185"/>
            <p:cNvSpPr/>
            <p:nvPr/>
          </p:nvSpPr>
          <p:spPr bwMode="auto">
            <a:xfrm>
              <a:off x="7697223" y="17956113"/>
              <a:ext cx="2101392" cy="657325"/>
            </a:xfrm>
            <a:prstGeom prst="rect">
              <a:avLst/>
            </a:prstGeom>
            <a:gradFill rotWithShape="1">
              <a:gsLst>
                <a:gs pos="0">
                  <a:srgbClr val="000000">
                    <a:tint val="50000"/>
                    <a:satMod val="300000"/>
                  </a:srgbClr>
                </a:gs>
                <a:gs pos="35000">
                  <a:srgbClr val="000000">
                    <a:tint val="37000"/>
                    <a:satMod val="300000"/>
                  </a:srgbClr>
                </a:gs>
                <a:gs pos="100000">
                  <a:srgbClr val="000000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  <a:headEnd type="none" w="med" len="med"/>
              <a:tailEnd type="none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 marL="0" marR="0" lvl="0" indent="0" defTabSz="494722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7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87" name="Ellipse 186"/>
            <p:cNvSpPr/>
            <p:nvPr/>
          </p:nvSpPr>
          <p:spPr>
            <a:xfrm>
              <a:off x="7750451" y="18192796"/>
              <a:ext cx="857309" cy="314080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  <a:ln w="9525" cap="flat" cmpd="sng" algn="ctr">
              <a:solidFill>
                <a:srgbClr val="BBE0E3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u3</a:t>
              </a:r>
            </a:p>
          </p:txBody>
        </p:sp>
        <p:sp>
          <p:nvSpPr>
            <p:cNvPr id="188" name="Ellipse 187"/>
            <p:cNvSpPr/>
            <p:nvPr/>
          </p:nvSpPr>
          <p:spPr>
            <a:xfrm>
              <a:off x="8870649" y="18192796"/>
              <a:ext cx="903871" cy="314080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  <a:ln w="9525" cap="flat" cmpd="sng" algn="ctr">
              <a:solidFill>
                <a:srgbClr val="BBE0E3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u4</a:t>
              </a:r>
            </a:p>
          </p:txBody>
        </p:sp>
        <p:cxnSp>
          <p:nvCxnSpPr>
            <p:cNvPr id="189" name="Gerade Verbindung mit Pfeil 188"/>
            <p:cNvCxnSpPr>
              <a:stCxn id="187" idx="6"/>
              <a:endCxn id="188" idx="2"/>
            </p:cNvCxnSpPr>
            <p:nvPr/>
          </p:nvCxnSpPr>
          <p:spPr>
            <a:xfrm>
              <a:off x="8607760" y="18349836"/>
              <a:ext cx="262889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0B050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190" name="Textfeld 83"/>
            <p:cNvSpPr txBox="1">
              <a:spLocks noChangeArrowheads="1"/>
            </p:cNvSpPr>
            <p:nvPr/>
          </p:nvSpPr>
          <p:spPr bwMode="auto">
            <a:xfrm>
              <a:off x="8489424" y="17956113"/>
              <a:ext cx="762450" cy="454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de-DE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p4</a:t>
              </a:r>
            </a:p>
          </p:txBody>
        </p:sp>
      </p:grpSp>
      <p:cxnSp>
        <p:nvCxnSpPr>
          <p:cNvPr id="177" name="Gerade Verbindung mit Pfeil 176"/>
          <p:cNvCxnSpPr>
            <a:stCxn id="196" idx="2"/>
          </p:cNvCxnSpPr>
          <p:nvPr/>
        </p:nvCxnSpPr>
        <p:spPr bwMode="auto">
          <a:xfrm>
            <a:off x="5088810" y="5677057"/>
            <a:ext cx="0" cy="330110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headEnd type="none" w="med" len="med"/>
            <a:tailEnd type="arrow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178" name="Multiplizieren 177"/>
          <p:cNvSpPr/>
          <p:nvPr/>
        </p:nvSpPr>
        <p:spPr bwMode="auto">
          <a:xfrm>
            <a:off x="4057403" y="5873270"/>
            <a:ext cx="2083421" cy="775179"/>
          </a:xfrm>
          <a:prstGeom prst="mathMultiply">
            <a:avLst/>
          </a:prstGeom>
          <a:solidFill>
            <a:srgbClr val="FF000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29351" tIns="64676" rIns="129351" bIns="64676"/>
          <a:lstStyle/>
          <a:p>
            <a:pPr marL="0" marR="0" lvl="0" indent="0" defTabSz="494722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7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79" name="Textfeld 198"/>
          <p:cNvSpPr txBox="1">
            <a:spLocks noChangeArrowheads="1"/>
          </p:cNvSpPr>
          <p:nvPr/>
        </p:nvSpPr>
        <p:spPr bwMode="auto">
          <a:xfrm>
            <a:off x="5873124" y="5999799"/>
            <a:ext cx="3006660" cy="776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+mn-cs"/>
              </a:rPr>
              <a:t>pruning</a:t>
            </a:r>
            <a:r>
              <a:rPr kumimoji="0" lang="de-DE" alt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de-DE" altLang="de-DE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+mn-cs"/>
              </a:rPr>
              <a:t>because</a:t>
            </a:r>
            <a:r>
              <a:rPr kumimoji="0" lang="de-DE" alt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de-DE" altLang="de-DE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+mn-cs"/>
              </a:rPr>
              <a:t>of</a:t>
            </a:r>
            <a:r>
              <a:rPr kumimoji="0" lang="de-DE" alt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de-DE" altLang="de-DE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+mn-cs"/>
              </a:rPr>
              <a:t>duplicate</a:t>
            </a:r>
            <a:r>
              <a:rPr kumimoji="0" lang="de-DE" alt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de-DE" altLang="de-DE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+mn-cs"/>
              </a:rPr>
              <a:t>sidetracks</a:t>
            </a:r>
            <a:endParaRPr kumimoji="0" lang="de-DE" altLang="de-DE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0" name="Textfeld 179"/>
              <p:cNvSpPr txBox="1"/>
              <p:nvPr/>
            </p:nvSpPr>
            <p:spPr>
              <a:xfrm>
                <a:off x="1556190" y="4889363"/>
                <a:ext cx="1304552" cy="5536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de-DE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de-DE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𝐻</m:t>
                          </m:r>
                        </m:e>
                        <m:sub>
                          <m:r>
                            <a:rPr kumimoji="0" lang="de-DE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𝐺</m:t>
                          </m:r>
                        </m:sub>
                      </m:sSub>
                      <m:r>
                        <a:rPr kumimoji="0" lang="de-DE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de-DE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𝐴</m:t>
                      </m:r>
                      <m:r>
                        <a:rPr kumimoji="0" lang="de-DE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de-DE" sz="6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0" name="Textfeld 1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6190" y="4889363"/>
                <a:ext cx="1304552" cy="55361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1" name="Textfeld 180"/>
              <p:cNvSpPr txBox="1"/>
              <p:nvPr/>
            </p:nvSpPr>
            <p:spPr>
              <a:xfrm>
                <a:off x="4078314" y="3838984"/>
                <a:ext cx="931836" cy="5536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de-DE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𝑖𝑛𝑖𝑡</m:t>
                      </m:r>
                    </m:oMath>
                  </m:oMathPara>
                </a14:m>
                <a:endParaRPr kumimoji="0" lang="de-DE" sz="6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1" name="Textfeld 1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8314" y="3838984"/>
                <a:ext cx="931836" cy="55361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2" name="Geschweifte Klammer links 174"/>
          <p:cNvSpPr>
            <a:spLocks/>
          </p:cNvSpPr>
          <p:nvPr/>
        </p:nvSpPr>
        <p:spPr bwMode="auto">
          <a:xfrm>
            <a:off x="2718920" y="5809152"/>
            <a:ext cx="341319" cy="766122"/>
          </a:xfrm>
          <a:prstGeom prst="leftBrace">
            <a:avLst>
              <a:gd name="adj1" fmla="val 8318"/>
              <a:gd name="adj2" fmla="val 50000"/>
            </a:avLst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9351" tIns="64676" rIns="129351" bIns="64676"/>
          <a:lstStyle>
            <a:lvl1pPr defTabSz="3497263" eaLnBrk="0" hangingPunct="0">
              <a:spcBef>
                <a:spcPct val="20000"/>
              </a:spcBef>
              <a:spcAft>
                <a:spcPct val="50000"/>
              </a:spcAft>
              <a:defRPr sz="4800" b="1">
                <a:solidFill>
                  <a:schemeClr val="tx1"/>
                </a:solidFill>
                <a:latin typeface="Verdana" pitchFamily="34" charset="0"/>
              </a:defRPr>
            </a:lvl1pPr>
            <a:lvl2pPr marL="536575" indent="-385763" defTabSz="3497263" eaLnBrk="0" hangingPunct="0">
              <a:spcBef>
                <a:spcPct val="50000"/>
              </a:spcBef>
              <a:buClr>
                <a:srgbClr val="FF0000"/>
              </a:buClr>
              <a:buChar char="•"/>
              <a:defRPr sz="3500">
                <a:solidFill>
                  <a:schemeClr val="tx1"/>
                </a:solidFill>
                <a:latin typeface="Verdana" pitchFamily="34" charset="0"/>
              </a:defRPr>
            </a:lvl2pPr>
            <a:lvl3pPr marL="1060450" indent="-371475" defTabSz="3497263" eaLnBrk="0" hangingPunct="0">
              <a:spcBef>
                <a:spcPct val="50000"/>
              </a:spcBef>
              <a:buClr>
                <a:srgbClr val="00CCFF"/>
              </a:buClr>
              <a:buFont typeface="Wingdings" pitchFamily="2" charset="2"/>
              <a:buChar char="§"/>
              <a:defRPr sz="3500">
                <a:solidFill>
                  <a:schemeClr val="tx1"/>
                </a:solidFill>
                <a:latin typeface="Verdana" pitchFamily="34" charset="0"/>
              </a:defRPr>
            </a:lvl3pPr>
            <a:lvl4pPr marL="1671638" indent="-458788" defTabSz="3497263" eaLnBrk="0" hangingPunct="0">
              <a:spcBef>
                <a:spcPct val="50000"/>
              </a:spcBef>
              <a:buChar char="–"/>
              <a:defRPr sz="3100">
                <a:solidFill>
                  <a:schemeClr val="tx1"/>
                </a:solidFill>
                <a:latin typeface="Verdana" pitchFamily="34" charset="0"/>
              </a:defRPr>
            </a:lvl4pPr>
            <a:lvl5pPr marL="2282825" indent="-458788" defTabSz="3497263" eaLnBrk="0" hangingPunct="0">
              <a:spcBef>
                <a:spcPct val="50000"/>
              </a:spcBef>
              <a:buChar char="»"/>
              <a:defRPr sz="3100">
                <a:solidFill>
                  <a:schemeClr val="tx1"/>
                </a:solidFill>
                <a:latin typeface="Verdana" pitchFamily="34" charset="0"/>
              </a:defRPr>
            </a:lvl5pPr>
            <a:lvl6pPr marL="2740025" indent="-458788" defTabSz="3497263" eaLnBrk="0" fontAlgn="base" hangingPunct="0">
              <a:spcBef>
                <a:spcPct val="50000"/>
              </a:spcBef>
              <a:spcAft>
                <a:spcPct val="0"/>
              </a:spcAft>
              <a:buChar char="»"/>
              <a:defRPr sz="3100">
                <a:solidFill>
                  <a:schemeClr val="tx1"/>
                </a:solidFill>
                <a:latin typeface="Verdana" pitchFamily="34" charset="0"/>
              </a:defRPr>
            </a:lvl6pPr>
            <a:lvl7pPr marL="3197225" indent="-458788" defTabSz="3497263" eaLnBrk="0" fontAlgn="base" hangingPunct="0">
              <a:spcBef>
                <a:spcPct val="50000"/>
              </a:spcBef>
              <a:spcAft>
                <a:spcPct val="0"/>
              </a:spcAft>
              <a:buChar char="»"/>
              <a:defRPr sz="3100">
                <a:solidFill>
                  <a:schemeClr val="tx1"/>
                </a:solidFill>
                <a:latin typeface="Verdana" pitchFamily="34" charset="0"/>
              </a:defRPr>
            </a:lvl7pPr>
            <a:lvl8pPr marL="3654425" indent="-458788" defTabSz="3497263" eaLnBrk="0" fontAlgn="base" hangingPunct="0">
              <a:spcBef>
                <a:spcPct val="50000"/>
              </a:spcBef>
              <a:spcAft>
                <a:spcPct val="0"/>
              </a:spcAft>
              <a:buChar char="»"/>
              <a:defRPr sz="3100">
                <a:solidFill>
                  <a:schemeClr val="tx1"/>
                </a:solidFill>
                <a:latin typeface="Verdana" pitchFamily="34" charset="0"/>
              </a:defRPr>
            </a:lvl8pPr>
            <a:lvl9pPr marL="4111625" indent="-458788" defTabSz="3497263" eaLnBrk="0" fontAlgn="base" hangingPunct="0">
              <a:spcBef>
                <a:spcPct val="50000"/>
              </a:spcBef>
              <a:spcAft>
                <a:spcPct val="0"/>
              </a:spcAft>
              <a:buChar char="»"/>
              <a:defRPr sz="31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0" marR="0" lvl="0" indent="0" defTabSz="3497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7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3" name="Textfeld 182"/>
              <p:cNvSpPr txBox="1"/>
              <p:nvPr/>
            </p:nvSpPr>
            <p:spPr>
              <a:xfrm>
                <a:off x="1467482" y="5969358"/>
                <a:ext cx="1478534" cy="5536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de-DE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de-DE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𝐻</m:t>
                          </m:r>
                        </m:e>
                        <m:sub>
                          <m:r>
                            <a:rPr kumimoji="0" lang="de-DE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𝐺</m:t>
                          </m:r>
                        </m:sub>
                      </m:sSub>
                      <m:r>
                        <a:rPr kumimoji="0" lang="de-DE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de-DE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𝑢</m:t>
                      </m:r>
                      <m:r>
                        <a:rPr kumimoji="0" lang="de-DE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4)</m:t>
                      </m:r>
                    </m:oMath>
                  </m:oMathPara>
                </a14:m>
                <a:endParaRPr kumimoji="0" lang="de-DE" sz="6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3" name="Textfeld 1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7482" y="5969358"/>
                <a:ext cx="1478534" cy="55361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4" name="Textfeld 183"/>
          <p:cNvSpPr txBox="1"/>
          <p:nvPr/>
        </p:nvSpPr>
        <p:spPr>
          <a:xfrm>
            <a:off x="6891996" y="4915264"/>
            <a:ext cx="1394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heap</a:t>
            </a:r>
            <a:r>
              <a:rPr kumimoji="0" 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de-DE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edge</a:t>
            </a:r>
            <a:endParaRPr kumimoji="0" lang="de-DE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85" name="Textfeld 184"/>
          <p:cNvSpPr txBox="1"/>
          <p:nvPr/>
        </p:nvSpPr>
        <p:spPr>
          <a:xfrm>
            <a:off x="6091588" y="4200522"/>
            <a:ext cx="1414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cross</a:t>
            </a:r>
            <a:r>
              <a:rPr kumimoji="0" 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de-DE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edge</a:t>
            </a:r>
            <a:endParaRPr kumimoji="0" lang="de-DE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84" name="Fußzeilenplatzhalter 3"/>
          <p:cNvSpPr txBox="1">
            <a:spLocks/>
          </p:cNvSpPr>
          <p:nvPr/>
        </p:nvSpPr>
        <p:spPr>
          <a:xfrm>
            <a:off x="5659971" y="6483928"/>
            <a:ext cx="3093504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ct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rgbClr val="595959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>
              <a:defRPr/>
            </a:pPr>
            <a:r>
              <a:rPr lang="de-DE" dirty="0" err="1"/>
              <a:t>i</a:t>
            </a:r>
            <a:r>
              <a:rPr lang="de-DE" dirty="0" err="1" smtClean="0"/>
              <a:t>ntro</a:t>
            </a:r>
            <a:r>
              <a:rPr lang="de-DE" dirty="0" smtClean="0"/>
              <a:t> | </a:t>
            </a:r>
            <a:r>
              <a:rPr lang="de-DE" dirty="0" err="1" smtClean="0">
                <a:solidFill>
                  <a:srgbClr val="FF6600"/>
                </a:solidFill>
              </a:rPr>
              <a:t>approach</a:t>
            </a:r>
            <a:r>
              <a:rPr lang="de-DE" dirty="0"/>
              <a:t> </a:t>
            </a:r>
            <a:r>
              <a:rPr lang="de-DE" dirty="0" smtClean="0"/>
              <a:t>| </a:t>
            </a:r>
            <a:r>
              <a:rPr lang="de-DE" dirty="0" err="1" smtClean="0"/>
              <a:t>eval</a:t>
            </a:r>
            <a:r>
              <a:rPr lang="de-DE" dirty="0" smtClean="0"/>
              <a:t> | </a:t>
            </a:r>
            <a:r>
              <a:rPr lang="de-DE" dirty="0" err="1" smtClean="0"/>
              <a:t>sparql</a:t>
            </a:r>
            <a:r>
              <a:rPr lang="de-DE" dirty="0" smtClean="0"/>
              <a:t> | </a:t>
            </a:r>
            <a:r>
              <a:rPr lang="de-DE" dirty="0" err="1" smtClean="0"/>
              <a:t>conclusion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2531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build="p"/>
      <p:bldP spid="83" grpId="0"/>
      <p:bldP spid="170" grpId="0" animBg="1"/>
      <p:bldP spid="171" grpId="0" animBg="1"/>
      <p:bldP spid="172" grpId="0"/>
      <p:bldP spid="173" grpId="0"/>
      <p:bldP spid="174" grpId="0"/>
      <p:bldP spid="175" grpId="0"/>
      <p:bldP spid="178" grpId="0" animBg="1"/>
      <p:bldP spid="179" grpId="0"/>
      <p:bldP spid="180" grpId="0"/>
      <p:bldP spid="181" grpId="0"/>
      <p:bldP spid="182" grpId="0" animBg="1"/>
      <p:bldP spid="183" grpId="0"/>
      <p:bldP spid="184" grpId="0"/>
      <p:bldP spid="18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Approach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>
              <a:defRPr/>
            </a:pPr>
            <a:fld id="{3FF1BEC8-F82F-4CE5-AD0A-386182457362}" type="datetime1">
              <a:rPr lang="de-DE" smtClean="0"/>
              <a:pPr algn="l">
                <a:defRPr/>
              </a:pPr>
              <a:t>30.05.2016</a:t>
            </a:fld>
            <a:r>
              <a:rPr lang="de-DE" smtClean="0"/>
              <a:t> | Knowledge Management Group | Sven Hertling | </a:t>
            </a:r>
            <a:fld id="{42D38321-6031-46DA-9B37-EEE2EA974F6E}" type="slidenum">
              <a:rPr lang="de-DE" smtClean="0"/>
              <a:pPr algn="l">
                <a:defRPr/>
              </a:pPr>
              <a:t>13</a:t>
            </a:fld>
            <a:endParaRPr lang="de-DE" dirty="0" smtClean="0"/>
          </a:p>
        </p:txBody>
      </p:sp>
      <p:sp>
        <p:nvSpPr>
          <p:cNvPr id="35" name="Inhaltsplatzhalter 2"/>
          <p:cNvSpPr>
            <a:spLocks noGrp="1"/>
          </p:cNvSpPr>
          <p:nvPr>
            <p:ph idx="1"/>
          </p:nvPr>
        </p:nvSpPr>
        <p:spPr>
          <a:xfrm>
            <a:off x="4101483" y="1600200"/>
            <a:ext cx="5042517" cy="4585871"/>
          </a:xfrm>
        </p:spPr>
        <p:txBody>
          <a:bodyPr/>
          <a:lstStyle/>
          <a:p>
            <a:r>
              <a:rPr lang="en-US" altLang="de-DE" dirty="0" smtClean="0">
                <a:latin typeface="Arial" charset="0"/>
              </a:rPr>
              <a:t>special case:</a:t>
            </a:r>
          </a:p>
          <a:p>
            <a:pPr lvl="1"/>
            <a:r>
              <a:rPr lang="en-US" altLang="de-DE" dirty="0" smtClean="0">
                <a:latin typeface="Arial" charset="0"/>
              </a:rPr>
              <a:t>assume p4 and new edge p4’ are activated</a:t>
            </a:r>
          </a:p>
          <a:p>
            <a:pPr lvl="1"/>
            <a:r>
              <a:rPr lang="en-US" altLang="de-DE" dirty="0" smtClean="0">
                <a:latin typeface="Arial" charset="0"/>
              </a:rPr>
              <a:t>cycle u3, u4, u5 used twice</a:t>
            </a:r>
          </a:p>
          <a:p>
            <a:pPr lvl="1"/>
            <a:r>
              <a:rPr lang="en-US" altLang="de-DE" dirty="0" smtClean="0">
                <a:latin typeface="Arial" charset="0"/>
              </a:rPr>
              <a:t>thus edge p5 used twice</a:t>
            </a:r>
          </a:p>
          <a:p>
            <a:pPr lvl="1"/>
            <a:r>
              <a:rPr lang="en-US" altLang="de-DE" dirty="0" smtClean="0">
                <a:latin typeface="Arial" charset="0"/>
              </a:rPr>
              <a:t>in P(G) we will not detect it because it only contains sidetracks</a:t>
            </a:r>
          </a:p>
          <a:p>
            <a:pPr lvl="1"/>
            <a:r>
              <a:rPr lang="en-US" altLang="de-DE" dirty="0" smtClean="0">
                <a:latin typeface="Arial" charset="0"/>
              </a:rPr>
              <a:t>thus when extending P(G) build path and check if the path is valid</a:t>
            </a:r>
            <a:endParaRPr lang="en-US" altLang="de-DE" dirty="0">
              <a:latin typeface="Arial" charset="0"/>
            </a:endParaRPr>
          </a:p>
        </p:txBody>
      </p:sp>
      <p:sp>
        <p:nvSpPr>
          <p:cNvPr id="47" name="Ellipse 46"/>
          <p:cNvSpPr/>
          <p:nvPr/>
        </p:nvSpPr>
        <p:spPr>
          <a:xfrm>
            <a:off x="102365" y="2497022"/>
            <a:ext cx="651171" cy="297921"/>
          </a:xfrm>
          <a:prstGeom prst="ellipse">
            <a:avLst/>
          </a:prstGeom>
          <a:gradFill>
            <a:gsLst>
              <a:gs pos="0">
                <a:srgbClr val="3F80CD"/>
              </a:gs>
              <a:gs pos="100000">
                <a:srgbClr val="9BC1F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>
              <a:defRPr/>
            </a:pPr>
            <a:r>
              <a:rPr lang="de-DE" sz="14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9" name="Ellipse 48"/>
          <p:cNvSpPr/>
          <p:nvPr/>
        </p:nvSpPr>
        <p:spPr>
          <a:xfrm>
            <a:off x="1584523" y="2076741"/>
            <a:ext cx="651171" cy="297921"/>
          </a:xfrm>
          <a:prstGeom prst="ellipse">
            <a:avLst/>
          </a:prstGeom>
          <a:gradFill>
            <a:gsLst>
              <a:gs pos="0">
                <a:srgbClr val="3F80CD"/>
              </a:gs>
              <a:gs pos="100000">
                <a:srgbClr val="9BC1F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>
              <a:defRPr/>
            </a:pPr>
            <a:r>
              <a:rPr lang="de-DE" sz="1400" dirty="0">
                <a:solidFill>
                  <a:schemeClr val="bg1"/>
                </a:solidFill>
              </a:rPr>
              <a:t>u6</a:t>
            </a:r>
          </a:p>
        </p:txBody>
      </p:sp>
      <p:sp>
        <p:nvSpPr>
          <p:cNvPr id="50" name="Ellipse 49"/>
          <p:cNvSpPr/>
          <p:nvPr/>
        </p:nvSpPr>
        <p:spPr>
          <a:xfrm>
            <a:off x="1569627" y="2907728"/>
            <a:ext cx="651171" cy="297921"/>
          </a:xfrm>
          <a:prstGeom prst="ellipse">
            <a:avLst/>
          </a:prstGeom>
          <a:gradFill>
            <a:gsLst>
              <a:gs pos="0">
                <a:srgbClr val="3F80CD"/>
              </a:gs>
              <a:gs pos="100000">
                <a:srgbClr val="9BC1F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>
              <a:defRPr/>
            </a:pPr>
            <a:r>
              <a:rPr lang="de-DE" sz="1400" dirty="0">
                <a:solidFill>
                  <a:schemeClr val="bg1"/>
                </a:solidFill>
              </a:rPr>
              <a:t>u3</a:t>
            </a:r>
          </a:p>
        </p:txBody>
      </p:sp>
      <p:sp>
        <p:nvSpPr>
          <p:cNvPr id="52" name="Ellipse 51"/>
          <p:cNvSpPr/>
          <p:nvPr/>
        </p:nvSpPr>
        <p:spPr>
          <a:xfrm>
            <a:off x="819504" y="1393650"/>
            <a:ext cx="647978" cy="295793"/>
          </a:xfrm>
          <a:prstGeom prst="ellipse">
            <a:avLst/>
          </a:prstGeom>
          <a:gradFill>
            <a:gsLst>
              <a:gs pos="0">
                <a:srgbClr val="3F80CD"/>
              </a:gs>
              <a:gs pos="100000">
                <a:srgbClr val="9BC1F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>
              <a:defRPr/>
            </a:pPr>
            <a:r>
              <a:rPr lang="de-DE" sz="1400" dirty="0">
                <a:solidFill>
                  <a:schemeClr val="bg1"/>
                </a:solidFill>
              </a:rPr>
              <a:t>u1</a:t>
            </a:r>
          </a:p>
        </p:txBody>
      </p:sp>
      <p:sp>
        <p:nvSpPr>
          <p:cNvPr id="53" name="Ellipse 52"/>
          <p:cNvSpPr/>
          <p:nvPr/>
        </p:nvSpPr>
        <p:spPr>
          <a:xfrm>
            <a:off x="2311238" y="1393650"/>
            <a:ext cx="650106" cy="295793"/>
          </a:xfrm>
          <a:prstGeom prst="ellipse">
            <a:avLst/>
          </a:prstGeom>
          <a:gradFill>
            <a:gsLst>
              <a:gs pos="0">
                <a:srgbClr val="3F80CD"/>
              </a:gs>
              <a:gs pos="100000">
                <a:srgbClr val="9BC1F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>
              <a:defRPr/>
            </a:pPr>
            <a:r>
              <a:rPr lang="de-DE" sz="1400" dirty="0">
                <a:solidFill>
                  <a:schemeClr val="bg1"/>
                </a:solidFill>
              </a:rPr>
              <a:t>u2</a:t>
            </a:r>
          </a:p>
        </p:txBody>
      </p:sp>
      <p:sp>
        <p:nvSpPr>
          <p:cNvPr id="55" name="Ellipse 54"/>
          <p:cNvSpPr/>
          <p:nvPr/>
        </p:nvSpPr>
        <p:spPr>
          <a:xfrm>
            <a:off x="3051785" y="2497022"/>
            <a:ext cx="647978" cy="297921"/>
          </a:xfrm>
          <a:prstGeom prst="ellipse">
            <a:avLst/>
          </a:prstGeom>
          <a:gradFill>
            <a:gsLst>
              <a:gs pos="0">
                <a:srgbClr val="3F80CD"/>
              </a:gs>
              <a:gs pos="100000">
                <a:srgbClr val="9BC1F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>
              <a:defRPr/>
            </a:pPr>
            <a:r>
              <a:rPr lang="de-DE" sz="1400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56" name="Ellipse 55"/>
          <p:cNvSpPr/>
          <p:nvPr/>
        </p:nvSpPr>
        <p:spPr>
          <a:xfrm>
            <a:off x="682503" y="3817873"/>
            <a:ext cx="647978" cy="297921"/>
          </a:xfrm>
          <a:prstGeom prst="ellipse">
            <a:avLst/>
          </a:prstGeom>
          <a:gradFill>
            <a:gsLst>
              <a:gs pos="0">
                <a:srgbClr val="3F80CD"/>
              </a:gs>
              <a:gs pos="100000">
                <a:srgbClr val="9BC1F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>
              <a:defRPr/>
            </a:pPr>
            <a:r>
              <a:rPr lang="de-DE" sz="1400" dirty="0">
                <a:solidFill>
                  <a:schemeClr val="bg1"/>
                </a:solidFill>
              </a:rPr>
              <a:t>u4</a:t>
            </a:r>
          </a:p>
        </p:txBody>
      </p:sp>
      <p:sp>
        <p:nvSpPr>
          <p:cNvPr id="57" name="Ellipse 56"/>
          <p:cNvSpPr/>
          <p:nvPr/>
        </p:nvSpPr>
        <p:spPr>
          <a:xfrm>
            <a:off x="2617842" y="3818516"/>
            <a:ext cx="651171" cy="297921"/>
          </a:xfrm>
          <a:prstGeom prst="ellipse">
            <a:avLst/>
          </a:prstGeom>
          <a:gradFill>
            <a:gsLst>
              <a:gs pos="0">
                <a:srgbClr val="3F80CD"/>
              </a:gs>
              <a:gs pos="100000">
                <a:srgbClr val="9BC1F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>
              <a:defRPr/>
            </a:pPr>
            <a:r>
              <a:rPr lang="de-DE" sz="1400" dirty="0">
                <a:solidFill>
                  <a:schemeClr val="bg1"/>
                </a:solidFill>
              </a:rPr>
              <a:t>u5</a:t>
            </a:r>
          </a:p>
        </p:txBody>
      </p:sp>
      <p:cxnSp>
        <p:nvCxnSpPr>
          <p:cNvPr id="58" name="Gerade Verbindung mit Pfeil 57"/>
          <p:cNvCxnSpPr>
            <a:stCxn id="47" idx="0"/>
            <a:endCxn id="52" idx="3"/>
          </p:cNvCxnSpPr>
          <p:nvPr/>
        </p:nvCxnSpPr>
        <p:spPr>
          <a:xfrm flipV="1">
            <a:off x="427951" y="1645819"/>
            <a:ext cx="485186" cy="85120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mit Pfeil 59"/>
          <p:cNvCxnSpPr>
            <a:stCxn id="47" idx="7"/>
            <a:endCxn id="49" idx="2"/>
          </p:cNvCxnSpPr>
          <p:nvPr/>
        </p:nvCxnSpPr>
        <p:spPr>
          <a:xfrm flipV="1">
            <a:off x="656711" y="2225702"/>
            <a:ext cx="927812" cy="31494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mit Pfeil 60"/>
          <p:cNvCxnSpPr>
            <a:stCxn id="47" idx="5"/>
            <a:endCxn id="50" idx="2"/>
          </p:cNvCxnSpPr>
          <p:nvPr/>
        </p:nvCxnSpPr>
        <p:spPr>
          <a:xfrm>
            <a:off x="656711" y="2751320"/>
            <a:ext cx="912916" cy="30536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mit Pfeil 62"/>
          <p:cNvCxnSpPr>
            <a:stCxn id="49" idx="6"/>
            <a:endCxn id="55" idx="1"/>
          </p:cNvCxnSpPr>
          <p:nvPr/>
        </p:nvCxnSpPr>
        <p:spPr>
          <a:xfrm>
            <a:off x="2235693" y="2225702"/>
            <a:ext cx="909724" cy="31494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mit Pfeil 63"/>
          <p:cNvCxnSpPr>
            <a:stCxn id="50" idx="6"/>
            <a:endCxn id="55" idx="3"/>
          </p:cNvCxnSpPr>
          <p:nvPr/>
        </p:nvCxnSpPr>
        <p:spPr>
          <a:xfrm flipV="1">
            <a:off x="2220797" y="2751320"/>
            <a:ext cx="924620" cy="30536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56" idx="6"/>
            <a:endCxn id="57" idx="2"/>
          </p:cNvCxnSpPr>
          <p:nvPr/>
        </p:nvCxnSpPr>
        <p:spPr>
          <a:xfrm>
            <a:off x="1330482" y="3966834"/>
            <a:ext cx="1287361" cy="64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>
            <a:stCxn id="57" idx="0"/>
            <a:endCxn id="50" idx="5"/>
          </p:cNvCxnSpPr>
          <p:nvPr/>
        </p:nvCxnSpPr>
        <p:spPr>
          <a:xfrm flipH="1" flipV="1">
            <a:off x="2125436" y="3162019"/>
            <a:ext cx="817992" cy="65649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mit Pfeil 68"/>
          <p:cNvCxnSpPr>
            <a:stCxn id="52" idx="6"/>
            <a:endCxn id="53" idx="2"/>
          </p:cNvCxnSpPr>
          <p:nvPr/>
        </p:nvCxnSpPr>
        <p:spPr>
          <a:xfrm>
            <a:off x="1467482" y="1542611"/>
            <a:ext cx="84375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mit Pfeil 69"/>
          <p:cNvCxnSpPr>
            <a:stCxn id="53" idx="5"/>
            <a:endCxn id="55" idx="0"/>
          </p:cNvCxnSpPr>
          <p:nvPr/>
        </p:nvCxnSpPr>
        <p:spPr>
          <a:xfrm>
            <a:off x="2865584" y="1645819"/>
            <a:ext cx="508594" cy="85120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feld 2066"/>
          <p:cNvSpPr txBox="1">
            <a:spLocks noChangeArrowheads="1"/>
          </p:cNvSpPr>
          <p:nvPr/>
        </p:nvSpPr>
        <p:spPr bwMode="auto">
          <a:xfrm>
            <a:off x="211954" y="1816060"/>
            <a:ext cx="541582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400" dirty="0"/>
              <a:t>p1</a:t>
            </a:r>
          </a:p>
        </p:txBody>
      </p:sp>
      <p:sp>
        <p:nvSpPr>
          <p:cNvPr id="72" name="Textfeld 82"/>
          <p:cNvSpPr txBox="1">
            <a:spLocks noChangeArrowheads="1"/>
          </p:cNvSpPr>
          <p:nvPr/>
        </p:nvSpPr>
        <p:spPr bwMode="auto">
          <a:xfrm>
            <a:off x="1666451" y="1217026"/>
            <a:ext cx="626788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400" dirty="0"/>
              <a:t>p2</a:t>
            </a:r>
          </a:p>
        </p:txBody>
      </p:sp>
      <p:sp>
        <p:nvSpPr>
          <p:cNvPr id="73" name="Textfeld 83"/>
          <p:cNvSpPr txBox="1">
            <a:spLocks noChangeArrowheads="1"/>
          </p:cNvSpPr>
          <p:nvPr/>
        </p:nvSpPr>
        <p:spPr bwMode="auto">
          <a:xfrm>
            <a:off x="900369" y="2080996"/>
            <a:ext cx="567114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400" dirty="0"/>
              <a:t>p3</a:t>
            </a:r>
          </a:p>
        </p:txBody>
      </p:sp>
      <p:sp>
        <p:nvSpPr>
          <p:cNvPr id="74" name="Textfeld 84"/>
          <p:cNvSpPr txBox="1">
            <a:spLocks noChangeArrowheads="1"/>
          </p:cNvSpPr>
          <p:nvPr/>
        </p:nvSpPr>
        <p:spPr bwMode="auto">
          <a:xfrm>
            <a:off x="1036561" y="2619383"/>
            <a:ext cx="430921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351" tIns="64676" rIns="129351" bIns="64676">
            <a:spAutoFit/>
          </a:bodyPr>
          <a:lstStyle/>
          <a:p>
            <a:r>
              <a:rPr lang="de-DE" altLang="de-DE" sz="1400" dirty="0"/>
              <a:t>P</a:t>
            </a:r>
          </a:p>
        </p:txBody>
      </p:sp>
      <p:sp>
        <p:nvSpPr>
          <p:cNvPr id="75" name="Textfeld 87"/>
          <p:cNvSpPr txBox="1">
            <a:spLocks noChangeArrowheads="1"/>
          </p:cNvSpPr>
          <p:nvPr/>
        </p:nvSpPr>
        <p:spPr bwMode="auto">
          <a:xfrm>
            <a:off x="1766619" y="3656888"/>
            <a:ext cx="589615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400" dirty="0"/>
              <a:t>p5</a:t>
            </a:r>
          </a:p>
        </p:txBody>
      </p:sp>
      <p:sp>
        <p:nvSpPr>
          <p:cNvPr id="76" name="Textfeld 88"/>
          <p:cNvSpPr txBox="1">
            <a:spLocks noChangeArrowheads="1"/>
          </p:cNvSpPr>
          <p:nvPr/>
        </p:nvSpPr>
        <p:spPr bwMode="auto">
          <a:xfrm>
            <a:off x="2076181" y="3321339"/>
            <a:ext cx="560109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400" dirty="0"/>
              <a:t>p6</a:t>
            </a:r>
          </a:p>
        </p:txBody>
      </p:sp>
      <p:sp>
        <p:nvSpPr>
          <p:cNvPr id="77" name="Textfeld 89"/>
          <p:cNvSpPr txBox="1">
            <a:spLocks noChangeArrowheads="1"/>
          </p:cNvSpPr>
          <p:nvPr/>
        </p:nvSpPr>
        <p:spPr bwMode="auto">
          <a:xfrm>
            <a:off x="2446366" y="2626831"/>
            <a:ext cx="605420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400" dirty="0"/>
              <a:t>p7</a:t>
            </a:r>
          </a:p>
        </p:txBody>
      </p:sp>
      <p:sp>
        <p:nvSpPr>
          <p:cNvPr id="78" name="Textfeld 90"/>
          <p:cNvSpPr txBox="1">
            <a:spLocks noChangeArrowheads="1"/>
          </p:cNvSpPr>
          <p:nvPr/>
        </p:nvSpPr>
        <p:spPr bwMode="auto">
          <a:xfrm>
            <a:off x="3120945" y="1801164"/>
            <a:ext cx="578817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400"/>
              <a:t>p8</a:t>
            </a:r>
          </a:p>
        </p:txBody>
      </p:sp>
      <p:sp>
        <p:nvSpPr>
          <p:cNvPr id="79" name="Textfeld 91"/>
          <p:cNvSpPr txBox="1">
            <a:spLocks noChangeArrowheads="1"/>
          </p:cNvSpPr>
          <p:nvPr/>
        </p:nvSpPr>
        <p:spPr bwMode="auto">
          <a:xfrm>
            <a:off x="2494247" y="2089510"/>
            <a:ext cx="430921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351" tIns="64676" rIns="129351" bIns="64676">
            <a:spAutoFit/>
          </a:bodyPr>
          <a:lstStyle/>
          <a:p>
            <a:r>
              <a:rPr lang="de-DE" altLang="de-DE" sz="1400" dirty="0"/>
              <a:t>P</a:t>
            </a:r>
          </a:p>
        </p:txBody>
      </p:sp>
      <p:sp>
        <p:nvSpPr>
          <p:cNvPr id="80" name="Textfeld 1"/>
          <p:cNvSpPr txBox="1">
            <a:spLocks noChangeArrowheads="1"/>
          </p:cNvSpPr>
          <p:nvPr/>
        </p:nvSpPr>
        <p:spPr bwMode="auto">
          <a:xfrm>
            <a:off x="-35189" y="631710"/>
            <a:ext cx="2296716" cy="623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600" dirty="0" err="1">
                <a:solidFill>
                  <a:srgbClr val="FF0000"/>
                </a:solidFill>
              </a:rPr>
              <a:t>Shortest</a:t>
            </a:r>
            <a:r>
              <a:rPr lang="de-DE" altLang="de-DE" sz="1600" dirty="0">
                <a:solidFill>
                  <a:srgbClr val="FF0000"/>
                </a:solidFill>
              </a:rPr>
              <a:t> Path </a:t>
            </a:r>
            <a:r>
              <a:rPr lang="de-DE" altLang="de-DE" sz="1600" dirty="0" err="1" smtClean="0">
                <a:solidFill>
                  <a:srgbClr val="FF0000"/>
                </a:solidFill>
              </a:rPr>
              <a:t>Tree</a:t>
            </a:r>
            <a:r>
              <a:rPr lang="de-DE" altLang="de-DE" sz="1600" dirty="0" smtClean="0">
                <a:solidFill>
                  <a:srgbClr val="FF0000"/>
                </a:solidFill>
              </a:rPr>
              <a:t> (T)</a:t>
            </a:r>
            <a:endParaRPr lang="de-DE" altLang="de-DE" sz="1600" dirty="0">
              <a:solidFill>
                <a:srgbClr val="FF0000"/>
              </a:solidFill>
            </a:endParaRPr>
          </a:p>
          <a:p>
            <a:r>
              <a:rPr lang="de-DE" altLang="de-DE" sz="1600" dirty="0" err="1" smtClean="0">
                <a:solidFill>
                  <a:srgbClr val="00B050"/>
                </a:solidFill>
              </a:rPr>
              <a:t>Sidetracks</a:t>
            </a:r>
            <a:r>
              <a:rPr lang="de-DE" altLang="de-DE" sz="1600" dirty="0" smtClean="0">
                <a:solidFill>
                  <a:srgbClr val="00B050"/>
                </a:solidFill>
              </a:rPr>
              <a:t> (G – T)</a:t>
            </a:r>
            <a:endParaRPr lang="de-DE" altLang="de-DE" sz="1600" dirty="0">
              <a:solidFill>
                <a:srgbClr val="00B050"/>
              </a:solidFill>
            </a:endParaRPr>
          </a:p>
        </p:txBody>
      </p:sp>
      <p:cxnSp>
        <p:nvCxnSpPr>
          <p:cNvPr id="81" name="Gerade Verbindung mit Pfeil 80"/>
          <p:cNvCxnSpPr>
            <a:stCxn id="50" idx="3"/>
            <a:endCxn id="56" idx="7"/>
          </p:cNvCxnSpPr>
          <p:nvPr/>
        </p:nvCxnSpPr>
        <p:spPr>
          <a:xfrm flipH="1">
            <a:off x="1235587" y="3162019"/>
            <a:ext cx="429401" cy="699483"/>
          </a:xfrm>
          <a:prstGeom prst="straightConnector1">
            <a:avLst/>
          </a:prstGeom>
          <a:ln cmpd="sng">
            <a:solidFill>
              <a:srgbClr val="00B050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Textfeld 86"/>
          <p:cNvSpPr txBox="1">
            <a:spLocks noChangeArrowheads="1"/>
          </p:cNvSpPr>
          <p:nvPr/>
        </p:nvSpPr>
        <p:spPr bwMode="auto">
          <a:xfrm>
            <a:off x="1431924" y="3333497"/>
            <a:ext cx="529491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400" dirty="0" smtClean="0"/>
              <a:t>p4</a:t>
            </a:r>
            <a:endParaRPr lang="de-DE" altLang="de-DE" sz="1400" dirty="0"/>
          </a:p>
        </p:txBody>
      </p:sp>
      <p:cxnSp>
        <p:nvCxnSpPr>
          <p:cNvPr id="84" name="Gerade Verbindung mit Pfeil 83"/>
          <p:cNvCxnSpPr>
            <a:endCxn id="56" idx="0"/>
          </p:cNvCxnSpPr>
          <p:nvPr/>
        </p:nvCxnSpPr>
        <p:spPr>
          <a:xfrm flipH="1">
            <a:off x="1006492" y="3056689"/>
            <a:ext cx="566403" cy="761184"/>
          </a:xfrm>
          <a:prstGeom prst="straightConnector1">
            <a:avLst/>
          </a:prstGeom>
          <a:ln cmpd="sng">
            <a:solidFill>
              <a:srgbClr val="00B050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extfeld 86"/>
          <p:cNvSpPr txBox="1">
            <a:spLocks noChangeArrowheads="1"/>
          </p:cNvSpPr>
          <p:nvPr/>
        </p:nvSpPr>
        <p:spPr bwMode="auto">
          <a:xfrm>
            <a:off x="800991" y="3203792"/>
            <a:ext cx="529491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400" dirty="0" smtClean="0"/>
              <a:t>p4‘</a:t>
            </a:r>
            <a:endParaRPr lang="de-DE" altLang="de-DE" sz="1400" dirty="0"/>
          </a:p>
        </p:txBody>
      </p:sp>
      <p:sp>
        <p:nvSpPr>
          <p:cNvPr id="36" name="Fußzeilenplatzhalter 3"/>
          <p:cNvSpPr txBox="1">
            <a:spLocks/>
          </p:cNvSpPr>
          <p:nvPr/>
        </p:nvSpPr>
        <p:spPr>
          <a:xfrm>
            <a:off x="5659971" y="6483928"/>
            <a:ext cx="3093504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ct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rgbClr val="595959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>
              <a:defRPr/>
            </a:pPr>
            <a:r>
              <a:rPr lang="de-DE" dirty="0" err="1"/>
              <a:t>i</a:t>
            </a:r>
            <a:r>
              <a:rPr lang="de-DE" dirty="0" err="1" smtClean="0"/>
              <a:t>ntro</a:t>
            </a:r>
            <a:r>
              <a:rPr lang="de-DE" dirty="0" smtClean="0"/>
              <a:t> | </a:t>
            </a:r>
            <a:r>
              <a:rPr lang="de-DE" dirty="0" err="1" smtClean="0">
                <a:solidFill>
                  <a:srgbClr val="FF6600"/>
                </a:solidFill>
              </a:rPr>
              <a:t>approach</a:t>
            </a:r>
            <a:r>
              <a:rPr lang="de-DE" dirty="0"/>
              <a:t> </a:t>
            </a:r>
            <a:r>
              <a:rPr lang="de-DE" dirty="0" smtClean="0"/>
              <a:t>| </a:t>
            </a:r>
            <a:r>
              <a:rPr lang="de-DE" dirty="0" err="1" smtClean="0"/>
              <a:t>eval</a:t>
            </a:r>
            <a:r>
              <a:rPr lang="de-DE" dirty="0" smtClean="0"/>
              <a:t> | </a:t>
            </a:r>
            <a:r>
              <a:rPr lang="de-DE" dirty="0" err="1" smtClean="0"/>
              <a:t>sparql</a:t>
            </a:r>
            <a:r>
              <a:rPr lang="de-DE" dirty="0" smtClean="0"/>
              <a:t> | </a:t>
            </a:r>
            <a:r>
              <a:rPr lang="de-DE" dirty="0" err="1" smtClean="0"/>
              <a:t>conclusion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634954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Approach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>
              <a:defRPr/>
            </a:pPr>
            <a:fld id="{3FF1BEC8-F82F-4CE5-AD0A-386182457362}" type="datetime1">
              <a:rPr lang="de-DE" smtClean="0"/>
              <a:pPr algn="l">
                <a:defRPr/>
              </a:pPr>
              <a:t>30.05.2016</a:t>
            </a:fld>
            <a:r>
              <a:rPr lang="de-DE" smtClean="0"/>
              <a:t> | Knowledge Management Group | Sven Hertling | </a:t>
            </a:r>
            <a:fld id="{42D38321-6031-46DA-9B37-EEE2EA974F6E}" type="slidenum">
              <a:rPr lang="de-DE" smtClean="0"/>
              <a:pPr algn="l">
                <a:defRPr/>
              </a:pPr>
              <a:t>14</a:t>
            </a:fld>
            <a:endParaRPr lang="de-DE" dirty="0" smtClean="0"/>
          </a:p>
        </p:txBody>
      </p:sp>
      <p:sp>
        <p:nvSpPr>
          <p:cNvPr id="35" name="Inhaltsplatzhalter 2"/>
          <p:cNvSpPr>
            <a:spLocks noGrp="1"/>
          </p:cNvSpPr>
          <p:nvPr>
            <p:ph idx="1"/>
          </p:nvPr>
        </p:nvSpPr>
        <p:spPr>
          <a:xfrm>
            <a:off x="4101483" y="1600200"/>
            <a:ext cx="5042517" cy="3330142"/>
          </a:xfrm>
        </p:spPr>
        <p:txBody>
          <a:bodyPr/>
          <a:lstStyle/>
          <a:p>
            <a:r>
              <a:rPr lang="en-US" altLang="de-DE" dirty="0" smtClean="0">
                <a:latin typeface="Arial" charset="0"/>
              </a:rPr>
              <a:t>special case:</a:t>
            </a:r>
          </a:p>
          <a:p>
            <a:pPr lvl="1"/>
            <a:r>
              <a:rPr lang="en-US" altLang="de-DE" dirty="0" smtClean="0">
                <a:latin typeface="Arial" charset="0"/>
              </a:rPr>
              <a:t>assume new edge p4’, p5’ and p6’</a:t>
            </a:r>
          </a:p>
          <a:p>
            <a:pPr lvl="1"/>
            <a:r>
              <a:rPr lang="en-US" altLang="de-DE" dirty="0" smtClean="0">
                <a:latin typeface="Arial" charset="0"/>
              </a:rPr>
              <a:t>assume p4 and p4’ are activated</a:t>
            </a:r>
          </a:p>
          <a:p>
            <a:pPr lvl="1"/>
            <a:r>
              <a:rPr lang="en-US" altLang="de-DE" dirty="0" smtClean="0">
                <a:latin typeface="Arial" charset="0"/>
              </a:rPr>
              <a:t>we cannot prune P(G) because </a:t>
            </a:r>
            <a:r>
              <a:rPr lang="en-US" altLang="de-DE" dirty="0"/>
              <a:t>p5’ and p6’ can be activated in the future</a:t>
            </a:r>
            <a:endParaRPr lang="en-US" altLang="de-DE" dirty="0">
              <a:latin typeface="Arial" charset="0"/>
            </a:endParaRPr>
          </a:p>
        </p:txBody>
      </p:sp>
      <p:sp>
        <p:nvSpPr>
          <p:cNvPr id="47" name="Ellipse 46"/>
          <p:cNvSpPr/>
          <p:nvPr/>
        </p:nvSpPr>
        <p:spPr>
          <a:xfrm>
            <a:off x="102365" y="2497022"/>
            <a:ext cx="651171" cy="297921"/>
          </a:xfrm>
          <a:prstGeom prst="ellipse">
            <a:avLst/>
          </a:prstGeom>
          <a:gradFill>
            <a:gsLst>
              <a:gs pos="0">
                <a:srgbClr val="3F80CD"/>
              </a:gs>
              <a:gs pos="100000">
                <a:srgbClr val="9BC1F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>
              <a:defRPr/>
            </a:pPr>
            <a:r>
              <a:rPr lang="de-DE" sz="14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9" name="Ellipse 48"/>
          <p:cNvSpPr/>
          <p:nvPr/>
        </p:nvSpPr>
        <p:spPr>
          <a:xfrm>
            <a:off x="1584523" y="2076741"/>
            <a:ext cx="651171" cy="297921"/>
          </a:xfrm>
          <a:prstGeom prst="ellipse">
            <a:avLst/>
          </a:prstGeom>
          <a:gradFill>
            <a:gsLst>
              <a:gs pos="0">
                <a:srgbClr val="3F80CD"/>
              </a:gs>
              <a:gs pos="100000">
                <a:srgbClr val="9BC1F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>
              <a:defRPr/>
            </a:pPr>
            <a:r>
              <a:rPr lang="de-DE" sz="1400" dirty="0">
                <a:solidFill>
                  <a:schemeClr val="bg1"/>
                </a:solidFill>
              </a:rPr>
              <a:t>u6</a:t>
            </a:r>
          </a:p>
        </p:txBody>
      </p:sp>
      <p:sp>
        <p:nvSpPr>
          <p:cNvPr id="50" name="Ellipse 49"/>
          <p:cNvSpPr/>
          <p:nvPr/>
        </p:nvSpPr>
        <p:spPr>
          <a:xfrm>
            <a:off x="1569627" y="2907728"/>
            <a:ext cx="651171" cy="297921"/>
          </a:xfrm>
          <a:prstGeom prst="ellipse">
            <a:avLst/>
          </a:prstGeom>
          <a:gradFill>
            <a:gsLst>
              <a:gs pos="0">
                <a:srgbClr val="3F80CD"/>
              </a:gs>
              <a:gs pos="100000">
                <a:srgbClr val="9BC1F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>
              <a:defRPr/>
            </a:pPr>
            <a:r>
              <a:rPr lang="de-DE" sz="1400" dirty="0">
                <a:solidFill>
                  <a:schemeClr val="bg1"/>
                </a:solidFill>
              </a:rPr>
              <a:t>u3</a:t>
            </a:r>
          </a:p>
        </p:txBody>
      </p:sp>
      <p:sp>
        <p:nvSpPr>
          <p:cNvPr id="52" name="Ellipse 51"/>
          <p:cNvSpPr/>
          <p:nvPr/>
        </p:nvSpPr>
        <p:spPr>
          <a:xfrm>
            <a:off x="819504" y="1393650"/>
            <a:ext cx="647978" cy="295793"/>
          </a:xfrm>
          <a:prstGeom prst="ellipse">
            <a:avLst/>
          </a:prstGeom>
          <a:gradFill>
            <a:gsLst>
              <a:gs pos="0">
                <a:srgbClr val="3F80CD"/>
              </a:gs>
              <a:gs pos="100000">
                <a:srgbClr val="9BC1F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>
              <a:defRPr/>
            </a:pPr>
            <a:r>
              <a:rPr lang="de-DE" sz="1400" dirty="0">
                <a:solidFill>
                  <a:schemeClr val="bg1"/>
                </a:solidFill>
              </a:rPr>
              <a:t>u1</a:t>
            </a:r>
          </a:p>
        </p:txBody>
      </p:sp>
      <p:sp>
        <p:nvSpPr>
          <p:cNvPr id="53" name="Ellipse 52"/>
          <p:cNvSpPr/>
          <p:nvPr/>
        </p:nvSpPr>
        <p:spPr>
          <a:xfrm>
            <a:off x="2311238" y="1393650"/>
            <a:ext cx="650106" cy="295793"/>
          </a:xfrm>
          <a:prstGeom prst="ellipse">
            <a:avLst/>
          </a:prstGeom>
          <a:gradFill>
            <a:gsLst>
              <a:gs pos="0">
                <a:srgbClr val="3F80CD"/>
              </a:gs>
              <a:gs pos="100000">
                <a:srgbClr val="9BC1F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>
              <a:defRPr/>
            </a:pPr>
            <a:r>
              <a:rPr lang="de-DE" sz="1400" dirty="0">
                <a:solidFill>
                  <a:schemeClr val="bg1"/>
                </a:solidFill>
              </a:rPr>
              <a:t>u2</a:t>
            </a:r>
          </a:p>
        </p:txBody>
      </p:sp>
      <p:sp>
        <p:nvSpPr>
          <p:cNvPr id="55" name="Ellipse 54"/>
          <p:cNvSpPr/>
          <p:nvPr/>
        </p:nvSpPr>
        <p:spPr>
          <a:xfrm>
            <a:off x="3051785" y="2497022"/>
            <a:ext cx="647978" cy="297921"/>
          </a:xfrm>
          <a:prstGeom prst="ellipse">
            <a:avLst/>
          </a:prstGeom>
          <a:gradFill>
            <a:gsLst>
              <a:gs pos="0">
                <a:srgbClr val="3F80CD"/>
              </a:gs>
              <a:gs pos="100000">
                <a:srgbClr val="9BC1F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>
              <a:defRPr/>
            </a:pPr>
            <a:r>
              <a:rPr lang="de-DE" sz="1400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56" name="Ellipse 55"/>
          <p:cNvSpPr/>
          <p:nvPr/>
        </p:nvSpPr>
        <p:spPr>
          <a:xfrm>
            <a:off x="682503" y="3817873"/>
            <a:ext cx="647978" cy="297921"/>
          </a:xfrm>
          <a:prstGeom prst="ellipse">
            <a:avLst/>
          </a:prstGeom>
          <a:gradFill>
            <a:gsLst>
              <a:gs pos="0">
                <a:srgbClr val="3F80CD"/>
              </a:gs>
              <a:gs pos="100000">
                <a:srgbClr val="9BC1F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>
              <a:defRPr/>
            </a:pPr>
            <a:r>
              <a:rPr lang="de-DE" sz="1400" dirty="0">
                <a:solidFill>
                  <a:schemeClr val="bg1"/>
                </a:solidFill>
              </a:rPr>
              <a:t>u4</a:t>
            </a:r>
          </a:p>
        </p:txBody>
      </p:sp>
      <p:sp>
        <p:nvSpPr>
          <p:cNvPr id="57" name="Ellipse 56"/>
          <p:cNvSpPr/>
          <p:nvPr/>
        </p:nvSpPr>
        <p:spPr>
          <a:xfrm>
            <a:off x="2617842" y="3818516"/>
            <a:ext cx="651171" cy="297921"/>
          </a:xfrm>
          <a:prstGeom prst="ellipse">
            <a:avLst/>
          </a:prstGeom>
          <a:gradFill>
            <a:gsLst>
              <a:gs pos="0">
                <a:srgbClr val="3F80CD"/>
              </a:gs>
              <a:gs pos="100000">
                <a:srgbClr val="9BC1F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>
              <a:defRPr/>
            </a:pPr>
            <a:r>
              <a:rPr lang="de-DE" sz="1400" dirty="0">
                <a:solidFill>
                  <a:schemeClr val="bg1"/>
                </a:solidFill>
              </a:rPr>
              <a:t>u5</a:t>
            </a:r>
          </a:p>
        </p:txBody>
      </p:sp>
      <p:cxnSp>
        <p:nvCxnSpPr>
          <p:cNvPr id="58" name="Gerade Verbindung mit Pfeil 57"/>
          <p:cNvCxnSpPr>
            <a:stCxn id="47" idx="0"/>
            <a:endCxn id="52" idx="3"/>
          </p:cNvCxnSpPr>
          <p:nvPr/>
        </p:nvCxnSpPr>
        <p:spPr>
          <a:xfrm flipV="1">
            <a:off x="427951" y="1645819"/>
            <a:ext cx="485186" cy="85120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mit Pfeil 59"/>
          <p:cNvCxnSpPr>
            <a:stCxn id="47" idx="7"/>
            <a:endCxn id="49" idx="2"/>
          </p:cNvCxnSpPr>
          <p:nvPr/>
        </p:nvCxnSpPr>
        <p:spPr>
          <a:xfrm flipV="1">
            <a:off x="656711" y="2225702"/>
            <a:ext cx="927812" cy="31494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mit Pfeil 60"/>
          <p:cNvCxnSpPr>
            <a:stCxn id="47" idx="5"/>
            <a:endCxn id="50" idx="2"/>
          </p:cNvCxnSpPr>
          <p:nvPr/>
        </p:nvCxnSpPr>
        <p:spPr>
          <a:xfrm>
            <a:off x="656711" y="2751320"/>
            <a:ext cx="912916" cy="30536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mit Pfeil 62"/>
          <p:cNvCxnSpPr>
            <a:stCxn id="49" idx="6"/>
            <a:endCxn id="55" idx="1"/>
          </p:cNvCxnSpPr>
          <p:nvPr/>
        </p:nvCxnSpPr>
        <p:spPr>
          <a:xfrm>
            <a:off x="2235693" y="2225702"/>
            <a:ext cx="909724" cy="31494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mit Pfeil 63"/>
          <p:cNvCxnSpPr>
            <a:stCxn id="50" idx="6"/>
            <a:endCxn id="55" idx="3"/>
          </p:cNvCxnSpPr>
          <p:nvPr/>
        </p:nvCxnSpPr>
        <p:spPr>
          <a:xfrm flipV="1">
            <a:off x="2220797" y="2751320"/>
            <a:ext cx="924620" cy="30536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56" idx="6"/>
            <a:endCxn id="57" idx="2"/>
          </p:cNvCxnSpPr>
          <p:nvPr/>
        </p:nvCxnSpPr>
        <p:spPr>
          <a:xfrm>
            <a:off x="1330482" y="3966834"/>
            <a:ext cx="1287361" cy="64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>
            <a:stCxn id="57" idx="0"/>
            <a:endCxn id="50" idx="5"/>
          </p:cNvCxnSpPr>
          <p:nvPr/>
        </p:nvCxnSpPr>
        <p:spPr>
          <a:xfrm flipH="1" flipV="1">
            <a:off x="2125436" y="3162019"/>
            <a:ext cx="817992" cy="65649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mit Pfeil 68"/>
          <p:cNvCxnSpPr>
            <a:stCxn id="52" idx="6"/>
            <a:endCxn id="53" idx="2"/>
          </p:cNvCxnSpPr>
          <p:nvPr/>
        </p:nvCxnSpPr>
        <p:spPr>
          <a:xfrm>
            <a:off x="1467482" y="1542611"/>
            <a:ext cx="84375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mit Pfeil 69"/>
          <p:cNvCxnSpPr>
            <a:stCxn id="53" idx="5"/>
            <a:endCxn id="55" idx="0"/>
          </p:cNvCxnSpPr>
          <p:nvPr/>
        </p:nvCxnSpPr>
        <p:spPr>
          <a:xfrm>
            <a:off x="2865584" y="1645819"/>
            <a:ext cx="508594" cy="85120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feld 2066"/>
          <p:cNvSpPr txBox="1">
            <a:spLocks noChangeArrowheads="1"/>
          </p:cNvSpPr>
          <p:nvPr/>
        </p:nvSpPr>
        <p:spPr bwMode="auto">
          <a:xfrm>
            <a:off x="211954" y="1816060"/>
            <a:ext cx="541582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400" dirty="0"/>
              <a:t>p1</a:t>
            </a:r>
          </a:p>
        </p:txBody>
      </p:sp>
      <p:sp>
        <p:nvSpPr>
          <p:cNvPr id="72" name="Textfeld 82"/>
          <p:cNvSpPr txBox="1">
            <a:spLocks noChangeArrowheads="1"/>
          </p:cNvSpPr>
          <p:nvPr/>
        </p:nvSpPr>
        <p:spPr bwMode="auto">
          <a:xfrm>
            <a:off x="1666451" y="1217026"/>
            <a:ext cx="626788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400" dirty="0"/>
              <a:t>p2</a:t>
            </a:r>
          </a:p>
        </p:txBody>
      </p:sp>
      <p:sp>
        <p:nvSpPr>
          <p:cNvPr id="73" name="Textfeld 83"/>
          <p:cNvSpPr txBox="1">
            <a:spLocks noChangeArrowheads="1"/>
          </p:cNvSpPr>
          <p:nvPr/>
        </p:nvSpPr>
        <p:spPr bwMode="auto">
          <a:xfrm>
            <a:off x="900369" y="2080996"/>
            <a:ext cx="567114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400" dirty="0"/>
              <a:t>p3</a:t>
            </a:r>
          </a:p>
        </p:txBody>
      </p:sp>
      <p:sp>
        <p:nvSpPr>
          <p:cNvPr id="74" name="Textfeld 84"/>
          <p:cNvSpPr txBox="1">
            <a:spLocks noChangeArrowheads="1"/>
          </p:cNvSpPr>
          <p:nvPr/>
        </p:nvSpPr>
        <p:spPr bwMode="auto">
          <a:xfrm>
            <a:off x="1036561" y="2619383"/>
            <a:ext cx="430921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351" tIns="64676" rIns="129351" bIns="64676">
            <a:spAutoFit/>
          </a:bodyPr>
          <a:lstStyle/>
          <a:p>
            <a:r>
              <a:rPr lang="de-DE" altLang="de-DE" sz="1400" dirty="0"/>
              <a:t>P</a:t>
            </a:r>
          </a:p>
        </p:txBody>
      </p:sp>
      <p:sp>
        <p:nvSpPr>
          <p:cNvPr id="75" name="Textfeld 87"/>
          <p:cNvSpPr txBox="1">
            <a:spLocks noChangeArrowheads="1"/>
          </p:cNvSpPr>
          <p:nvPr/>
        </p:nvSpPr>
        <p:spPr bwMode="auto">
          <a:xfrm>
            <a:off x="1766619" y="3656888"/>
            <a:ext cx="589615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400" dirty="0"/>
              <a:t>p5</a:t>
            </a:r>
          </a:p>
        </p:txBody>
      </p:sp>
      <p:sp>
        <p:nvSpPr>
          <p:cNvPr id="76" name="Textfeld 88"/>
          <p:cNvSpPr txBox="1">
            <a:spLocks noChangeArrowheads="1"/>
          </p:cNvSpPr>
          <p:nvPr/>
        </p:nvSpPr>
        <p:spPr bwMode="auto">
          <a:xfrm>
            <a:off x="2076181" y="3321339"/>
            <a:ext cx="560109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400" dirty="0"/>
              <a:t>p6</a:t>
            </a:r>
          </a:p>
        </p:txBody>
      </p:sp>
      <p:sp>
        <p:nvSpPr>
          <p:cNvPr id="77" name="Textfeld 89"/>
          <p:cNvSpPr txBox="1">
            <a:spLocks noChangeArrowheads="1"/>
          </p:cNvSpPr>
          <p:nvPr/>
        </p:nvSpPr>
        <p:spPr bwMode="auto">
          <a:xfrm>
            <a:off x="2446366" y="2626831"/>
            <a:ext cx="605420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400" dirty="0"/>
              <a:t>p7</a:t>
            </a:r>
          </a:p>
        </p:txBody>
      </p:sp>
      <p:sp>
        <p:nvSpPr>
          <p:cNvPr id="78" name="Textfeld 90"/>
          <p:cNvSpPr txBox="1">
            <a:spLocks noChangeArrowheads="1"/>
          </p:cNvSpPr>
          <p:nvPr/>
        </p:nvSpPr>
        <p:spPr bwMode="auto">
          <a:xfrm>
            <a:off x="3120945" y="1801164"/>
            <a:ext cx="578817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400"/>
              <a:t>p8</a:t>
            </a:r>
          </a:p>
        </p:txBody>
      </p:sp>
      <p:sp>
        <p:nvSpPr>
          <p:cNvPr id="79" name="Textfeld 91"/>
          <p:cNvSpPr txBox="1">
            <a:spLocks noChangeArrowheads="1"/>
          </p:cNvSpPr>
          <p:nvPr/>
        </p:nvSpPr>
        <p:spPr bwMode="auto">
          <a:xfrm>
            <a:off x="2494247" y="2089510"/>
            <a:ext cx="430921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351" tIns="64676" rIns="129351" bIns="64676">
            <a:spAutoFit/>
          </a:bodyPr>
          <a:lstStyle/>
          <a:p>
            <a:r>
              <a:rPr lang="de-DE" altLang="de-DE" sz="1400" dirty="0"/>
              <a:t>P</a:t>
            </a:r>
          </a:p>
        </p:txBody>
      </p:sp>
      <p:sp>
        <p:nvSpPr>
          <p:cNvPr id="80" name="Textfeld 1"/>
          <p:cNvSpPr txBox="1">
            <a:spLocks noChangeArrowheads="1"/>
          </p:cNvSpPr>
          <p:nvPr/>
        </p:nvSpPr>
        <p:spPr bwMode="auto">
          <a:xfrm>
            <a:off x="-35189" y="631710"/>
            <a:ext cx="2296716" cy="623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600" dirty="0" err="1">
                <a:solidFill>
                  <a:srgbClr val="FF0000"/>
                </a:solidFill>
              </a:rPr>
              <a:t>Shortest</a:t>
            </a:r>
            <a:r>
              <a:rPr lang="de-DE" altLang="de-DE" sz="1600" dirty="0">
                <a:solidFill>
                  <a:srgbClr val="FF0000"/>
                </a:solidFill>
              </a:rPr>
              <a:t> Path </a:t>
            </a:r>
            <a:r>
              <a:rPr lang="de-DE" altLang="de-DE" sz="1600" dirty="0" err="1" smtClean="0">
                <a:solidFill>
                  <a:srgbClr val="FF0000"/>
                </a:solidFill>
              </a:rPr>
              <a:t>Tree</a:t>
            </a:r>
            <a:r>
              <a:rPr lang="de-DE" altLang="de-DE" sz="1600" dirty="0" smtClean="0">
                <a:solidFill>
                  <a:srgbClr val="FF0000"/>
                </a:solidFill>
              </a:rPr>
              <a:t> (T)</a:t>
            </a:r>
            <a:endParaRPr lang="de-DE" altLang="de-DE" sz="1600" dirty="0">
              <a:solidFill>
                <a:srgbClr val="FF0000"/>
              </a:solidFill>
            </a:endParaRPr>
          </a:p>
          <a:p>
            <a:r>
              <a:rPr lang="de-DE" altLang="de-DE" sz="1600" dirty="0" err="1" smtClean="0">
                <a:solidFill>
                  <a:srgbClr val="00B050"/>
                </a:solidFill>
              </a:rPr>
              <a:t>Sidetracks</a:t>
            </a:r>
            <a:r>
              <a:rPr lang="de-DE" altLang="de-DE" sz="1600" dirty="0" smtClean="0">
                <a:solidFill>
                  <a:srgbClr val="00B050"/>
                </a:solidFill>
              </a:rPr>
              <a:t> (G – T)</a:t>
            </a:r>
            <a:endParaRPr lang="de-DE" altLang="de-DE" sz="1600" dirty="0">
              <a:solidFill>
                <a:srgbClr val="00B050"/>
              </a:solidFill>
            </a:endParaRPr>
          </a:p>
        </p:txBody>
      </p:sp>
      <p:cxnSp>
        <p:nvCxnSpPr>
          <p:cNvPr id="81" name="Gerade Verbindung mit Pfeil 80"/>
          <p:cNvCxnSpPr>
            <a:stCxn id="50" idx="3"/>
            <a:endCxn id="56" idx="7"/>
          </p:cNvCxnSpPr>
          <p:nvPr/>
        </p:nvCxnSpPr>
        <p:spPr>
          <a:xfrm flipH="1">
            <a:off x="1235587" y="3162019"/>
            <a:ext cx="429401" cy="699483"/>
          </a:xfrm>
          <a:prstGeom prst="straightConnector1">
            <a:avLst/>
          </a:prstGeom>
          <a:ln cmpd="sng">
            <a:solidFill>
              <a:srgbClr val="00B050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Textfeld 86"/>
          <p:cNvSpPr txBox="1">
            <a:spLocks noChangeArrowheads="1"/>
          </p:cNvSpPr>
          <p:nvPr/>
        </p:nvSpPr>
        <p:spPr bwMode="auto">
          <a:xfrm>
            <a:off x="1431924" y="3333497"/>
            <a:ext cx="529491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400" dirty="0" smtClean="0"/>
              <a:t>p4</a:t>
            </a:r>
            <a:endParaRPr lang="de-DE" altLang="de-DE" sz="1400" dirty="0"/>
          </a:p>
        </p:txBody>
      </p:sp>
      <p:cxnSp>
        <p:nvCxnSpPr>
          <p:cNvPr id="84" name="Gerade Verbindung mit Pfeil 83"/>
          <p:cNvCxnSpPr>
            <a:endCxn id="56" idx="0"/>
          </p:cNvCxnSpPr>
          <p:nvPr/>
        </p:nvCxnSpPr>
        <p:spPr>
          <a:xfrm flipH="1">
            <a:off x="1006492" y="3056689"/>
            <a:ext cx="566403" cy="761184"/>
          </a:xfrm>
          <a:prstGeom prst="straightConnector1">
            <a:avLst/>
          </a:prstGeom>
          <a:ln cmpd="sng">
            <a:solidFill>
              <a:srgbClr val="00B050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extfeld 86"/>
          <p:cNvSpPr txBox="1">
            <a:spLocks noChangeArrowheads="1"/>
          </p:cNvSpPr>
          <p:nvPr/>
        </p:nvSpPr>
        <p:spPr bwMode="auto">
          <a:xfrm>
            <a:off x="800991" y="3203792"/>
            <a:ext cx="529491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400" dirty="0" smtClean="0"/>
              <a:t>p4‘</a:t>
            </a:r>
            <a:endParaRPr lang="de-DE" altLang="de-DE" sz="1400" dirty="0"/>
          </a:p>
        </p:txBody>
      </p:sp>
      <p:cxnSp>
        <p:nvCxnSpPr>
          <p:cNvPr id="36" name="Gerade Verbindung mit Pfeil 35"/>
          <p:cNvCxnSpPr>
            <a:stCxn id="56" idx="5"/>
            <a:endCxn id="57" idx="3"/>
          </p:cNvCxnSpPr>
          <p:nvPr/>
        </p:nvCxnSpPr>
        <p:spPr>
          <a:xfrm>
            <a:off x="1235587" y="4072164"/>
            <a:ext cx="1477617" cy="643"/>
          </a:xfrm>
          <a:prstGeom prst="straightConnector1">
            <a:avLst/>
          </a:prstGeom>
          <a:ln cmpd="sng">
            <a:solidFill>
              <a:srgbClr val="00B050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feld 87"/>
          <p:cNvSpPr txBox="1">
            <a:spLocks noChangeArrowheads="1"/>
          </p:cNvSpPr>
          <p:nvPr/>
        </p:nvSpPr>
        <p:spPr bwMode="auto">
          <a:xfrm>
            <a:off x="1766618" y="4112179"/>
            <a:ext cx="589615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400" dirty="0" smtClean="0"/>
              <a:t>p5‘</a:t>
            </a:r>
            <a:endParaRPr lang="de-DE" altLang="de-DE" sz="1400" dirty="0"/>
          </a:p>
        </p:txBody>
      </p:sp>
      <p:sp>
        <p:nvSpPr>
          <p:cNvPr id="40" name="Textfeld 87"/>
          <p:cNvSpPr txBox="1">
            <a:spLocks noChangeArrowheads="1"/>
          </p:cNvSpPr>
          <p:nvPr/>
        </p:nvSpPr>
        <p:spPr bwMode="auto">
          <a:xfrm>
            <a:off x="2613847" y="3144208"/>
            <a:ext cx="589615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400" dirty="0" smtClean="0"/>
              <a:t>p6‘</a:t>
            </a:r>
            <a:endParaRPr lang="de-DE" altLang="de-DE" sz="1400" dirty="0"/>
          </a:p>
        </p:txBody>
      </p:sp>
      <p:cxnSp>
        <p:nvCxnSpPr>
          <p:cNvPr id="41" name="Gerade Verbindung mit Pfeil 40"/>
          <p:cNvCxnSpPr>
            <a:stCxn id="57" idx="7"/>
            <a:endCxn id="50" idx="6"/>
          </p:cNvCxnSpPr>
          <p:nvPr/>
        </p:nvCxnSpPr>
        <p:spPr>
          <a:xfrm flipH="1" flipV="1">
            <a:off x="2220798" y="3056689"/>
            <a:ext cx="952853" cy="805457"/>
          </a:xfrm>
          <a:prstGeom prst="straightConnector1">
            <a:avLst/>
          </a:prstGeom>
          <a:ln cmpd="sng">
            <a:solidFill>
              <a:srgbClr val="00B050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Fußzeilenplatzhalter 3"/>
          <p:cNvSpPr txBox="1">
            <a:spLocks/>
          </p:cNvSpPr>
          <p:nvPr/>
        </p:nvSpPr>
        <p:spPr>
          <a:xfrm>
            <a:off x="5659971" y="6483928"/>
            <a:ext cx="3093504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ct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rgbClr val="595959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>
              <a:defRPr/>
            </a:pPr>
            <a:r>
              <a:rPr lang="de-DE" dirty="0" err="1"/>
              <a:t>i</a:t>
            </a:r>
            <a:r>
              <a:rPr lang="de-DE" dirty="0" err="1" smtClean="0"/>
              <a:t>ntro</a:t>
            </a:r>
            <a:r>
              <a:rPr lang="de-DE" dirty="0" smtClean="0"/>
              <a:t> | </a:t>
            </a:r>
            <a:r>
              <a:rPr lang="de-DE" dirty="0" err="1" smtClean="0">
                <a:solidFill>
                  <a:srgbClr val="FF6600"/>
                </a:solidFill>
              </a:rPr>
              <a:t>approach</a:t>
            </a:r>
            <a:r>
              <a:rPr lang="de-DE" dirty="0"/>
              <a:t> </a:t>
            </a:r>
            <a:r>
              <a:rPr lang="de-DE" dirty="0" smtClean="0"/>
              <a:t>| </a:t>
            </a:r>
            <a:r>
              <a:rPr lang="de-DE" dirty="0" err="1" smtClean="0"/>
              <a:t>eval</a:t>
            </a:r>
            <a:r>
              <a:rPr lang="de-DE" dirty="0" smtClean="0"/>
              <a:t> | </a:t>
            </a:r>
            <a:r>
              <a:rPr lang="de-DE" dirty="0" err="1" smtClean="0"/>
              <a:t>sparql</a:t>
            </a:r>
            <a:r>
              <a:rPr lang="de-DE" dirty="0" smtClean="0"/>
              <a:t> | </a:t>
            </a:r>
            <a:r>
              <a:rPr lang="de-DE" dirty="0" err="1" smtClean="0"/>
              <a:t>conclusion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573086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uiExpand="1" build="p"/>
      <p:bldP spid="85" grpId="0"/>
      <p:bldP spid="39" grpId="0"/>
      <p:bldP spid="4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Approach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>
              <a:defRPr/>
            </a:pPr>
            <a:fld id="{3FF1BEC8-F82F-4CE5-AD0A-386182457362}" type="datetime1">
              <a:rPr lang="de-DE" smtClean="0"/>
              <a:pPr algn="l">
                <a:defRPr/>
              </a:pPr>
              <a:t>30.05.2016</a:t>
            </a:fld>
            <a:r>
              <a:rPr lang="de-DE" smtClean="0"/>
              <a:t> | Knowledge Management Group | Sven Hertling | </a:t>
            </a:r>
            <a:fld id="{42D38321-6031-46DA-9B37-EEE2EA974F6E}" type="slidenum">
              <a:rPr lang="de-DE" smtClean="0"/>
              <a:pPr algn="l">
                <a:defRPr/>
              </a:pPr>
              <a:t>15</a:t>
            </a:fld>
            <a:endParaRPr lang="de-DE" dirty="0" smtClean="0"/>
          </a:p>
        </p:txBody>
      </p:sp>
      <p:sp>
        <p:nvSpPr>
          <p:cNvPr id="35" name="Inhaltsplatzhalter 2"/>
          <p:cNvSpPr>
            <a:spLocks noGrp="1"/>
          </p:cNvSpPr>
          <p:nvPr>
            <p:ph idx="1"/>
          </p:nvPr>
        </p:nvSpPr>
        <p:spPr>
          <a:xfrm>
            <a:off x="4097029" y="1542611"/>
            <a:ext cx="5042517" cy="3367076"/>
          </a:xfrm>
        </p:spPr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en-US" altLang="de-DE" dirty="0" smtClean="0">
                <a:latin typeface="Arial" charset="0"/>
              </a:rPr>
              <a:t>task two: all paths starting or </a:t>
            </a:r>
            <a:r>
              <a:rPr lang="en-US" altLang="de-DE" dirty="0" smtClean="0">
                <a:latin typeface="Arial" charset="0"/>
                <a:cs typeface="Arial" charset="0"/>
              </a:rPr>
              <a:t>ending </a:t>
            </a:r>
            <a:r>
              <a:rPr lang="en-US" altLang="de-DE" dirty="0">
                <a:latin typeface="Arial" charset="0"/>
                <a:cs typeface="Arial" charset="0"/>
              </a:rPr>
              <a:t>on </a:t>
            </a:r>
            <a:r>
              <a:rPr lang="en-US" altLang="de-DE" dirty="0" smtClean="0">
                <a:latin typeface="Arial" charset="0"/>
                <a:cs typeface="Arial" charset="0"/>
              </a:rPr>
              <a:t>P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altLang="de-DE" dirty="0" smtClean="0">
                <a:latin typeface="Arial" charset="0"/>
                <a:cs typeface="Arial" charset="0"/>
              </a:rPr>
              <a:t>paths starting with P</a:t>
            </a:r>
          </a:p>
          <a:p>
            <a:pPr marL="742950" lvl="2" indent="-342900"/>
            <a:r>
              <a:rPr lang="en-US" altLang="de-DE" dirty="0" smtClean="0">
                <a:latin typeface="Arial" charset="0"/>
                <a:cs typeface="Arial" charset="0"/>
              </a:rPr>
              <a:t>new dummy vertex A’ is created</a:t>
            </a:r>
          </a:p>
          <a:p>
            <a:pPr marL="742950" lvl="2" indent="-342900"/>
            <a:r>
              <a:rPr lang="en-US" altLang="de-DE" dirty="0">
                <a:latin typeface="Arial" charset="0"/>
                <a:cs typeface="Arial" charset="0"/>
              </a:rPr>
              <a:t>all P-edges starting in A are </a:t>
            </a:r>
            <a:r>
              <a:rPr lang="en-US" altLang="de-DE" dirty="0" smtClean="0">
                <a:latin typeface="Arial" charset="0"/>
                <a:cs typeface="Arial" charset="0"/>
              </a:rPr>
              <a:t>duplicated</a:t>
            </a:r>
          </a:p>
          <a:p>
            <a:pPr marL="742950" lvl="2" indent="-342900"/>
            <a:r>
              <a:rPr lang="en-US" altLang="de-DE" dirty="0">
                <a:latin typeface="Arial" charset="0"/>
                <a:cs typeface="Arial" charset="0"/>
              </a:rPr>
              <a:t>run modified </a:t>
            </a:r>
            <a:r>
              <a:rPr lang="en-US" altLang="de-DE" dirty="0" err="1">
                <a:latin typeface="Arial" charset="0"/>
                <a:cs typeface="Arial" charset="0"/>
              </a:rPr>
              <a:t>Eppstein</a:t>
            </a:r>
            <a:r>
              <a:rPr lang="en-US" altLang="de-DE" dirty="0">
                <a:latin typeface="Arial" charset="0"/>
                <a:cs typeface="Arial" charset="0"/>
              </a:rPr>
              <a:t> with A’ as the starting node</a:t>
            </a:r>
          </a:p>
          <a:p>
            <a:pPr marL="742950" lvl="2" indent="-342900"/>
            <a:endParaRPr lang="en-US" altLang="de-DE" dirty="0">
              <a:latin typeface="Arial" charset="0"/>
            </a:endParaRPr>
          </a:p>
        </p:txBody>
      </p:sp>
      <p:sp>
        <p:nvSpPr>
          <p:cNvPr id="47" name="Ellipse 46"/>
          <p:cNvSpPr/>
          <p:nvPr/>
        </p:nvSpPr>
        <p:spPr>
          <a:xfrm>
            <a:off x="102365" y="2497022"/>
            <a:ext cx="651171" cy="297921"/>
          </a:xfrm>
          <a:prstGeom prst="ellipse">
            <a:avLst/>
          </a:prstGeom>
          <a:gradFill>
            <a:gsLst>
              <a:gs pos="0">
                <a:srgbClr val="3F80CD"/>
              </a:gs>
              <a:gs pos="100000">
                <a:srgbClr val="9BC1F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>
              <a:defRPr/>
            </a:pPr>
            <a:r>
              <a:rPr lang="de-DE" sz="14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9" name="Ellipse 48"/>
          <p:cNvSpPr/>
          <p:nvPr/>
        </p:nvSpPr>
        <p:spPr>
          <a:xfrm>
            <a:off x="1584523" y="2076741"/>
            <a:ext cx="651171" cy="297921"/>
          </a:xfrm>
          <a:prstGeom prst="ellipse">
            <a:avLst/>
          </a:prstGeom>
          <a:gradFill>
            <a:gsLst>
              <a:gs pos="0">
                <a:srgbClr val="3F80CD"/>
              </a:gs>
              <a:gs pos="100000">
                <a:srgbClr val="9BC1F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>
              <a:defRPr/>
            </a:pPr>
            <a:r>
              <a:rPr lang="de-DE" sz="1400" dirty="0">
                <a:solidFill>
                  <a:schemeClr val="bg1"/>
                </a:solidFill>
              </a:rPr>
              <a:t>u6</a:t>
            </a:r>
          </a:p>
        </p:txBody>
      </p:sp>
      <p:sp>
        <p:nvSpPr>
          <p:cNvPr id="50" name="Ellipse 49"/>
          <p:cNvSpPr/>
          <p:nvPr/>
        </p:nvSpPr>
        <p:spPr>
          <a:xfrm>
            <a:off x="1569627" y="2907728"/>
            <a:ext cx="651171" cy="297921"/>
          </a:xfrm>
          <a:prstGeom prst="ellipse">
            <a:avLst/>
          </a:prstGeom>
          <a:gradFill>
            <a:gsLst>
              <a:gs pos="0">
                <a:srgbClr val="3F80CD"/>
              </a:gs>
              <a:gs pos="100000">
                <a:srgbClr val="9BC1F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>
              <a:defRPr/>
            </a:pPr>
            <a:r>
              <a:rPr lang="de-DE" sz="1400" dirty="0">
                <a:solidFill>
                  <a:schemeClr val="bg1"/>
                </a:solidFill>
              </a:rPr>
              <a:t>u3</a:t>
            </a:r>
          </a:p>
        </p:txBody>
      </p:sp>
      <p:sp>
        <p:nvSpPr>
          <p:cNvPr id="52" name="Ellipse 51"/>
          <p:cNvSpPr/>
          <p:nvPr/>
        </p:nvSpPr>
        <p:spPr>
          <a:xfrm>
            <a:off x="819504" y="1393650"/>
            <a:ext cx="647978" cy="295793"/>
          </a:xfrm>
          <a:prstGeom prst="ellipse">
            <a:avLst/>
          </a:prstGeom>
          <a:gradFill>
            <a:gsLst>
              <a:gs pos="0">
                <a:srgbClr val="3F80CD"/>
              </a:gs>
              <a:gs pos="100000">
                <a:srgbClr val="9BC1F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>
              <a:defRPr/>
            </a:pPr>
            <a:r>
              <a:rPr lang="de-DE" sz="1400" dirty="0">
                <a:solidFill>
                  <a:schemeClr val="bg1"/>
                </a:solidFill>
              </a:rPr>
              <a:t>u1</a:t>
            </a:r>
          </a:p>
        </p:txBody>
      </p:sp>
      <p:sp>
        <p:nvSpPr>
          <p:cNvPr id="53" name="Ellipse 52"/>
          <p:cNvSpPr/>
          <p:nvPr/>
        </p:nvSpPr>
        <p:spPr>
          <a:xfrm>
            <a:off x="2311238" y="1393650"/>
            <a:ext cx="650106" cy="295793"/>
          </a:xfrm>
          <a:prstGeom prst="ellipse">
            <a:avLst/>
          </a:prstGeom>
          <a:gradFill>
            <a:gsLst>
              <a:gs pos="0">
                <a:srgbClr val="3F80CD"/>
              </a:gs>
              <a:gs pos="100000">
                <a:srgbClr val="9BC1F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>
              <a:defRPr/>
            </a:pPr>
            <a:r>
              <a:rPr lang="de-DE" sz="1400" dirty="0">
                <a:solidFill>
                  <a:schemeClr val="bg1"/>
                </a:solidFill>
              </a:rPr>
              <a:t>u2</a:t>
            </a:r>
          </a:p>
        </p:txBody>
      </p:sp>
      <p:sp>
        <p:nvSpPr>
          <p:cNvPr id="55" name="Ellipse 54"/>
          <p:cNvSpPr/>
          <p:nvPr/>
        </p:nvSpPr>
        <p:spPr>
          <a:xfrm>
            <a:off x="3051785" y="2497022"/>
            <a:ext cx="647978" cy="297921"/>
          </a:xfrm>
          <a:prstGeom prst="ellipse">
            <a:avLst/>
          </a:prstGeom>
          <a:gradFill>
            <a:gsLst>
              <a:gs pos="0">
                <a:srgbClr val="3F80CD"/>
              </a:gs>
              <a:gs pos="100000">
                <a:srgbClr val="9BC1F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>
              <a:defRPr/>
            </a:pPr>
            <a:r>
              <a:rPr lang="de-DE" sz="1400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56" name="Ellipse 55"/>
          <p:cNvSpPr/>
          <p:nvPr/>
        </p:nvSpPr>
        <p:spPr>
          <a:xfrm>
            <a:off x="682503" y="3817873"/>
            <a:ext cx="647978" cy="297921"/>
          </a:xfrm>
          <a:prstGeom prst="ellipse">
            <a:avLst/>
          </a:prstGeom>
          <a:gradFill>
            <a:gsLst>
              <a:gs pos="0">
                <a:srgbClr val="3F80CD"/>
              </a:gs>
              <a:gs pos="100000">
                <a:srgbClr val="9BC1F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>
              <a:defRPr/>
            </a:pPr>
            <a:r>
              <a:rPr lang="de-DE" sz="1400" dirty="0">
                <a:solidFill>
                  <a:schemeClr val="bg1"/>
                </a:solidFill>
              </a:rPr>
              <a:t>u4</a:t>
            </a:r>
          </a:p>
        </p:txBody>
      </p:sp>
      <p:sp>
        <p:nvSpPr>
          <p:cNvPr id="57" name="Ellipse 56"/>
          <p:cNvSpPr/>
          <p:nvPr/>
        </p:nvSpPr>
        <p:spPr>
          <a:xfrm>
            <a:off x="2617842" y="3818516"/>
            <a:ext cx="651171" cy="297921"/>
          </a:xfrm>
          <a:prstGeom prst="ellipse">
            <a:avLst/>
          </a:prstGeom>
          <a:gradFill>
            <a:gsLst>
              <a:gs pos="0">
                <a:srgbClr val="3F80CD"/>
              </a:gs>
              <a:gs pos="100000">
                <a:srgbClr val="9BC1F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>
              <a:defRPr/>
            </a:pPr>
            <a:r>
              <a:rPr lang="de-DE" sz="1400" dirty="0">
                <a:solidFill>
                  <a:schemeClr val="bg1"/>
                </a:solidFill>
              </a:rPr>
              <a:t>u5</a:t>
            </a:r>
          </a:p>
        </p:txBody>
      </p:sp>
      <p:cxnSp>
        <p:nvCxnSpPr>
          <p:cNvPr id="58" name="Gerade Verbindung mit Pfeil 57"/>
          <p:cNvCxnSpPr>
            <a:stCxn id="47" idx="0"/>
            <a:endCxn id="52" idx="3"/>
          </p:cNvCxnSpPr>
          <p:nvPr/>
        </p:nvCxnSpPr>
        <p:spPr>
          <a:xfrm flipV="1">
            <a:off x="427951" y="1645819"/>
            <a:ext cx="485186" cy="85120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mit Pfeil 59"/>
          <p:cNvCxnSpPr>
            <a:stCxn id="47" idx="7"/>
            <a:endCxn id="49" idx="2"/>
          </p:cNvCxnSpPr>
          <p:nvPr/>
        </p:nvCxnSpPr>
        <p:spPr>
          <a:xfrm flipV="1">
            <a:off x="656711" y="2225702"/>
            <a:ext cx="927812" cy="31494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mit Pfeil 60"/>
          <p:cNvCxnSpPr>
            <a:stCxn id="47" idx="5"/>
            <a:endCxn id="50" idx="2"/>
          </p:cNvCxnSpPr>
          <p:nvPr/>
        </p:nvCxnSpPr>
        <p:spPr>
          <a:xfrm>
            <a:off x="656711" y="2751320"/>
            <a:ext cx="912916" cy="30536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mit Pfeil 62"/>
          <p:cNvCxnSpPr>
            <a:stCxn id="49" idx="6"/>
            <a:endCxn id="55" idx="1"/>
          </p:cNvCxnSpPr>
          <p:nvPr/>
        </p:nvCxnSpPr>
        <p:spPr>
          <a:xfrm>
            <a:off x="2235693" y="2225702"/>
            <a:ext cx="909724" cy="31494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mit Pfeil 63"/>
          <p:cNvCxnSpPr>
            <a:stCxn id="50" idx="6"/>
            <a:endCxn id="55" idx="3"/>
          </p:cNvCxnSpPr>
          <p:nvPr/>
        </p:nvCxnSpPr>
        <p:spPr>
          <a:xfrm flipV="1">
            <a:off x="2220797" y="2751320"/>
            <a:ext cx="924620" cy="30536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56" idx="6"/>
            <a:endCxn id="57" idx="2"/>
          </p:cNvCxnSpPr>
          <p:nvPr/>
        </p:nvCxnSpPr>
        <p:spPr>
          <a:xfrm>
            <a:off x="1330482" y="3966834"/>
            <a:ext cx="1287361" cy="64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>
            <a:stCxn id="57" idx="0"/>
            <a:endCxn id="50" idx="5"/>
          </p:cNvCxnSpPr>
          <p:nvPr/>
        </p:nvCxnSpPr>
        <p:spPr>
          <a:xfrm flipH="1" flipV="1">
            <a:off x="2125436" y="3162019"/>
            <a:ext cx="817992" cy="65649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mit Pfeil 68"/>
          <p:cNvCxnSpPr>
            <a:stCxn id="52" idx="6"/>
            <a:endCxn id="53" idx="2"/>
          </p:cNvCxnSpPr>
          <p:nvPr/>
        </p:nvCxnSpPr>
        <p:spPr>
          <a:xfrm>
            <a:off x="1467482" y="1542611"/>
            <a:ext cx="84375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mit Pfeil 69"/>
          <p:cNvCxnSpPr>
            <a:stCxn id="53" idx="5"/>
            <a:endCxn id="55" idx="0"/>
          </p:cNvCxnSpPr>
          <p:nvPr/>
        </p:nvCxnSpPr>
        <p:spPr>
          <a:xfrm>
            <a:off x="2865584" y="1645819"/>
            <a:ext cx="508594" cy="85120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feld 2066"/>
          <p:cNvSpPr txBox="1">
            <a:spLocks noChangeArrowheads="1"/>
          </p:cNvSpPr>
          <p:nvPr/>
        </p:nvSpPr>
        <p:spPr bwMode="auto">
          <a:xfrm>
            <a:off x="211954" y="1816060"/>
            <a:ext cx="541582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400" dirty="0"/>
              <a:t>p1</a:t>
            </a:r>
          </a:p>
        </p:txBody>
      </p:sp>
      <p:sp>
        <p:nvSpPr>
          <p:cNvPr id="72" name="Textfeld 82"/>
          <p:cNvSpPr txBox="1">
            <a:spLocks noChangeArrowheads="1"/>
          </p:cNvSpPr>
          <p:nvPr/>
        </p:nvSpPr>
        <p:spPr bwMode="auto">
          <a:xfrm>
            <a:off x="1666451" y="1217026"/>
            <a:ext cx="626788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400" dirty="0"/>
              <a:t>p2</a:t>
            </a:r>
          </a:p>
        </p:txBody>
      </p:sp>
      <p:sp>
        <p:nvSpPr>
          <p:cNvPr id="73" name="Textfeld 83"/>
          <p:cNvSpPr txBox="1">
            <a:spLocks noChangeArrowheads="1"/>
          </p:cNvSpPr>
          <p:nvPr/>
        </p:nvSpPr>
        <p:spPr bwMode="auto">
          <a:xfrm>
            <a:off x="900369" y="2080996"/>
            <a:ext cx="567114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400" dirty="0"/>
              <a:t>p3</a:t>
            </a:r>
          </a:p>
        </p:txBody>
      </p:sp>
      <p:sp>
        <p:nvSpPr>
          <p:cNvPr id="74" name="Textfeld 84"/>
          <p:cNvSpPr txBox="1">
            <a:spLocks noChangeArrowheads="1"/>
          </p:cNvSpPr>
          <p:nvPr/>
        </p:nvSpPr>
        <p:spPr bwMode="auto">
          <a:xfrm>
            <a:off x="1036561" y="2619383"/>
            <a:ext cx="430921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351" tIns="64676" rIns="129351" bIns="64676">
            <a:spAutoFit/>
          </a:bodyPr>
          <a:lstStyle/>
          <a:p>
            <a:r>
              <a:rPr lang="de-DE" altLang="de-DE" sz="1400" dirty="0"/>
              <a:t>P</a:t>
            </a:r>
          </a:p>
        </p:txBody>
      </p:sp>
      <p:sp>
        <p:nvSpPr>
          <p:cNvPr id="75" name="Textfeld 87"/>
          <p:cNvSpPr txBox="1">
            <a:spLocks noChangeArrowheads="1"/>
          </p:cNvSpPr>
          <p:nvPr/>
        </p:nvSpPr>
        <p:spPr bwMode="auto">
          <a:xfrm>
            <a:off x="1766619" y="3656888"/>
            <a:ext cx="589615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400" dirty="0"/>
              <a:t>p5</a:t>
            </a:r>
          </a:p>
        </p:txBody>
      </p:sp>
      <p:sp>
        <p:nvSpPr>
          <p:cNvPr id="76" name="Textfeld 88"/>
          <p:cNvSpPr txBox="1">
            <a:spLocks noChangeArrowheads="1"/>
          </p:cNvSpPr>
          <p:nvPr/>
        </p:nvSpPr>
        <p:spPr bwMode="auto">
          <a:xfrm>
            <a:off x="2076181" y="3321339"/>
            <a:ext cx="560109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400" dirty="0"/>
              <a:t>p6</a:t>
            </a:r>
          </a:p>
        </p:txBody>
      </p:sp>
      <p:sp>
        <p:nvSpPr>
          <p:cNvPr id="77" name="Textfeld 89"/>
          <p:cNvSpPr txBox="1">
            <a:spLocks noChangeArrowheads="1"/>
          </p:cNvSpPr>
          <p:nvPr/>
        </p:nvSpPr>
        <p:spPr bwMode="auto">
          <a:xfrm>
            <a:off x="2446366" y="2626831"/>
            <a:ext cx="605420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400" dirty="0"/>
              <a:t>p7</a:t>
            </a:r>
          </a:p>
        </p:txBody>
      </p:sp>
      <p:sp>
        <p:nvSpPr>
          <p:cNvPr id="78" name="Textfeld 90"/>
          <p:cNvSpPr txBox="1">
            <a:spLocks noChangeArrowheads="1"/>
          </p:cNvSpPr>
          <p:nvPr/>
        </p:nvSpPr>
        <p:spPr bwMode="auto">
          <a:xfrm>
            <a:off x="3120945" y="1801164"/>
            <a:ext cx="578817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400"/>
              <a:t>p8</a:t>
            </a:r>
          </a:p>
        </p:txBody>
      </p:sp>
      <p:sp>
        <p:nvSpPr>
          <p:cNvPr id="79" name="Textfeld 91"/>
          <p:cNvSpPr txBox="1">
            <a:spLocks noChangeArrowheads="1"/>
          </p:cNvSpPr>
          <p:nvPr/>
        </p:nvSpPr>
        <p:spPr bwMode="auto">
          <a:xfrm>
            <a:off x="2494247" y="2089510"/>
            <a:ext cx="430921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351" tIns="64676" rIns="129351" bIns="64676">
            <a:spAutoFit/>
          </a:bodyPr>
          <a:lstStyle/>
          <a:p>
            <a:r>
              <a:rPr lang="de-DE" altLang="de-DE" sz="1400" dirty="0"/>
              <a:t>P</a:t>
            </a:r>
          </a:p>
        </p:txBody>
      </p:sp>
      <p:sp>
        <p:nvSpPr>
          <p:cNvPr id="80" name="Textfeld 1"/>
          <p:cNvSpPr txBox="1">
            <a:spLocks noChangeArrowheads="1"/>
          </p:cNvSpPr>
          <p:nvPr/>
        </p:nvSpPr>
        <p:spPr bwMode="auto">
          <a:xfrm>
            <a:off x="-35189" y="631710"/>
            <a:ext cx="2296716" cy="623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600" dirty="0" err="1">
                <a:solidFill>
                  <a:srgbClr val="FF0000"/>
                </a:solidFill>
              </a:rPr>
              <a:t>Shortest</a:t>
            </a:r>
            <a:r>
              <a:rPr lang="de-DE" altLang="de-DE" sz="1600" dirty="0">
                <a:solidFill>
                  <a:srgbClr val="FF0000"/>
                </a:solidFill>
              </a:rPr>
              <a:t> Path </a:t>
            </a:r>
            <a:r>
              <a:rPr lang="de-DE" altLang="de-DE" sz="1600" dirty="0" err="1" smtClean="0">
                <a:solidFill>
                  <a:srgbClr val="FF0000"/>
                </a:solidFill>
              </a:rPr>
              <a:t>Tree</a:t>
            </a:r>
            <a:r>
              <a:rPr lang="de-DE" altLang="de-DE" sz="1600" dirty="0" smtClean="0">
                <a:solidFill>
                  <a:srgbClr val="FF0000"/>
                </a:solidFill>
              </a:rPr>
              <a:t> (T)</a:t>
            </a:r>
            <a:endParaRPr lang="de-DE" altLang="de-DE" sz="1600" dirty="0">
              <a:solidFill>
                <a:srgbClr val="FF0000"/>
              </a:solidFill>
            </a:endParaRPr>
          </a:p>
          <a:p>
            <a:r>
              <a:rPr lang="de-DE" altLang="de-DE" sz="1600" dirty="0" err="1" smtClean="0">
                <a:solidFill>
                  <a:srgbClr val="00B050"/>
                </a:solidFill>
              </a:rPr>
              <a:t>Sidetracks</a:t>
            </a:r>
            <a:r>
              <a:rPr lang="de-DE" altLang="de-DE" sz="1600" dirty="0" smtClean="0">
                <a:solidFill>
                  <a:srgbClr val="00B050"/>
                </a:solidFill>
              </a:rPr>
              <a:t> (G – T)</a:t>
            </a:r>
            <a:endParaRPr lang="de-DE" altLang="de-DE" sz="1600" dirty="0">
              <a:solidFill>
                <a:srgbClr val="00B050"/>
              </a:solidFill>
            </a:endParaRPr>
          </a:p>
        </p:txBody>
      </p:sp>
      <p:cxnSp>
        <p:nvCxnSpPr>
          <p:cNvPr id="81" name="Gerade Verbindung mit Pfeil 80"/>
          <p:cNvCxnSpPr>
            <a:stCxn id="50" idx="3"/>
            <a:endCxn id="56" idx="7"/>
          </p:cNvCxnSpPr>
          <p:nvPr/>
        </p:nvCxnSpPr>
        <p:spPr>
          <a:xfrm flipH="1">
            <a:off x="1235587" y="3162019"/>
            <a:ext cx="429401" cy="699483"/>
          </a:xfrm>
          <a:prstGeom prst="straightConnector1">
            <a:avLst/>
          </a:prstGeom>
          <a:ln cmpd="sng">
            <a:solidFill>
              <a:srgbClr val="00B050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Textfeld 86"/>
          <p:cNvSpPr txBox="1">
            <a:spLocks noChangeArrowheads="1"/>
          </p:cNvSpPr>
          <p:nvPr/>
        </p:nvSpPr>
        <p:spPr bwMode="auto">
          <a:xfrm>
            <a:off x="1431924" y="3333497"/>
            <a:ext cx="529491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400" dirty="0" smtClean="0"/>
              <a:t>p4</a:t>
            </a:r>
            <a:endParaRPr lang="de-DE" altLang="de-DE" sz="1400" dirty="0"/>
          </a:p>
        </p:txBody>
      </p:sp>
      <p:sp>
        <p:nvSpPr>
          <p:cNvPr id="42" name="Ellipse 41"/>
          <p:cNvSpPr/>
          <p:nvPr/>
        </p:nvSpPr>
        <p:spPr>
          <a:xfrm>
            <a:off x="32393" y="3321339"/>
            <a:ext cx="651171" cy="297921"/>
          </a:xfrm>
          <a:prstGeom prst="ellipse">
            <a:avLst/>
          </a:prstGeom>
          <a:gradFill>
            <a:gsLst>
              <a:gs pos="0">
                <a:srgbClr val="3F80CD"/>
              </a:gs>
              <a:gs pos="100000">
                <a:srgbClr val="9BC1F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>
              <a:defRPr/>
            </a:pPr>
            <a:r>
              <a:rPr lang="de-DE" sz="1400" dirty="0" smtClean="0">
                <a:solidFill>
                  <a:schemeClr val="bg1"/>
                </a:solidFill>
              </a:rPr>
              <a:t>A‘</a:t>
            </a:r>
            <a:endParaRPr lang="de-DE" sz="1400" dirty="0">
              <a:solidFill>
                <a:schemeClr val="bg1"/>
              </a:solidFill>
            </a:endParaRPr>
          </a:p>
        </p:txBody>
      </p:sp>
      <p:cxnSp>
        <p:nvCxnSpPr>
          <p:cNvPr id="43" name="Gerade Verbindung mit Pfeil 42"/>
          <p:cNvCxnSpPr>
            <a:stCxn id="42" idx="6"/>
            <a:endCxn id="50" idx="2"/>
          </p:cNvCxnSpPr>
          <p:nvPr/>
        </p:nvCxnSpPr>
        <p:spPr>
          <a:xfrm flipV="1">
            <a:off x="683564" y="3056689"/>
            <a:ext cx="886063" cy="413611"/>
          </a:xfrm>
          <a:prstGeom prst="straightConnector1">
            <a:avLst/>
          </a:prstGeom>
          <a:ln>
            <a:solidFill>
              <a:srgbClr val="FF66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feld 84"/>
          <p:cNvSpPr txBox="1">
            <a:spLocks noChangeArrowheads="1"/>
          </p:cNvSpPr>
          <p:nvPr/>
        </p:nvSpPr>
        <p:spPr bwMode="auto">
          <a:xfrm>
            <a:off x="712572" y="3090464"/>
            <a:ext cx="430921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351" tIns="64676" rIns="129351" bIns="64676">
            <a:spAutoFit/>
          </a:bodyPr>
          <a:lstStyle/>
          <a:p>
            <a:r>
              <a:rPr lang="de-DE" altLang="de-DE" sz="1400" dirty="0"/>
              <a:t>P</a:t>
            </a:r>
          </a:p>
        </p:txBody>
      </p:sp>
      <p:sp>
        <p:nvSpPr>
          <p:cNvPr id="37" name="Fußzeilenplatzhalter 3"/>
          <p:cNvSpPr txBox="1">
            <a:spLocks/>
          </p:cNvSpPr>
          <p:nvPr/>
        </p:nvSpPr>
        <p:spPr>
          <a:xfrm>
            <a:off x="5659971" y="6483928"/>
            <a:ext cx="3093504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ct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rgbClr val="595959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>
              <a:defRPr/>
            </a:pPr>
            <a:r>
              <a:rPr lang="de-DE" dirty="0" err="1"/>
              <a:t>i</a:t>
            </a:r>
            <a:r>
              <a:rPr lang="de-DE" dirty="0" err="1" smtClean="0"/>
              <a:t>ntro</a:t>
            </a:r>
            <a:r>
              <a:rPr lang="de-DE" dirty="0" smtClean="0"/>
              <a:t> | </a:t>
            </a:r>
            <a:r>
              <a:rPr lang="de-DE" dirty="0" err="1" smtClean="0">
                <a:solidFill>
                  <a:srgbClr val="FF6600"/>
                </a:solidFill>
              </a:rPr>
              <a:t>approach</a:t>
            </a:r>
            <a:r>
              <a:rPr lang="de-DE" dirty="0"/>
              <a:t> </a:t>
            </a:r>
            <a:r>
              <a:rPr lang="de-DE" dirty="0" smtClean="0"/>
              <a:t>| </a:t>
            </a:r>
            <a:r>
              <a:rPr lang="de-DE" dirty="0" err="1" smtClean="0"/>
              <a:t>eval</a:t>
            </a:r>
            <a:r>
              <a:rPr lang="de-DE" dirty="0" smtClean="0"/>
              <a:t> | </a:t>
            </a:r>
            <a:r>
              <a:rPr lang="de-DE" dirty="0" err="1" smtClean="0"/>
              <a:t>sparql</a:t>
            </a:r>
            <a:r>
              <a:rPr lang="de-DE" dirty="0" smtClean="0"/>
              <a:t> | </a:t>
            </a:r>
            <a:r>
              <a:rPr lang="de-DE" dirty="0" err="1" smtClean="0"/>
              <a:t>conclusion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998424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uiExpand="1" build="p"/>
      <p:bldP spid="42" grpId="0" animBg="1"/>
      <p:bldP spid="4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Approach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>
              <a:defRPr/>
            </a:pPr>
            <a:fld id="{3FF1BEC8-F82F-4CE5-AD0A-386182457362}" type="datetime1">
              <a:rPr lang="de-DE" smtClean="0"/>
              <a:pPr algn="l">
                <a:defRPr/>
              </a:pPr>
              <a:t>30.05.2016</a:t>
            </a:fld>
            <a:r>
              <a:rPr lang="de-DE" smtClean="0"/>
              <a:t> | Knowledge Management Group | Sven Hertling | </a:t>
            </a:r>
            <a:fld id="{42D38321-6031-46DA-9B37-EEE2EA974F6E}" type="slidenum">
              <a:rPr lang="de-DE" smtClean="0"/>
              <a:pPr algn="l">
                <a:defRPr/>
              </a:pPr>
              <a:t>16</a:t>
            </a:fld>
            <a:endParaRPr lang="de-DE" dirty="0" smtClean="0"/>
          </a:p>
        </p:txBody>
      </p:sp>
      <p:sp>
        <p:nvSpPr>
          <p:cNvPr id="35" name="Inhaltsplatzhalter 2"/>
          <p:cNvSpPr>
            <a:spLocks noGrp="1"/>
          </p:cNvSpPr>
          <p:nvPr>
            <p:ph idx="1"/>
          </p:nvPr>
        </p:nvSpPr>
        <p:spPr>
          <a:xfrm>
            <a:off x="4097029" y="1542611"/>
            <a:ext cx="5042517" cy="2899255"/>
          </a:xfrm>
        </p:spPr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en-US" altLang="de-DE" dirty="0" smtClean="0">
                <a:latin typeface="Arial" charset="0"/>
              </a:rPr>
              <a:t>task two: all paths starting or </a:t>
            </a:r>
            <a:r>
              <a:rPr lang="en-US" altLang="de-DE" dirty="0" smtClean="0">
                <a:latin typeface="Arial" charset="0"/>
                <a:cs typeface="Arial" charset="0"/>
              </a:rPr>
              <a:t>ending </a:t>
            </a:r>
            <a:r>
              <a:rPr lang="en-US" altLang="de-DE" dirty="0">
                <a:latin typeface="Arial" charset="0"/>
                <a:cs typeface="Arial" charset="0"/>
              </a:rPr>
              <a:t>on </a:t>
            </a:r>
            <a:r>
              <a:rPr lang="en-US" altLang="de-DE" dirty="0" smtClean="0">
                <a:latin typeface="Arial" charset="0"/>
                <a:cs typeface="Arial" charset="0"/>
              </a:rPr>
              <a:t>P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altLang="de-DE" dirty="0" smtClean="0">
                <a:latin typeface="Arial" charset="0"/>
                <a:cs typeface="Arial" charset="0"/>
              </a:rPr>
              <a:t>paths ending with P</a:t>
            </a:r>
          </a:p>
          <a:p>
            <a:pPr marL="742950" lvl="2" indent="-342900"/>
            <a:r>
              <a:rPr lang="en-US" altLang="de-DE" dirty="0" smtClean="0">
                <a:latin typeface="Arial" charset="0"/>
                <a:cs typeface="Arial" charset="0"/>
              </a:rPr>
              <a:t>invert every edge</a:t>
            </a:r>
          </a:p>
          <a:p>
            <a:pPr marL="742950" lvl="2" indent="-342900"/>
            <a:r>
              <a:rPr lang="en-US" altLang="de-DE" dirty="0" smtClean="0">
                <a:latin typeface="Arial" charset="0"/>
                <a:cs typeface="Arial" charset="0"/>
              </a:rPr>
              <a:t>execute same procedure</a:t>
            </a:r>
          </a:p>
          <a:p>
            <a:pPr marL="0" indent="-400050"/>
            <a:r>
              <a:rPr lang="en-US" altLang="de-DE" sz="2400" dirty="0" smtClean="0">
                <a:latin typeface="Arial" charset="0"/>
                <a:cs typeface="Arial" charset="0"/>
              </a:rPr>
              <a:t>merge results</a:t>
            </a:r>
          </a:p>
          <a:p>
            <a:pPr marL="742950" lvl="2" indent="-342900"/>
            <a:endParaRPr lang="en-US" altLang="de-DE" dirty="0">
              <a:latin typeface="Arial" charset="0"/>
            </a:endParaRPr>
          </a:p>
        </p:txBody>
      </p:sp>
      <p:sp>
        <p:nvSpPr>
          <p:cNvPr id="47" name="Ellipse 46"/>
          <p:cNvSpPr/>
          <p:nvPr/>
        </p:nvSpPr>
        <p:spPr>
          <a:xfrm>
            <a:off x="102365" y="2497022"/>
            <a:ext cx="651171" cy="297921"/>
          </a:xfrm>
          <a:prstGeom prst="ellipse">
            <a:avLst/>
          </a:prstGeom>
          <a:gradFill>
            <a:gsLst>
              <a:gs pos="0">
                <a:srgbClr val="3F80CD"/>
              </a:gs>
              <a:gs pos="100000">
                <a:srgbClr val="9BC1F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>
              <a:defRPr/>
            </a:pPr>
            <a:r>
              <a:rPr lang="de-DE" sz="14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9" name="Ellipse 48"/>
          <p:cNvSpPr/>
          <p:nvPr/>
        </p:nvSpPr>
        <p:spPr>
          <a:xfrm>
            <a:off x="1584523" y="2076741"/>
            <a:ext cx="651171" cy="297921"/>
          </a:xfrm>
          <a:prstGeom prst="ellipse">
            <a:avLst/>
          </a:prstGeom>
          <a:gradFill>
            <a:gsLst>
              <a:gs pos="0">
                <a:srgbClr val="3F80CD"/>
              </a:gs>
              <a:gs pos="100000">
                <a:srgbClr val="9BC1F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>
              <a:defRPr/>
            </a:pPr>
            <a:r>
              <a:rPr lang="de-DE" sz="1400" dirty="0">
                <a:solidFill>
                  <a:schemeClr val="bg1"/>
                </a:solidFill>
              </a:rPr>
              <a:t>u6</a:t>
            </a:r>
          </a:p>
        </p:txBody>
      </p:sp>
      <p:sp>
        <p:nvSpPr>
          <p:cNvPr id="50" name="Ellipse 49"/>
          <p:cNvSpPr/>
          <p:nvPr/>
        </p:nvSpPr>
        <p:spPr>
          <a:xfrm>
            <a:off x="1569627" y="2907728"/>
            <a:ext cx="651171" cy="297921"/>
          </a:xfrm>
          <a:prstGeom prst="ellipse">
            <a:avLst/>
          </a:prstGeom>
          <a:gradFill>
            <a:gsLst>
              <a:gs pos="0">
                <a:srgbClr val="3F80CD"/>
              </a:gs>
              <a:gs pos="100000">
                <a:srgbClr val="9BC1F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>
              <a:defRPr/>
            </a:pPr>
            <a:r>
              <a:rPr lang="de-DE" sz="1400" dirty="0">
                <a:solidFill>
                  <a:schemeClr val="bg1"/>
                </a:solidFill>
              </a:rPr>
              <a:t>u3</a:t>
            </a:r>
          </a:p>
        </p:txBody>
      </p:sp>
      <p:sp>
        <p:nvSpPr>
          <p:cNvPr id="52" name="Ellipse 51"/>
          <p:cNvSpPr/>
          <p:nvPr/>
        </p:nvSpPr>
        <p:spPr>
          <a:xfrm>
            <a:off x="819504" y="1393650"/>
            <a:ext cx="647978" cy="295793"/>
          </a:xfrm>
          <a:prstGeom prst="ellipse">
            <a:avLst/>
          </a:prstGeom>
          <a:gradFill>
            <a:gsLst>
              <a:gs pos="0">
                <a:srgbClr val="3F80CD"/>
              </a:gs>
              <a:gs pos="100000">
                <a:srgbClr val="9BC1F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>
              <a:defRPr/>
            </a:pPr>
            <a:r>
              <a:rPr lang="de-DE" sz="1400" dirty="0">
                <a:solidFill>
                  <a:schemeClr val="bg1"/>
                </a:solidFill>
              </a:rPr>
              <a:t>u1</a:t>
            </a:r>
          </a:p>
        </p:txBody>
      </p:sp>
      <p:sp>
        <p:nvSpPr>
          <p:cNvPr id="53" name="Ellipse 52"/>
          <p:cNvSpPr/>
          <p:nvPr/>
        </p:nvSpPr>
        <p:spPr>
          <a:xfrm>
            <a:off x="2311238" y="1393650"/>
            <a:ext cx="650106" cy="295793"/>
          </a:xfrm>
          <a:prstGeom prst="ellipse">
            <a:avLst/>
          </a:prstGeom>
          <a:gradFill>
            <a:gsLst>
              <a:gs pos="0">
                <a:srgbClr val="3F80CD"/>
              </a:gs>
              <a:gs pos="100000">
                <a:srgbClr val="9BC1F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>
              <a:defRPr/>
            </a:pPr>
            <a:r>
              <a:rPr lang="de-DE" sz="1400" dirty="0">
                <a:solidFill>
                  <a:schemeClr val="bg1"/>
                </a:solidFill>
              </a:rPr>
              <a:t>u2</a:t>
            </a:r>
          </a:p>
        </p:txBody>
      </p:sp>
      <p:sp>
        <p:nvSpPr>
          <p:cNvPr id="55" name="Ellipse 54"/>
          <p:cNvSpPr/>
          <p:nvPr/>
        </p:nvSpPr>
        <p:spPr>
          <a:xfrm>
            <a:off x="3051785" y="2497022"/>
            <a:ext cx="647978" cy="297921"/>
          </a:xfrm>
          <a:prstGeom prst="ellipse">
            <a:avLst/>
          </a:prstGeom>
          <a:gradFill>
            <a:gsLst>
              <a:gs pos="0">
                <a:srgbClr val="3F80CD"/>
              </a:gs>
              <a:gs pos="100000">
                <a:srgbClr val="9BC1F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>
              <a:defRPr/>
            </a:pPr>
            <a:r>
              <a:rPr lang="de-DE" sz="1400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56" name="Ellipse 55"/>
          <p:cNvSpPr/>
          <p:nvPr/>
        </p:nvSpPr>
        <p:spPr>
          <a:xfrm>
            <a:off x="682503" y="3817873"/>
            <a:ext cx="647978" cy="297921"/>
          </a:xfrm>
          <a:prstGeom prst="ellipse">
            <a:avLst/>
          </a:prstGeom>
          <a:gradFill>
            <a:gsLst>
              <a:gs pos="0">
                <a:srgbClr val="3F80CD"/>
              </a:gs>
              <a:gs pos="100000">
                <a:srgbClr val="9BC1F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>
              <a:defRPr/>
            </a:pPr>
            <a:r>
              <a:rPr lang="de-DE" sz="1400" dirty="0">
                <a:solidFill>
                  <a:schemeClr val="bg1"/>
                </a:solidFill>
              </a:rPr>
              <a:t>u4</a:t>
            </a:r>
          </a:p>
        </p:txBody>
      </p:sp>
      <p:sp>
        <p:nvSpPr>
          <p:cNvPr id="57" name="Ellipse 56"/>
          <p:cNvSpPr/>
          <p:nvPr/>
        </p:nvSpPr>
        <p:spPr>
          <a:xfrm>
            <a:off x="2617842" y="3818516"/>
            <a:ext cx="651171" cy="297921"/>
          </a:xfrm>
          <a:prstGeom prst="ellipse">
            <a:avLst/>
          </a:prstGeom>
          <a:gradFill>
            <a:gsLst>
              <a:gs pos="0">
                <a:srgbClr val="3F80CD"/>
              </a:gs>
              <a:gs pos="100000">
                <a:srgbClr val="9BC1F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>
              <a:defRPr/>
            </a:pPr>
            <a:r>
              <a:rPr lang="de-DE" sz="1400" dirty="0">
                <a:solidFill>
                  <a:schemeClr val="bg1"/>
                </a:solidFill>
              </a:rPr>
              <a:t>u5</a:t>
            </a:r>
          </a:p>
        </p:txBody>
      </p:sp>
      <p:cxnSp>
        <p:nvCxnSpPr>
          <p:cNvPr id="58" name="Gerade Verbindung mit Pfeil 57"/>
          <p:cNvCxnSpPr>
            <a:stCxn id="47" idx="0"/>
            <a:endCxn id="52" idx="3"/>
          </p:cNvCxnSpPr>
          <p:nvPr/>
        </p:nvCxnSpPr>
        <p:spPr>
          <a:xfrm flipV="1">
            <a:off x="427951" y="1645819"/>
            <a:ext cx="485186" cy="85120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mit Pfeil 59"/>
          <p:cNvCxnSpPr>
            <a:stCxn id="47" idx="7"/>
            <a:endCxn id="49" idx="2"/>
          </p:cNvCxnSpPr>
          <p:nvPr/>
        </p:nvCxnSpPr>
        <p:spPr>
          <a:xfrm flipV="1">
            <a:off x="656711" y="2225702"/>
            <a:ext cx="927812" cy="31494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mit Pfeil 60"/>
          <p:cNvCxnSpPr>
            <a:stCxn id="47" idx="5"/>
            <a:endCxn id="50" idx="2"/>
          </p:cNvCxnSpPr>
          <p:nvPr/>
        </p:nvCxnSpPr>
        <p:spPr>
          <a:xfrm>
            <a:off x="656711" y="2751320"/>
            <a:ext cx="912916" cy="30536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mit Pfeil 62"/>
          <p:cNvCxnSpPr>
            <a:stCxn id="49" idx="6"/>
            <a:endCxn id="55" idx="1"/>
          </p:cNvCxnSpPr>
          <p:nvPr/>
        </p:nvCxnSpPr>
        <p:spPr>
          <a:xfrm>
            <a:off x="2235693" y="2225702"/>
            <a:ext cx="909724" cy="31494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mit Pfeil 63"/>
          <p:cNvCxnSpPr>
            <a:stCxn id="50" idx="6"/>
            <a:endCxn id="55" idx="3"/>
          </p:cNvCxnSpPr>
          <p:nvPr/>
        </p:nvCxnSpPr>
        <p:spPr>
          <a:xfrm flipV="1">
            <a:off x="2220797" y="2751320"/>
            <a:ext cx="924620" cy="30536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56" idx="6"/>
            <a:endCxn id="57" idx="2"/>
          </p:cNvCxnSpPr>
          <p:nvPr/>
        </p:nvCxnSpPr>
        <p:spPr>
          <a:xfrm>
            <a:off x="1330482" y="3966834"/>
            <a:ext cx="1287361" cy="64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>
            <a:stCxn id="57" idx="0"/>
            <a:endCxn id="50" idx="5"/>
          </p:cNvCxnSpPr>
          <p:nvPr/>
        </p:nvCxnSpPr>
        <p:spPr>
          <a:xfrm flipH="1" flipV="1">
            <a:off x="2125436" y="3162019"/>
            <a:ext cx="817992" cy="65649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mit Pfeil 68"/>
          <p:cNvCxnSpPr>
            <a:stCxn id="52" idx="6"/>
            <a:endCxn id="53" idx="2"/>
          </p:cNvCxnSpPr>
          <p:nvPr/>
        </p:nvCxnSpPr>
        <p:spPr>
          <a:xfrm>
            <a:off x="1467482" y="1542611"/>
            <a:ext cx="84375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mit Pfeil 69"/>
          <p:cNvCxnSpPr>
            <a:stCxn id="53" idx="5"/>
            <a:endCxn id="55" idx="0"/>
          </p:cNvCxnSpPr>
          <p:nvPr/>
        </p:nvCxnSpPr>
        <p:spPr>
          <a:xfrm>
            <a:off x="2865584" y="1645819"/>
            <a:ext cx="508594" cy="85120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feld 2066"/>
          <p:cNvSpPr txBox="1">
            <a:spLocks noChangeArrowheads="1"/>
          </p:cNvSpPr>
          <p:nvPr/>
        </p:nvSpPr>
        <p:spPr bwMode="auto">
          <a:xfrm>
            <a:off x="211954" y="1816060"/>
            <a:ext cx="541582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400" dirty="0"/>
              <a:t>p1</a:t>
            </a:r>
          </a:p>
        </p:txBody>
      </p:sp>
      <p:sp>
        <p:nvSpPr>
          <p:cNvPr id="72" name="Textfeld 82"/>
          <p:cNvSpPr txBox="1">
            <a:spLocks noChangeArrowheads="1"/>
          </p:cNvSpPr>
          <p:nvPr/>
        </p:nvSpPr>
        <p:spPr bwMode="auto">
          <a:xfrm>
            <a:off x="1666451" y="1217026"/>
            <a:ext cx="626788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400" dirty="0"/>
              <a:t>p2</a:t>
            </a:r>
          </a:p>
        </p:txBody>
      </p:sp>
      <p:sp>
        <p:nvSpPr>
          <p:cNvPr id="73" name="Textfeld 83"/>
          <p:cNvSpPr txBox="1">
            <a:spLocks noChangeArrowheads="1"/>
          </p:cNvSpPr>
          <p:nvPr/>
        </p:nvSpPr>
        <p:spPr bwMode="auto">
          <a:xfrm>
            <a:off x="900369" y="2080996"/>
            <a:ext cx="567114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400" dirty="0"/>
              <a:t>p3</a:t>
            </a:r>
          </a:p>
        </p:txBody>
      </p:sp>
      <p:sp>
        <p:nvSpPr>
          <p:cNvPr id="74" name="Textfeld 84"/>
          <p:cNvSpPr txBox="1">
            <a:spLocks noChangeArrowheads="1"/>
          </p:cNvSpPr>
          <p:nvPr/>
        </p:nvSpPr>
        <p:spPr bwMode="auto">
          <a:xfrm>
            <a:off x="1036561" y="2619383"/>
            <a:ext cx="430921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351" tIns="64676" rIns="129351" bIns="64676">
            <a:spAutoFit/>
          </a:bodyPr>
          <a:lstStyle/>
          <a:p>
            <a:r>
              <a:rPr lang="de-DE" altLang="de-DE" sz="1400" dirty="0"/>
              <a:t>P</a:t>
            </a:r>
          </a:p>
        </p:txBody>
      </p:sp>
      <p:sp>
        <p:nvSpPr>
          <p:cNvPr id="75" name="Textfeld 87"/>
          <p:cNvSpPr txBox="1">
            <a:spLocks noChangeArrowheads="1"/>
          </p:cNvSpPr>
          <p:nvPr/>
        </p:nvSpPr>
        <p:spPr bwMode="auto">
          <a:xfrm>
            <a:off x="1766619" y="3656888"/>
            <a:ext cx="589615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400" dirty="0"/>
              <a:t>p5</a:t>
            </a:r>
          </a:p>
        </p:txBody>
      </p:sp>
      <p:sp>
        <p:nvSpPr>
          <p:cNvPr id="76" name="Textfeld 88"/>
          <p:cNvSpPr txBox="1">
            <a:spLocks noChangeArrowheads="1"/>
          </p:cNvSpPr>
          <p:nvPr/>
        </p:nvSpPr>
        <p:spPr bwMode="auto">
          <a:xfrm>
            <a:off x="2076181" y="3321339"/>
            <a:ext cx="560109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400" dirty="0"/>
              <a:t>p6</a:t>
            </a:r>
          </a:p>
        </p:txBody>
      </p:sp>
      <p:sp>
        <p:nvSpPr>
          <p:cNvPr id="77" name="Textfeld 89"/>
          <p:cNvSpPr txBox="1">
            <a:spLocks noChangeArrowheads="1"/>
          </p:cNvSpPr>
          <p:nvPr/>
        </p:nvSpPr>
        <p:spPr bwMode="auto">
          <a:xfrm>
            <a:off x="2446366" y="2626831"/>
            <a:ext cx="605420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400" dirty="0"/>
              <a:t>p7</a:t>
            </a:r>
          </a:p>
        </p:txBody>
      </p:sp>
      <p:sp>
        <p:nvSpPr>
          <p:cNvPr id="78" name="Textfeld 90"/>
          <p:cNvSpPr txBox="1">
            <a:spLocks noChangeArrowheads="1"/>
          </p:cNvSpPr>
          <p:nvPr/>
        </p:nvSpPr>
        <p:spPr bwMode="auto">
          <a:xfrm>
            <a:off x="3120945" y="1801164"/>
            <a:ext cx="578817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400"/>
              <a:t>p8</a:t>
            </a:r>
          </a:p>
        </p:txBody>
      </p:sp>
      <p:sp>
        <p:nvSpPr>
          <p:cNvPr id="79" name="Textfeld 91"/>
          <p:cNvSpPr txBox="1">
            <a:spLocks noChangeArrowheads="1"/>
          </p:cNvSpPr>
          <p:nvPr/>
        </p:nvSpPr>
        <p:spPr bwMode="auto">
          <a:xfrm>
            <a:off x="2494247" y="2089510"/>
            <a:ext cx="430921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351" tIns="64676" rIns="129351" bIns="64676">
            <a:spAutoFit/>
          </a:bodyPr>
          <a:lstStyle/>
          <a:p>
            <a:r>
              <a:rPr lang="de-DE" altLang="de-DE" sz="1400" dirty="0"/>
              <a:t>P</a:t>
            </a:r>
          </a:p>
        </p:txBody>
      </p:sp>
      <p:sp>
        <p:nvSpPr>
          <p:cNvPr id="80" name="Textfeld 1"/>
          <p:cNvSpPr txBox="1">
            <a:spLocks noChangeArrowheads="1"/>
          </p:cNvSpPr>
          <p:nvPr/>
        </p:nvSpPr>
        <p:spPr bwMode="auto">
          <a:xfrm>
            <a:off x="-35189" y="631710"/>
            <a:ext cx="2296716" cy="623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600" dirty="0" err="1">
                <a:solidFill>
                  <a:srgbClr val="FF0000"/>
                </a:solidFill>
              </a:rPr>
              <a:t>Shortest</a:t>
            </a:r>
            <a:r>
              <a:rPr lang="de-DE" altLang="de-DE" sz="1600" dirty="0">
                <a:solidFill>
                  <a:srgbClr val="FF0000"/>
                </a:solidFill>
              </a:rPr>
              <a:t> Path </a:t>
            </a:r>
            <a:r>
              <a:rPr lang="de-DE" altLang="de-DE" sz="1600" dirty="0" err="1" smtClean="0">
                <a:solidFill>
                  <a:srgbClr val="FF0000"/>
                </a:solidFill>
              </a:rPr>
              <a:t>Tree</a:t>
            </a:r>
            <a:r>
              <a:rPr lang="de-DE" altLang="de-DE" sz="1600" dirty="0" smtClean="0">
                <a:solidFill>
                  <a:srgbClr val="FF0000"/>
                </a:solidFill>
              </a:rPr>
              <a:t> (T)</a:t>
            </a:r>
            <a:endParaRPr lang="de-DE" altLang="de-DE" sz="1600" dirty="0">
              <a:solidFill>
                <a:srgbClr val="FF0000"/>
              </a:solidFill>
            </a:endParaRPr>
          </a:p>
          <a:p>
            <a:r>
              <a:rPr lang="de-DE" altLang="de-DE" sz="1600" dirty="0" err="1" smtClean="0">
                <a:solidFill>
                  <a:srgbClr val="00B050"/>
                </a:solidFill>
              </a:rPr>
              <a:t>Sidetracks</a:t>
            </a:r>
            <a:r>
              <a:rPr lang="de-DE" altLang="de-DE" sz="1600" dirty="0" smtClean="0">
                <a:solidFill>
                  <a:srgbClr val="00B050"/>
                </a:solidFill>
              </a:rPr>
              <a:t> (G – T)</a:t>
            </a:r>
            <a:endParaRPr lang="de-DE" altLang="de-DE" sz="1600" dirty="0">
              <a:solidFill>
                <a:srgbClr val="00B050"/>
              </a:solidFill>
            </a:endParaRPr>
          </a:p>
        </p:txBody>
      </p:sp>
      <p:cxnSp>
        <p:nvCxnSpPr>
          <p:cNvPr id="81" name="Gerade Verbindung mit Pfeil 80"/>
          <p:cNvCxnSpPr>
            <a:stCxn id="50" idx="3"/>
            <a:endCxn id="56" idx="7"/>
          </p:cNvCxnSpPr>
          <p:nvPr/>
        </p:nvCxnSpPr>
        <p:spPr>
          <a:xfrm flipH="1">
            <a:off x="1235587" y="3162019"/>
            <a:ext cx="429401" cy="699483"/>
          </a:xfrm>
          <a:prstGeom prst="straightConnector1">
            <a:avLst/>
          </a:prstGeom>
          <a:ln cmpd="sng">
            <a:solidFill>
              <a:srgbClr val="00B050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Textfeld 86"/>
          <p:cNvSpPr txBox="1">
            <a:spLocks noChangeArrowheads="1"/>
          </p:cNvSpPr>
          <p:nvPr/>
        </p:nvSpPr>
        <p:spPr bwMode="auto">
          <a:xfrm>
            <a:off x="1431924" y="3333497"/>
            <a:ext cx="529491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400" dirty="0" smtClean="0"/>
              <a:t>p4</a:t>
            </a:r>
            <a:endParaRPr lang="de-DE" altLang="de-DE" sz="1400" dirty="0"/>
          </a:p>
        </p:txBody>
      </p:sp>
      <p:cxnSp>
        <p:nvCxnSpPr>
          <p:cNvPr id="34" name="Gerade Verbindung mit Pfeil 33"/>
          <p:cNvCxnSpPr>
            <a:stCxn id="55" idx="0"/>
            <a:endCxn id="53" idx="5"/>
          </p:cNvCxnSpPr>
          <p:nvPr/>
        </p:nvCxnSpPr>
        <p:spPr>
          <a:xfrm flipH="1" flipV="1">
            <a:off x="2866138" y="1646125"/>
            <a:ext cx="509636" cy="850897"/>
          </a:xfrm>
          <a:prstGeom prst="straightConnector1">
            <a:avLst/>
          </a:prstGeom>
          <a:ln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/>
          <p:cNvCxnSpPr>
            <a:stCxn id="55" idx="1"/>
            <a:endCxn id="49" idx="6"/>
          </p:cNvCxnSpPr>
          <p:nvPr/>
        </p:nvCxnSpPr>
        <p:spPr>
          <a:xfrm flipH="1" flipV="1">
            <a:off x="2235694" y="2225702"/>
            <a:ext cx="910985" cy="314950"/>
          </a:xfrm>
          <a:prstGeom prst="straightConnector1">
            <a:avLst/>
          </a:prstGeom>
          <a:ln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>
            <a:stCxn id="55" idx="3"/>
            <a:endCxn id="50" idx="6"/>
          </p:cNvCxnSpPr>
          <p:nvPr/>
        </p:nvCxnSpPr>
        <p:spPr>
          <a:xfrm flipH="1">
            <a:off x="2220798" y="2751313"/>
            <a:ext cx="925881" cy="305376"/>
          </a:xfrm>
          <a:prstGeom prst="straightConnector1">
            <a:avLst/>
          </a:prstGeom>
          <a:ln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>
            <a:stCxn id="50" idx="5"/>
            <a:endCxn id="57" idx="0"/>
          </p:cNvCxnSpPr>
          <p:nvPr/>
        </p:nvCxnSpPr>
        <p:spPr>
          <a:xfrm>
            <a:off x="2125436" y="3162019"/>
            <a:ext cx="817992" cy="656497"/>
          </a:xfrm>
          <a:prstGeom prst="straightConnector1">
            <a:avLst/>
          </a:prstGeom>
          <a:ln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>
            <a:stCxn id="57" idx="2"/>
            <a:endCxn id="56" idx="6"/>
          </p:cNvCxnSpPr>
          <p:nvPr/>
        </p:nvCxnSpPr>
        <p:spPr>
          <a:xfrm flipH="1" flipV="1">
            <a:off x="1330481" y="3966834"/>
            <a:ext cx="1287361" cy="643"/>
          </a:xfrm>
          <a:prstGeom prst="straightConnector1">
            <a:avLst/>
          </a:prstGeom>
          <a:ln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mit Pfeil 50"/>
          <p:cNvCxnSpPr>
            <a:stCxn id="56" idx="7"/>
            <a:endCxn id="50" idx="3"/>
          </p:cNvCxnSpPr>
          <p:nvPr/>
        </p:nvCxnSpPr>
        <p:spPr>
          <a:xfrm flipV="1">
            <a:off x="1235587" y="3162019"/>
            <a:ext cx="429402" cy="699484"/>
          </a:xfrm>
          <a:prstGeom prst="straightConnector1">
            <a:avLst/>
          </a:prstGeom>
          <a:ln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>
            <a:stCxn id="50" idx="2"/>
            <a:endCxn id="47" idx="5"/>
          </p:cNvCxnSpPr>
          <p:nvPr/>
        </p:nvCxnSpPr>
        <p:spPr>
          <a:xfrm flipH="1" flipV="1">
            <a:off x="658174" y="2751313"/>
            <a:ext cx="911453" cy="305376"/>
          </a:xfrm>
          <a:prstGeom prst="straightConnector1">
            <a:avLst/>
          </a:prstGeom>
          <a:ln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58"/>
          <p:cNvCxnSpPr>
            <a:stCxn id="49" idx="2"/>
            <a:endCxn id="47" idx="7"/>
          </p:cNvCxnSpPr>
          <p:nvPr/>
        </p:nvCxnSpPr>
        <p:spPr>
          <a:xfrm flipH="1">
            <a:off x="658174" y="2225702"/>
            <a:ext cx="926349" cy="314950"/>
          </a:xfrm>
          <a:prstGeom prst="straightConnector1">
            <a:avLst/>
          </a:prstGeom>
          <a:ln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mit Pfeil 61"/>
          <p:cNvCxnSpPr>
            <a:stCxn id="53" idx="2"/>
            <a:endCxn id="52" idx="6"/>
          </p:cNvCxnSpPr>
          <p:nvPr/>
        </p:nvCxnSpPr>
        <p:spPr>
          <a:xfrm flipH="1">
            <a:off x="1467482" y="1541547"/>
            <a:ext cx="843756" cy="0"/>
          </a:xfrm>
          <a:prstGeom prst="straightConnector1">
            <a:avLst/>
          </a:prstGeom>
          <a:ln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/>
          <p:cNvCxnSpPr>
            <a:stCxn id="52" idx="3"/>
            <a:endCxn id="47" idx="0"/>
          </p:cNvCxnSpPr>
          <p:nvPr/>
        </p:nvCxnSpPr>
        <p:spPr>
          <a:xfrm flipH="1">
            <a:off x="427951" y="1646125"/>
            <a:ext cx="486447" cy="850897"/>
          </a:xfrm>
          <a:prstGeom prst="straightConnector1">
            <a:avLst/>
          </a:prstGeom>
          <a:ln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Fußzeilenplatzhalter 3"/>
          <p:cNvSpPr txBox="1">
            <a:spLocks/>
          </p:cNvSpPr>
          <p:nvPr/>
        </p:nvSpPr>
        <p:spPr>
          <a:xfrm>
            <a:off x="5659971" y="6483928"/>
            <a:ext cx="3093504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ct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rgbClr val="595959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>
              <a:defRPr/>
            </a:pPr>
            <a:r>
              <a:rPr lang="de-DE" dirty="0" err="1"/>
              <a:t>i</a:t>
            </a:r>
            <a:r>
              <a:rPr lang="de-DE" dirty="0" err="1" smtClean="0"/>
              <a:t>ntro</a:t>
            </a:r>
            <a:r>
              <a:rPr lang="de-DE" dirty="0" smtClean="0"/>
              <a:t> | </a:t>
            </a:r>
            <a:r>
              <a:rPr lang="de-DE" dirty="0" err="1" smtClean="0">
                <a:solidFill>
                  <a:srgbClr val="FF6600"/>
                </a:solidFill>
              </a:rPr>
              <a:t>approach</a:t>
            </a:r>
            <a:r>
              <a:rPr lang="de-DE" dirty="0"/>
              <a:t> </a:t>
            </a:r>
            <a:r>
              <a:rPr lang="de-DE" dirty="0" smtClean="0"/>
              <a:t>| </a:t>
            </a:r>
            <a:r>
              <a:rPr lang="de-DE" dirty="0" err="1" smtClean="0"/>
              <a:t>eval</a:t>
            </a:r>
            <a:r>
              <a:rPr lang="de-DE" dirty="0" smtClean="0"/>
              <a:t> | </a:t>
            </a:r>
            <a:r>
              <a:rPr lang="de-DE" dirty="0" err="1" smtClean="0"/>
              <a:t>sparql</a:t>
            </a:r>
            <a:r>
              <a:rPr lang="de-DE" dirty="0" smtClean="0"/>
              <a:t> | </a:t>
            </a:r>
            <a:r>
              <a:rPr lang="de-DE" dirty="0" err="1" smtClean="0"/>
              <a:t>conclusion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475540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6496" y="212923"/>
            <a:ext cx="6161088" cy="944562"/>
          </a:xfrm>
        </p:spPr>
        <p:txBody>
          <a:bodyPr/>
          <a:lstStyle/>
          <a:p>
            <a:r>
              <a:rPr lang="de-DE" dirty="0"/>
              <a:t>Approach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>
              <a:defRPr/>
            </a:pPr>
            <a:fld id="{3FF1BEC8-F82F-4CE5-AD0A-386182457362}" type="datetime1">
              <a:rPr lang="de-DE" smtClean="0"/>
              <a:pPr algn="l">
                <a:defRPr/>
              </a:pPr>
              <a:t>30.05.2016</a:t>
            </a:fld>
            <a:r>
              <a:rPr lang="de-DE" dirty="0" smtClean="0"/>
              <a:t> | Knowledge Management Group | Sven Hertling | </a:t>
            </a:r>
            <a:fld id="{42D38321-6031-46DA-9B37-EEE2EA974F6E}" type="slidenum">
              <a:rPr lang="de-DE" smtClean="0"/>
              <a:pPr algn="l">
                <a:defRPr/>
              </a:pPr>
              <a:t>17</a:t>
            </a:fld>
            <a:endParaRPr lang="de-DE" dirty="0" smtClean="0"/>
          </a:p>
        </p:txBody>
      </p:sp>
      <p:sp>
        <p:nvSpPr>
          <p:cNvPr id="35" name="Inhaltsplatzhalter 2"/>
          <p:cNvSpPr>
            <a:spLocks noGrp="1"/>
          </p:cNvSpPr>
          <p:nvPr>
            <p:ph idx="1"/>
          </p:nvPr>
        </p:nvSpPr>
        <p:spPr>
          <a:xfrm>
            <a:off x="4101483" y="1600200"/>
            <a:ext cx="5042517" cy="2283702"/>
          </a:xfrm>
        </p:spPr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en-US" altLang="de-DE" dirty="0" smtClean="0">
                <a:latin typeface="Arial" charset="0"/>
              </a:rPr>
              <a:t>why not “deleting” p1 and p3?</a:t>
            </a:r>
          </a:p>
          <a:p>
            <a:pPr marL="742950" lvl="2" indent="-342900"/>
            <a:r>
              <a:rPr lang="en-US" altLang="de-DE" dirty="0" smtClean="0">
                <a:latin typeface="Arial" charset="0"/>
              </a:rPr>
              <a:t>what about p9?</a:t>
            </a:r>
          </a:p>
          <a:p>
            <a:pPr marL="742950" lvl="2" indent="-342900"/>
            <a:r>
              <a:rPr lang="en-US" altLang="de-DE" dirty="0" smtClean="0">
                <a:latin typeface="Arial" charset="0"/>
              </a:rPr>
              <a:t>(A, u3, B, A, u6, B) is also valid</a:t>
            </a:r>
          </a:p>
          <a:p>
            <a:pPr marL="1200150" lvl="3" indent="-342900"/>
            <a:r>
              <a:rPr lang="en-US" altLang="de-DE" dirty="0" smtClean="0">
                <a:latin typeface="Arial" charset="0"/>
              </a:rPr>
              <a:t>a shortest path can also contain the target vertex in the middle</a:t>
            </a:r>
          </a:p>
          <a:p>
            <a:pPr marL="1200150" lvl="3" indent="-342900"/>
            <a:r>
              <a:rPr lang="en-US" altLang="de-DE" dirty="0" smtClean="0">
                <a:latin typeface="Arial" charset="0"/>
              </a:rPr>
              <a:t>when visiting A the second time the </a:t>
            </a:r>
            <a:r>
              <a:rPr lang="en-US" altLang="de-DE" dirty="0">
                <a:latin typeface="Arial" charset="0"/>
              </a:rPr>
              <a:t>restriction </a:t>
            </a:r>
            <a:r>
              <a:rPr lang="en-US" altLang="de-DE" dirty="0" smtClean="0">
                <a:latin typeface="Arial" charset="0"/>
              </a:rPr>
              <a:t>is cancelled</a:t>
            </a:r>
            <a:endParaRPr lang="en-US" altLang="de-DE" dirty="0">
              <a:latin typeface="Arial" charset="0"/>
            </a:endParaRPr>
          </a:p>
        </p:txBody>
      </p:sp>
      <p:sp>
        <p:nvSpPr>
          <p:cNvPr id="47" name="Ellipse 46"/>
          <p:cNvSpPr/>
          <p:nvPr/>
        </p:nvSpPr>
        <p:spPr>
          <a:xfrm>
            <a:off x="102365" y="2497022"/>
            <a:ext cx="651171" cy="297921"/>
          </a:xfrm>
          <a:prstGeom prst="ellipse">
            <a:avLst/>
          </a:prstGeom>
          <a:gradFill>
            <a:gsLst>
              <a:gs pos="0">
                <a:srgbClr val="3F80CD"/>
              </a:gs>
              <a:gs pos="100000">
                <a:srgbClr val="9BC1F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>
              <a:defRPr/>
            </a:pPr>
            <a:r>
              <a:rPr lang="de-DE" sz="14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9" name="Ellipse 48"/>
          <p:cNvSpPr/>
          <p:nvPr/>
        </p:nvSpPr>
        <p:spPr>
          <a:xfrm>
            <a:off x="1584523" y="2076741"/>
            <a:ext cx="651171" cy="297921"/>
          </a:xfrm>
          <a:prstGeom prst="ellipse">
            <a:avLst/>
          </a:prstGeom>
          <a:gradFill>
            <a:gsLst>
              <a:gs pos="0">
                <a:srgbClr val="3F80CD"/>
              </a:gs>
              <a:gs pos="100000">
                <a:srgbClr val="9BC1F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>
              <a:defRPr/>
            </a:pPr>
            <a:r>
              <a:rPr lang="de-DE" sz="1400" dirty="0">
                <a:solidFill>
                  <a:schemeClr val="bg1"/>
                </a:solidFill>
              </a:rPr>
              <a:t>u6</a:t>
            </a:r>
          </a:p>
        </p:txBody>
      </p:sp>
      <p:sp>
        <p:nvSpPr>
          <p:cNvPr id="50" name="Ellipse 49"/>
          <p:cNvSpPr/>
          <p:nvPr/>
        </p:nvSpPr>
        <p:spPr>
          <a:xfrm>
            <a:off x="1569627" y="2907728"/>
            <a:ext cx="651171" cy="297921"/>
          </a:xfrm>
          <a:prstGeom prst="ellipse">
            <a:avLst/>
          </a:prstGeom>
          <a:gradFill>
            <a:gsLst>
              <a:gs pos="0">
                <a:srgbClr val="3F80CD"/>
              </a:gs>
              <a:gs pos="100000">
                <a:srgbClr val="9BC1F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>
              <a:defRPr/>
            </a:pPr>
            <a:r>
              <a:rPr lang="de-DE" sz="1400" dirty="0">
                <a:solidFill>
                  <a:schemeClr val="bg1"/>
                </a:solidFill>
              </a:rPr>
              <a:t>u3</a:t>
            </a:r>
          </a:p>
        </p:txBody>
      </p:sp>
      <p:sp>
        <p:nvSpPr>
          <p:cNvPr id="52" name="Ellipse 51"/>
          <p:cNvSpPr/>
          <p:nvPr/>
        </p:nvSpPr>
        <p:spPr>
          <a:xfrm>
            <a:off x="819504" y="1393650"/>
            <a:ext cx="647978" cy="295793"/>
          </a:xfrm>
          <a:prstGeom prst="ellipse">
            <a:avLst/>
          </a:prstGeom>
          <a:gradFill>
            <a:gsLst>
              <a:gs pos="0">
                <a:srgbClr val="3F80CD"/>
              </a:gs>
              <a:gs pos="100000">
                <a:srgbClr val="9BC1F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>
              <a:defRPr/>
            </a:pPr>
            <a:r>
              <a:rPr lang="de-DE" sz="1400" dirty="0">
                <a:solidFill>
                  <a:schemeClr val="bg1"/>
                </a:solidFill>
              </a:rPr>
              <a:t>u1</a:t>
            </a:r>
          </a:p>
        </p:txBody>
      </p:sp>
      <p:sp>
        <p:nvSpPr>
          <p:cNvPr id="53" name="Ellipse 52"/>
          <p:cNvSpPr/>
          <p:nvPr/>
        </p:nvSpPr>
        <p:spPr>
          <a:xfrm>
            <a:off x="2311238" y="1393650"/>
            <a:ext cx="650106" cy="295793"/>
          </a:xfrm>
          <a:prstGeom prst="ellipse">
            <a:avLst/>
          </a:prstGeom>
          <a:gradFill>
            <a:gsLst>
              <a:gs pos="0">
                <a:srgbClr val="3F80CD"/>
              </a:gs>
              <a:gs pos="100000">
                <a:srgbClr val="9BC1F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>
              <a:defRPr/>
            </a:pPr>
            <a:r>
              <a:rPr lang="de-DE" sz="1400" dirty="0">
                <a:solidFill>
                  <a:schemeClr val="bg1"/>
                </a:solidFill>
              </a:rPr>
              <a:t>u2</a:t>
            </a:r>
          </a:p>
        </p:txBody>
      </p:sp>
      <p:sp>
        <p:nvSpPr>
          <p:cNvPr id="55" name="Ellipse 54"/>
          <p:cNvSpPr/>
          <p:nvPr/>
        </p:nvSpPr>
        <p:spPr>
          <a:xfrm>
            <a:off x="3051785" y="2497022"/>
            <a:ext cx="647978" cy="297921"/>
          </a:xfrm>
          <a:prstGeom prst="ellipse">
            <a:avLst/>
          </a:prstGeom>
          <a:gradFill>
            <a:gsLst>
              <a:gs pos="0">
                <a:srgbClr val="3F80CD"/>
              </a:gs>
              <a:gs pos="100000">
                <a:srgbClr val="9BC1F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>
              <a:defRPr/>
            </a:pPr>
            <a:r>
              <a:rPr lang="de-DE" sz="1400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56" name="Ellipse 55"/>
          <p:cNvSpPr/>
          <p:nvPr/>
        </p:nvSpPr>
        <p:spPr>
          <a:xfrm>
            <a:off x="682503" y="3817873"/>
            <a:ext cx="647978" cy="297921"/>
          </a:xfrm>
          <a:prstGeom prst="ellipse">
            <a:avLst/>
          </a:prstGeom>
          <a:gradFill>
            <a:gsLst>
              <a:gs pos="0">
                <a:srgbClr val="3F80CD"/>
              </a:gs>
              <a:gs pos="100000">
                <a:srgbClr val="9BC1F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>
              <a:defRPr/>
            </a:pPr>
            <a:r>
              <a:rPr lang="de-DE" sz="1400" dirty="0">
                <a:solidFill>
                  <a:schemeClr val="bg1"/>
                </a:solidFill>
              </a:rPr>
              <a:t>u4</a:t>
            </a:r>
          </a:p>
        </p:txBody>
      </p:sp>
      <p:sp>
        <p:nvSpPr>
          <p:cNvPr id="57" name="Ellipse 56"/>
          <p:cNvSpPr/>
          <p:nvPr/>
        </p:nvSpPr>
        <p:spPr>
          <a:xfrm>
            <a:off x="2617842" y="3818516"/>
            <a:ext cx="651171" cy="297921"/>
          </a:xfrm>
          <a:prstGeom prst="ellipse">
            <a:avLst/>
          </a:prstGeom>
          <a:gradFill>
            <a:gsLst>
              <a:gs pos="0">
                <a:srgbClr val="3F80CD"/>
              </a:gs>
              <a:gs pos="100000">
                <a:srgbClr val="9BC1F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>
              <a:defRPr/>
            </a:pPr>
            <a:r>
              <a:rPr lang="de-DE" sz="1400" dirty="0">
                <a:solidFill>
                  <a:schemeClr val="bg1"/>
                </a:solidFill>
              </a:rPr>
              <a:t>u5</a:t>
            </a:r>
          </a:p>
        </p:txBody>
      </p:sp>
      <p:cxnSp>
        <p:nvCxnSpPr>
          <p:cNvPr id="58" name="Gerade Verbindung mit Pfeil 57"/>
          <p:cNvCxnSpPr>
            <a:stCxn id="47" idx="0"/>
            <a:endCxn id="52" idx="3"/>
          </p:cNvCxnSpPr>
          <p:nvPr/>
        </p:nvCxnSpPr>
        <p:spPr>
          <a:xfrm flipV="1">
            <a:off x="427951" y="1645819"/>
            <a:ext cx="485186" cy="85120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mit Pfeil 59"/>
          <p:cNvCxnSpPr>
            <a:stCxn id="47" idx="7"/>
            <a:endCxn id="49" idx="2"/>
          </p:cNvCxnSpPr>
          <p:nvPr/>
        </p:nvCxnSpPr>
        <p:spPr>
          <a:xfrm flipV="1">
            <a:off x="656711" y="2225702"/>
            <a:ext cx="927812" cy="31494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mit Pfeil 60"/>
          <p:cNvCxnSpPr>
            <a:stCxn id="47" idx="5"/>
            <a:endCxn id="50" idx="2"/>
          </p:cNvCxnSpPr>
          <p:nvPr/>
        </p:nvCxnSpPr>
        <p:spPr>
          <a:xfrm>
            <a:off x="656711" y="2751320"/>
            <a:ext cx="912916" cy="30536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mit Pfeil 62"/>
          <p:cNvCxnSpPr>
            <a:stCxn id="49" idx="6"/>
            <a:endCxn id="55" idx="1"/>
          </p:cNvCxnSpPr>
          <p:nvPr/>
        </p:nvCxnSpPr>
        <p:spPr>
          <a:xfrm>
            <a:off x="2235693" y="2225702"/>
            <a:ext cx="909724" cy="31494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mit Pfeil 63"/>
          <p:cNvCxnSpPr>
            <a:stCxn id="50" idx="6"/>
            <a:endCxn id="55" idx="3"/>
          </p:cNvCxnSpPr>
          <p:nvPr/>
        </p:nvCxnSpPr>
        <p:spPr>
          <a:xfrm flipV="1">
            <a:off x="2220797" y="2751320"/>
            <a:ext cx="924620" cy="30536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56" idx="6"/>
            <a:endCxn id="57" idx="2"/>
          </p:cNvCxnSpPr>
          <p:nvPr/>
        </p:nvCxnSpPr>
        <p:spPr>
          <a:xfrm>
            <a:off x="1330482" y="3966834"/>
            <a:ext cx="1287361" cy="64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>
            <a:stCxn id="57" idx="0"/>
            <a:endCxn id="50" idx="5"/>
          </p:cNvCxnSpPr>
          <p:nvPr/>
        </p:nvCxnSpPr>
        <p:spPr>
          <a:xfrm flipH="1" flipV="1">
            <a:off x="2125436" y="3162019"/>
            <a:ext cx="817992" cy="65649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mit Pfeil 68"/>
          <p:cNvCxnSpPr>
            <a:stCxn id="52" idx="6"/>
            <a:endCxn id="53" idx="2"/>
          </p:cNvCxnSpPr>
          <p:nvPr/>
        </p:nvCxnSpPr>
        <p:spPr>
          <a:xfrm>
            <a:off x="1467482" y="1542611"/>
            <a:ext cx="84375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mit Pfeil 69"/>
          <p:cNvCxnSpPr>
            <a:stCxn id="53" idx="5"/>
            <a:endCxn id="55" idx="0"/>
          </p:cNvCxnSpPr>
          <p:nvPr/>
        </p:nvCxnSpPr>
        <p:spPr>
          <a:xfrm>
            <a:off x="2865584" y="1645819"/>
            <a:ext cx="508594" cy="85120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feld 2066"/>
          <p:cNvSpPr txBox="1">
            <a:spLocks noChangeArrowheads="1"/>
          </p:cNvSpPr>
          <p:nvPr/>
        </p:nvSpPr>
        <p:spPr bwMode="auto">
          <a:xfrm>
            <a:off x="211954" y="1816060"/>
            <a:ext cx="541582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400" dirty="0"/>
              <a:t>p1</a:t>
            </a:r>
          </a:p>
        </p:txBody>
      </p:sp>
      <p:sp>
        <p:nvSpPr>
          <p:cNvPr id="72" name="Textfeld 82"/>
          <p:cNvSpPr txBox="1">
            <a:spLocks noChangeArrowheads="1"/>
          </p:cNvSpPr>
          <p:nvPr/>
        </p:nvSpPr>
        <p:spPr bwMode="auto">
          <a:xfrm>
            <a:off x="1666451" y="1217026"/>
            <a:ext cx="626788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400" dirty="0"/>
              <a:t>p2</a:t>
            </a:r>
          </a:p>
        </p:txBody>
      </p:sp>
      <p:sp>
        <p:nvSpPr>
          <p:cNvPr id="73" name="Textfeld 83"/>
          <p:cNvSpPr txBox="1">
            <a:spLocks noChangeArrowheads="1"/>
          </p:cNvSpPr>
          <p:nvPr/>
        </p:nvSpPr>
        <p:spPr bwMode="auto">
          <a:xfrm>
            <a:off x="900369" y="2080996"/>
            <a:ext cx="567114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400" dirty="0"/>
              <a:t>p3</a:t>
            </a:r>
          </a:p>
        </p:txBody>
      </p:sp>
      <p:sp>
        <p:nvSpPr>
          <p:cNvPr id="74" name="Textfeld 84"/>
          <p:cNvSpPr txBox="1">
            <a:spLocks noChangeArrowheads="1"/>
          </p:cNvSpPr>
          <p:nvPr/>
        </p:nvSpPr>
        <p:spPr bwMode="auto">
          <a:xfrm>
            <a:off x="1036561" y="2619383"/>
            <a:ext cx="430921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351" tIns="64676" rIns="129351" bIns="64676">
            <a:spAutoFit/>
          </a:bodyPr>
          <a:lstStyle/>
          <a:p>
            <a:r>
              <a:rPr lang="de-DE" altLang="de-DE" sz="1400" dirty="0"/>
              <a:t>P</a:t>
            </a:r>
          </a:p>
        </p:txBody>
      </p:sp>
      <p:sp>
        <p:nvSpPr>
          <p:cNvPr id="75" name="Textfeld 87"/>
          <p:cNvSpPr txBox="1">
            <a:spLocks noChangeArrowheads="1"/>
          </p:cNvSpPr>
          <p:nvPr/>
        </p:nvSpPr>
        <p:spPr bwMode="auto">
          <a:xfrm>
            <a:off x="1766619" y="3656888"/>
            <a:ext cx="589615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400" dirty="0"/>
              <a:t>p5</a:t>
            </a:r>
          </a:p>
        </p:txBody>
      </p:sp>
      <p:sp>
        <p:nvSpPr>
          <p:cNvPr id="76" name="Textfeld 88"/>
          <p:cNvSpPr txBox="1">
            <a:spLocks noChangeArrowheads="1"/>
          </p:cNvSpPr>
          <p:nvPr/>
        </p:nvSpPr>
        <p:spPr bwMode="auto">
          <a:xfrm>
            <a:off x="2076181" y="3321339"/>
            <a:ext cx="560109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400" dirty="0"/>
              <a:t>p6</a:t>
            </a:r>
          </a:p>
        </p:txBody>
      </p:sp>
      <p:sp>
        <p:nvSpPr>
          <p:cNvPr id="77" name="Textfeld 89"/>
          <p:cNvSpPr txBox="1">
            <a:spLocks noChangeArrowheads="1"/>
          </p:cNvSpPr>
          <p:nvPr/>
        </p:nvSpPr>
        <p:spPr bwMode="auto">
          <a:xfrm>
            <a:off x="2446366" y="2626831"/>
            <a:ext cx="605420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400" dirty="0"/>
              <a:t>p7</a:t>
            </a:r>
          </a:p>
        </p:txBody>
      </p:sp>
      <p:sp>
        <p:nvSpPr>
          <p:cNvPr id="78" name="Textfeld 90"/>
          <p:cNvSpPr txBox="1">
            <a:spLocks noChangeArrowheads="1"/>
          </p:cNvSpPr>
          <p:nvPr/>
        </p:nvSpPr>
        <p:spPr bwMode="auto">
          <a:xfrm>
            <a:off x="3120945" y="1801164"/>
            <a:ext cx="578817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400"/>
              <a:t>p8</a:t>
            </a:r>
          </a:p>
        </p:txBody>
      </p:sp>
      <p:sp>
        <p:nvSpPr>
          <p:cNvPr id="79" name="Textfeld 91"/>
          <p:cNvSpPr txBox="1">
            <a:spLocks noChangeArrowheads="1"/>
          </p:cNvSpPr>
          <p:nvPr/>
        </p:nvSpPr>
        <p:spPr bwMode="auto">
          <a:xfrm>
            <a:off x="2494247" y="2089510"/>
            <a:ext cx="430921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351" tIns="64676" rIns="129351" bIns="64676">
            <a:spAutoFit/>
          </a:bodyPr>
          <a:lstStyle/>
          <a:p>
            <a:r>
              <a:rPr lang="de-DE" altLang="de-DE" sz="1400" dirty="0"/>
              <a:t>P</a:t>
            </a:r>
          </a:p>
        </p:txBody>
      </p:sp>
      <p:cxnSp>
        <p:nvCxnSpPr>
          <p:cNvPr id="81" name="Gerade Verbindung mit Pfeil 80"/>
          <p:cNvCxnSpPr>
            <a:stCxn id="50" idx="3"/>
            <a:endCxn id="56" idx="7"/>
          </p:cNvCxnSpPr>
          <p:nvPr/>
        </p:nvCxnSpPr>
        <p:spPr>
          <a:xfrm flipH="1">
            <a:off x="1235587" y="3162019"/>
            <a:ext cx="429401" cy="699483"/>
          </a:xfrm>
          <a:prstGeom prst="straightConnector1">
            <a:avLst/>
          </a:prstGeom>
          <a:ln cmpd="sng">
            <a:solidFill>
              <a:srgbClr val="00B050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Textfeld 86"/>
          <p:cNvSpPr txBox="1">
            <a:spLocks noChangeArrowheads="1"/>
          </p:cNvSpPr>
          <p:nvPr/>
        </p:nvSpPr>
        <p:spPr bwMode="auto">
          <a:xfrm>
            <a:off x="1431924" y="3333497"/>
            <a:ext cx="529491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400" dirty="0" smtClean="0"/>
              <a:t>p4</a:t>
            </a:r>
            <a:endParaRPr lang="de-DE" altLang="de-DE" sz="1400" dirty="0"/>
          </a:p>
        </p:txBody>
      </p:sp>
      <p:cxnSp>
        <p:nvCxnSpPr>
          <p:cNvPr id="34" name="Gerade Verbindung mit Pfeil 33"/>
          <p:cNvCxnSpPr>
            <a:stCxn id="55" idx="7"/>
            <a:endCxn id="47" idx="1"/>
          </p:cNvCxnSpPr>
          <p:nvPr/>
        </p:nvCxnSpPr>
        <p:spPr>
          <a:xfrm rot="16200000" flipV="1">
            <a:off x="1901298" y="837081"/>
            <a:ext cx="12700" cy="3407142"/>
          </a:xfrm>
          <a:prstGeom prst="curvedConnector3">
            <a:avLst>
              <a:gd name="adj1" fmla="val 13543543"/>
            </a:avLst>
          </a:prstGeom>
          <a:ln>
            <a:solidFill>
              <a:srgbClr val="FF66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feld 82"/>
          <p:cNvSpPr txBox="1">
            <a:spLocks noChangeArrowheads="1"/>
          </p:cNvSpPr>
          <p:nvPr/>
        </p:nvSpPr>
        <p:spPr bwMode="auto">
          <a:xfrm>
            <a:off x="1608906" y="512175"/>
            <a:ext cx="626788" cy="3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351" tIns="64676" rIns="129351" bIns="64676">
            <a:spAutoFit/>
          </a:bodyPr>
          <a:lstStyle/>
          <a:p>
            <a:r>
              <a:rPr lang="de-DE" altLang="de-DE" sz="1400" dirty="0" smtClean="0"/>
              <a:t>p9</a:t>
            </a:r>
            <a:endParaRPr lang="de-DE" altLang="de-DE" sz="1400" dirty="0"/>
          </a:p>
        </p:txBody>
      </p:sp>
      <p:cxnSp>
        <p:nvCxnSpPr>
          <p:cNvPr id="39" name="Gerade Verbindung mit Pfeil 38"/>
          <p:cNvCxnSpPr>
            <a:stCxn id="47" idx="5"/>
            <a:endCxn id="50" idx="2"/>
          </p:cNvCxnSpPr>
          <p:nvPr/>
        </p:nvCxnSpPr>
        <p:spPr>
          <a:xfrm>
            <a:off x="658174" y="2751313"/>
            <a:ext cx="911453" cy="305376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>
            <a:stCxn id="50" idx="6"/>
            <a:endCxn id="55" idx="3"/>
          </p:cNvCxnSpPr>
          <p:nvPr/>
        </p:nvCxnSpPr>
        <p:spPr>
          <a:xfrm flipV="1">
            <a:off x="2220798" y="2751313"/>
            <a:ext cx="925881" cy="305376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mit Pfeil 33"/>
          <p:cNvCxnSpPr>
            <a:stCxn id="55" idx="7"/>
            <a:endCxn id="47" idx="1"/>
          </p:cNvCxnSpPr>
          <p:nvPr/>
        </p:nvCxnSpPr>
        <p:spPr>
          <a:xfrm rot="16200000" flipV="1">
            <a:off x="1901298" y="837081"/>
            <a:ext cx="12700" cy="3407142"/>
          </a:xfrm>
          <a:prstGeom prst="curvedConnector3">
            <a:avLst>
              <a:gd name="adj1" fmla="val 13543543"/>
            </a:avLst>
          </a:prstGeom>
          <a:ln>
            <a:solidFill>
              <a:srgbClr val="FF6600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>
            <a:stCxn id="47" idx="7"/>
            <a:endCxn id="49" idx="2"/>
          </p:cNvCxnSpPr>
          <p:nvPr/>
        </p:nvCxnSpPr>
        <p:spPr>
          <a:xfrm flipV="1">
            <a:off x="658174" y="2225702"/>
            <a:ext cx="926349" cy="314950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58"/>
          <p:cNvCxnSpPr>
            <a:stCxn id="49" idx="6"/>
            <a:endCxn id="55" idx="1"/>
          </p:cNvCxnSpPr>
          <p:nvPr/>
        </p:nvCxnSpPr>
        <p:spPr>
          <a:xfrm>
            <a:off x="2235694" y="2225702"/>
            <a:ext cx="910985" cy="314950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Fußzeilenplatzhalter 3"/>
          <p:cNvSpPr txBox="1">
            <a:spLocks/>
          </p:cNvSpPr>
          <p:nvPr/>
        </p:nvSpPr>
        <p:spPr>
          <a:xfrm>
            <a:off x="5659971" y="6483928"/>
            <a:ext cx="3093504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ct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rgbClr val="595959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>
              <a:defRPr/>
            </a:pPr>
            <a:r>
              <a:rPr lang="de-DE" dirty="0" err="1"/>
              <a:t>i</a:t>
            </a:r>
            <a:r>
              <a:rPr lang="de-DE" dirty="0" err="1" smtClean="0"/>
              <a:t>ntro</a:t>
            </a:r>
            <a:r>
              <a:rPr lang="de-DE" dirty="0" smtClean="0"/>
              <a:t> | </a:t>
            </a:r>
            <a:r>
              <a:rPr lang="de-DE" dirty="0" err="1" smtClean="0">
                <a:solidFill>
                  <a:srgbClr val="FF6600"/>
                </a:solidFill>
              </a:rPr>
              <a:t>approach</a:t>
            </a:r>
            <a:r>
              <a:rPr lang="de-DE" dirty="0"/>
              <a:t> </a:t>
            </a:r>
            <a:r>
              <a:rPr lang="de-DE" dirty="0" smtClean="0"/>
              <a:t>| </a:t>
            </a:r>
            <a:r>
              <a:rPr lang="de-DE" dirty="0" err="1" smtClean="0"/>
              <a:t>eval</a:t>
            </a:r>
            <a:r>
              <a:rPr lang="de-DE" dirty="0" smtClean="0"/>
              <a:t> | </a:t>
            </a:r>
            <a:r>
              <a:rPr lang="de-DE" dirty="0" err="1" smtClean="0"/>
              <a:t>sparql</a:t>
            </a:r>
            <a:r>
              <a:rPr lang="de-DE" dirty="0" smtClean="0"/>
              <a:t> | </a:t>
            </a:r>
            <a:r>
              <a:rPr lang="de-DE" dirty="0" err="1" smtClean="0"/>
              <a:t>conclusion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89676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uiExpand="1" build="p"/>
      <p:bldP spid="3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Evaluation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72501" cy="5743111"/>
          </a:xfrm>
        </p:spPr>
        <p:txBody>
          <a:bodyPr/>
          <a:lstStyle/>
          <a:p>
            <a:r>
              <a:rPr lang="en-US" altLang="de-DE" dirty="0" smtClean="0">
                <a:latin typeface="Arial" charset="0"/>
              </a:rPr>
              <a:t>based </a:t>
            </a:r>
            <a:r>
              <a:rPr lang="en-US" altLang="de-DE" dirty="0">
                <a:latin typeface="Arial" charset="0"/>
              </a:rPr>
              <a:t>on the training set of the ESWC </a:t>
            </a:r>
            <a:r>
              <a:rPr lang="en-US" altLang="de-DE" dirty="0" smtClean="0">
                <a:latin typeface="Arial" charset="0"/>
              </a:rPr>
              <a:t>Top-k </a:t>
            </a:r>
            <a:r>
              <a:rPr lang="en-US" altLang="de-DE" dirty="0">
                <a:latin typeface="Arial" charset="0"/>
              </a:rPr>
              <a:t>Shortest Path </a:t>
            </a:r>
            <a:r>
              <a:rPr lang="en-US" altLang="de-DE" dirty="0" smtClean="0">
                <a:latin typeface="Arial" charset="0"/>
              </a:rPr>
              <a:t>Challenge</a:t>
            </a:r>
          </a:p>
          <a:p>
            <a:r>
              <a:rPr lang="en-US" altLang="de-DE" dirty="0">
                <a:latin typeface="Arial" charset="0"/>
              </a:rPr>
              <a:t>successfully solved all </a:t>
            </a:r>
            <a:r>
              <a:rPr lang="en-US" altLang="de-DE" dirty="0" smtClean="0">
                <a:latin typeface="Arial" charset="0"/>
              </a:rPr>
              <a:t>queries</a:t>
            </a:r>
          </a:p>
          <a:p>
            <a:r>
              <a:rPr lang="en-US" altLang="de-DE" dirty="0">
                <a:latin typeface="Arial" charset="0"/>
                <a:cs typeface="Arial" charset="0"/>
              </a:rPr>
              <a:t>training </a:t>
            </a:r>
            <a:r>
              <a:rPr lang="en-US" altLang="de-DE" dirty="0" smtClean="0">
                <a:latin typeface="Arial" charset="0"/>
                <a:cs typeface="Arial" charset="0"/>
              </a:rPr>
              <a:t>set</a:t>
            </a:r>
            <a:r>
              <a:rPr lang="en-US" altLang="de-DE" dirty="0">
                <a:latin typeface="Arial" charset="0"/>
                <a:cs typeface="Arial" charset="0"/>
              </a:rPr>
              <a:t> </a:t>
            </a:r>
            <a:r>
              <a:rPr lang="en-US" altLang="de-DE" dirty="0" smtClean="0">
                <a:latin typeface="Arial" charset="0"/>
                <a:cs typeface="Arial" charset="0"/>
              </a:rPr>
              <a:t>(</a:t>
            </a:r>
            <a:r>
              <a:rPr lang="en-US" dirty="0"/>
              <a:t>10</a:t>
            </a:r>
            <a:r>
              <a:rPr lang="en-US" dirty="0" smtClean="0"/>
              <a:t>% </a:t>
            </a:r>
            <a:r>
              <a:rPr lang="en-US" dirty="0" err="1" smtClean="0"/>
              <a:t>DBpedia</a:t>
            </a:r>
            <a:r>
              <a:rPr lang="en-US" dirty="0" smtClean="0"/>
              <a:t> </a:t>
            </a:r>
            <a:r>
              <a:rPr lang="en-US" dirty="0"/>
              <a:t>SPARQL </a:t>
            </a:r>
            <a:r>
              <a:rPr lang="en-US" dirty="0" smtClean="0"/>
              <a:t>Benchmark)</a:t>
            </a:r>
          </a:p>
          <a:p>
            <a:pPr lvl="1"/>
            <a:r>
              <a:rPr lang="en-US" altLang="de-DE" dirty="0" smtClean="0">
                <a:latin typeface="Arial" charset="0"/>
                <a:cs typeface="Arial" charset="0"/>
              </a:rPr>
              <a:t>9,996,907 </a:t>
            </a:r>
            <a:r>
              <a:rPr lang="en-US" altLang="de-DE" dirty="0" smtClean="0">
                <a:latin typeface="Arial" charset="0"/>
                <a:cs typeface="Arial" charset="0"/>
              </a:rPr>
              <a:t>triples (394,085 multiple edges, 407 reflexive)</a:t>
            </a:r>
          </a:p>
          <a:p>
            <a:pPr lvl="2"/>
            <a:r>
              <a:rPr lang="en-US" altLang="de-DE" dirty="0" smtClean="0">
                <a:latin typeface="Arial" charset="0"/>
                <a:cs typeface="Arial" charset="0"/>
              </a:rPr>
              <a:t>7,598,913 </a:t>
            </a:r>
            <a:r>
              <a:rPr lang="en-US" altLang="de-DE" dirty="0">
                <a:latin typeface="Arial" charset="0"/>
                <a:cs typeface="Arial" charset="0"/>
              </a:rPr>
              <a:t>of them being literal </a:t>
            </a:r>
            <a:r>
              <a:rPr lang="en-US" altLang="de-DE" dirty="0" smtClean="0">
                <a:latin typeface="Arial" charset="0"/>
                <a:cs typeface="Arial" charset="0"/>
              </a:rPr>
              <a:t>statements</a:t>
            </a:r>
          </a:p>
          <a:p>
            <a:r>
              <a:rPr lang="en-US" altLang="de-DE" dirty="0" smtClean="0">
                <a:latin typeface="Arial" charset="0"/>
                <a:cs typeface="Arial" charset="0"/>
              </a:rPr>
              <a:t>evaluation set (</a:t>
            </a:r>
            <a:r>
              <a:rPr lang="en-US" dirty="0" smtClean="0"/>
              <a:t>100% </a:t>
            </a:r>
            <a:r>
              <a:rPr lang="en-US" dirty="0" err="1"/>
              <a:t>DBpedia</a:t>
            </a:r>
            <a:r>
              <a:rPr lang="en-US" dirty="0"/>
              <a:t> SPARQL Benchmark</a:t>
            </a:r>
            <a:r>
              <a:rPr lang="en-US" dirty="0" smtClean="0"/>
              <a:t>)</a:t>
            </a:r>
            <a:endParaRPr lang="en-US" altLang="de-DE" dirty="0" smtClean="0">
              <a:latin typeface="Arial" charset="0"/>
              <a:cs typeface="Arial" charset="0"/>
            </a:endParaRPr>
          </a:p>
          <a:p>
            <a:pPr lvl="1"/>
            <a:r>
              <a:rPr lang="de-DE" dirty="0"/>
              <a:t>110,621,287 </a:t>
            </a:r>
            <a:r>
              <a:rPr lang="de-DE" dirty="0" err="1"/>
              <a:t>triples</a:t>
            </a:r>
            <a:r>
              <a:rPr lang="de-DE" dirty="0"/>
              <a:t> </a:t>
            </a:r>
            <a:endParaRPr lang="de-DE" altLang="de-DE" dirty="0">
              <a:latin typeface="Arial" charset="0"/>
              <a:cs typeface="Arial" charset="0"/>
            </a:endParaRPr>
          </a:p>
          <a:p>
            <a:endParaRPr lang="en-US" altLang="de-DE" dirty="0">
              <a:latin typeface="Arial" charset="0"/>
            </a:endParaRPr>
          </a:p>
          <a:p>
            <a:endParaRPr lang="en-US" altLang="de-DE" dirty="0">
              <a:latin typeface="Arial" charset="0"/>
            </a:endParaRPr>
          </a:p>
          <a:p>
            <a:endParaRPr lang="de-DE" dirty="0"/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716496" y="6482340"/>
            <a:ext cx="4989394" cy="303212"/>
          </a:xfrm>
        </p:spPr>
        <p:txBody>
          <a:bodyPr/>
          <a:lstStyle/>
          <a:p>
            <a:pPr algn="l">
              <a:defRPr/>
            </a:pPr>
            <a:fld id="{3FF1BEC8-F82F-4CE5-AD0A-386182457362}" type="datetime1">
              <a:rPr lang="de-DE" smtClean="0"/>
              <a:pPr algn="l">
                <a:defRPr/>
              </a:pPr>
              <a:t>30.05.2016</a:t>
            </a:fld>
            <a:r>
              <a:rPr lang="de-DE" dirty="0" smtClean="0"/>
              <a:t> | Knowledge Management Group | Sven Hertling | </a:t>
            </a:r>
            <a:fld id="{42D38321-6031-46DA-9B37-EEE2EA974F6E}" type="slidenum">
              <a:rPr lang="de-DE" smtClean="0"/>
              <a:pPr algn="l">
                <a:defRPr/>
              </a:pPr>
              <a:t>18</a:t>
            </a:fld>
            <a:endParaRPr lang="de-DE" dirty="0" smtClean="0"/>
          </a:p>
        </p:txBody>
      </p:sp>
      <p:sp>
        <p:nvSpPr>
          <p:cNvPr id="6" name="Fußzeilenplatzhalter 3"/>
          <p:cNvSpPr txBox="1">
            <a:spLocks/>
          </p:cNvSpPr>
          <p:nvPr/>
        </p:nvSpPr>
        <p:spPr>
          <a:xfrm>
            <a:off x="5659971" y="6483928"/>
            <a:ext cx="3093504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ct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rgbClr val="595959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>
              <a:defRPr/>
            </a:pPr>
            <a:r>
              <a:rPr lang="de-DE" dirty="0" err="1"/>
              <a:t>i</a:t>
            </a:r>
            <a:r>
              <a:rPr lang="de-DE" dirty="0" err="1" smtClean="0"/>
              <a:t>ntro</a:t>
            </a:r>
            <a:r>
              <a:rPr lang="de-DE" dirty="0" smtClean="0"/>
              <a:t> | </a:t>
            </a:r>
            <a:r>
              <a:rPr lang="de-DE" dirty="0" err="1" smtClean="0"/>
              <a:t>approach</a:t>
            </a:r>
            <a:r>
              <a:rPr lang="de-DE" dirty="0"/>
              <a:t> </a:t>
            </a:r>
            <a:r>
              <a:rPr lang="de-DE" dirty="0" smtClean="0"/>
              <a:t>| </a:t>
            </a:r>
            <a:r>
              <a:rPr lang="de-DE" dirty="0" err="1" smtClean="0">
                <a:solidFill>
                  <a:srgbClr val="FF6600"/>
                </a:solidFill>
              </a:rPr>
              <a:t>eval</a:t>
            </a:r>
            <a:r>
              <a:rPr lang="de-DE" dirty="0" smtClean="0"/>
              <a:t> | </a:t>
            </a:r>
            <a:r>
              <a:rPr lang="de-DE" dirty="0" err="1" smtClean="0"/>
              <a:t>sparql</a:t>
            </a:r>
            <a:r>
              <a:rPr lang="de-DE" dirty="0" smtClean="0"/>
              <a:t> | </a:t>
            </a:r>
            <a:r>
              <a:rPr lang="de-DE" dirty="0" err="1" smtClean="0"/>
              <a:t>conclusion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05521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3" descr="C:\Users\jilek\Desktop\texImg\im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7814" y="2974018"/>
            <a:ext cx="4575289" cy="369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Evaluation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86801" cy="3317831"/>
          </a:xfrm>
        </p:spPr>
        <p:txBody>
          <a:bodyPr/>
          <a:lstStyle/>
          <a:p>
            <a:r>
              <a:rPr lang="en-US" altLang="de-DE" dirty="0">
                <a:latin typeface="Arial" charset="0"/>
                <a:cs typeface="Arial" charset="0"/>
              </a:rPr>
              <a:t>the relation between k and the overhead of all </a:t>
            </a:r>
            <a:r>
              <a:rPr lang="en-US" altLang="de-DE" dirty="0" smtClean="0">
                <a:latin typeface="Arial" charset="0"/>
                <a:cs typeface="Arial" charset="0"/>
              </a:rPr>
              <a:t>queries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high k results in a high overhead since more potentially invalid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paths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found</a:t>
            </a:r>
            <a:endParaRPr lang="en-US" altLang="de-DE" dirty="0">
              <a:latin typeface="Arial" charset="0"/>
              <a:cs typeface="Arial" charset="0"/>
            </a:endParaRPr>
          </a:p>
          <a:p>
            <a:endParaRPr lang="en-US" altLang="de-DE" dirty="0">
              <a:latin typeface="Arial" charset="0"/>
            </a:endParaRPr>
          </a:p>
          <a:p>
            <a:endParaRPr lang="en-US" altLang="de-DE" dirty="0">
              <a:latin typeface="Arial" charset="0"/>
            </a:endParaRPr>
          </a:p>
          <a:p>
            <a:endParaRPr lang="de-DE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716496" y="6482340"/>
            <a:ext cx="4989394" cy="303212"/>
          </a:xfrm>
        </p:spPr>
        <p:txBody>
          <a:bodyPr/>
          <a:lstStyle/>
          <a:p>
            <a:pPr algn="l">
              <a:defRPr/>
            </a:pPr>
            <a:fld id="{3FF1BEC8-F82F-4CE5-AD0A-386182457362}" type="datetime1">
              <a:rPr lang="de-DE" smtClean="0"/>
              <a:pPr algn="l">
                <a:defRPr/>
              </a:pPr>
              <a:t>30.05.2016</a:t>
            </a:fld>
            <a:r>
              <a:rPr lang="de-DE" dirty="0" smtClean="0"/>
              <a:t> | Knowledge Management Group | Sven Hertling | </a:t>
            </a:r>
            <a:fld id="{42D38321-6031-46DA-9B37-EEE2EA974F6E}" type="slidenum">
              <a:rPr lang="de-DE" smtClean="0"/>
              <a:pPr algn="l">
                <a:defRPr/>
              </a:pPr>
              <a:t>19</a:t>
            </a:fld>
            <a:endParaRPr lang="de-DE" dirty="0" smtClean="0"/>
          </a:p>
        </p:txBody>
      </p:sp>
      <p:sp>
        <p:nvSpPr>
          <p:cNvPr id="7" name="Fußzeilenplatzhalter 3"/>
          <p:cNvSpPr txBox="1">
            <a:spLocks/>
          </p:cNvSpPr>
          <p:nvPr/>
        </p:nvSpPr>
        <p:spPr>
          <a:xfrm>
            <a:off x="5659971" y="6483928"/>
            <a:ext cx="3093504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ct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rgbClr val="595959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>
              <a:defRPr/>
            </a:pPr>
            <a:r>
              <a:rPr lang="de-DE" dirty="0" err="1"/>
              <a:t>i</a:t>
            </a:r>
            <a:r>
              <a:rPr lang="de-DE" dirty="0" err="1" smtClean="0"/>
              <a:t>ntro</a:t>
            </a:r>
            <a:r>
              <a:rPr lang="de-DE" dirty="0" smtClean="0"/>
              <a:t> | </a:t>
            </a:r>
            <a:r>
              <a:rPr lang="de-DE" dirty="0" err="1" smtClean="0"/>
              <a:t>approach</a:t>
            </a:r>
            <a:r>
              <a:rPr lang="de-DE" dirty="0"/>
              <a:t> </a:t>
            </a:r>
            <a:r>
              <a:rPr lang="de-DE" dirty="0" smtClean="0"/>
              <a:t>| </a:t>
            </a:r>
            <a:r>
              <a:rPr lang="de-DE" dirty="0" err="1" smtClean="0">
                <a:solidFill>
                  <a:srgbClr val="FF6600"/>
                </a:solidFill>
              </a:rPr>
              <a:t>eval</a:t>
            </a:r>
            <a:r>
              <a:rPr lang="de-DE" dirty="0" smtClean="0"/>
              <a:t> | </a:t>
            </a:r>
            <a:r>
              <a:rPr lang="de-DE" dirty="0" err="1" smtClean="0"/>
              <a:t>sparql</a:t>
            </a:r>
            <a:r>
              <a:rPr lang="de-DE" dirty="0" smtClean="0"/>
              <a:t> | </a:t>
            </a:r>
            <a:r>
              <a:rPr lang="de-DE" dirty="0" err="1" smtClean="0"/>
              <a:t>conclusion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86930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Motivation</a:t>
            </a:r>
            <a:endParaRPr lang="de-DE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38100" y="1559498"/>
            <a:ext cx="9080500" cy="1260216"/>
            <a:chOff x="38100" y="1559498"/>
            <a:chExt cx="9080500" cy="1260216"/>
          </a:xfrm>
        </p:grpSpPr>
        <p:sp>
          <p:nvSpPr>
            <p:cNvPr id="5" name="Ellipse 4"/>
            <p:cNvSpPr/>
            <p:nvPr/>
          </p:nvSpPr>
          <p:spPr>
            <a:xfrm>
              <a:off x="38100" y="1951481"/>
              <a:ext cx="3086100" cy="5715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err="1" smtClean="0"/>
                <a:t>dbr:Felipe_Massa</a:t>
              </a:r>
              <a:endParaRPr lang="de-DE" dirty="0"/>
            </a:p>
          </p:txBody>
        </p:sp>
        <p:sp>
          <p:nvSpPr>
            <p:cNvPr id="6" name="Ellipse 5"/>
            <p:cNvSpPr/>
            <p:nvPr/>
          </p:nvSpPr>
          <p:spPr>
            <a:xfrm>
              <a:off x="6921500" y="1951481"/>
              <a:ext cx="2197100" cy="5715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err="1" smtClean="0"/>
                <a:t>dbr:Red_Bull</a:t>
              </a:r>
              <a:endParaRPr lang="de-DE" dirty="0"/>
            </a:p>
          </p:txBody>
        </p:sp>
        <p:sp>
          <p:nvSpPr>
            <p:cNvPr id="7" name="Ellipse 6"/>
            <p:cNvSpPr/>
            <p:nvPr/>
          </p:nvSpPr>
          <p:spPr>
            <a:xfrm>
              <a:off x="3886200" y="1559498"/>
              <a:ext cx="901700" cy="29673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Ellipse 7"/>
            <p:cNvSpPr/>
            <p:nvPr/>
          </p:nvSpPr>
          <p:spPr>
            <a:xfrm>
              <a:off x="4337050" y="2522981"/>
              <a:ext cx="901700" cy="29673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Ellipse 8"/>
            <p:cNvSpPr/>
            <p:nvPr/>
          </p:nvSpPr>
          <p:spPr>
            <a:xfrm>
              <a:off x="4927600" y="1951481"/>
              <a:ext cx="901700" cy="29673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Ellipse 9"/>
            <p:cNvSpPr/>
            <p:nvPr/>
          </p:nvSpPr>
          <p:spPr>
            <a:xfrm>
              <a:off x="5829300" y="1563531"/>
              <a:ext cx="901700" cy="29673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Ellipse 10"/>
            <p:cNvSpPr/>
            <p:nvPr/>
          </p:nvSpPr>
          <p:spPr>
            <a:xfrm>
              <a:off x="3435350" y="2182397"/>
              <a:ext cx="901700" cy="29673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Ellipse 11"/>
            <p:cNvSpPr/>
            <p:nvPr/>
          </p:nvSpPr>
          <p:spPr>
            <a:xfrm>
              <a:off x="6108700" y="2522981"/>
              <a:ext cx="901700" cy="29673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3" name="Gerade Verbindung mit Pfeil 12"/>
            <p:cNvCxnSpPr>
              <a:stCxn id="5" idx="6"/>
              <a:endCxn id="11" idx="2"/>
            </p:cNvCxnSpPr>
            <p:nvPr/>
          </p:nvCxnSpPr>
          <p:spPr>
            <a:xfrm>
              <a:off x="3124200" y="2237231"/>
              <a:ext cx="311150" cy="9353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mit Pfeil 13"/>
            <p:cNvCxnSpPr>
              <a:stCxn id="11" idx="5"/>
              <a:endCxn id="8" idx="1"/>
            </p:cNvCxnSpPr>
            <p:nvPr/>
          </p:nvCxnSpPr>
          <p:spPr>
            <a:xfrm>
              <a:off x="4204999" y="2435674"/>
              <a:ext cx="264102" cy="13076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mit Pfeil 14"/>
            <p:cNvCxnSpPr>
              <a:stCxn id="8" idx="6"/>
              <a:endCxn id="12" idx="2"/>
            </p:cNvCxnSpPr>
            <p:nvPr/>
          </p:nvCxnSpPr>
          <p:spPr>
            <a:xfrm>
              <a:off x="5238750" y="2671348"/>
              <a:ext cx="86995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mit Pfeil 15"/>
            <p:cNvCxnSpPr>
              <a:stCxn id="8" idx="0"/>
              <a:endCxn id="9" idx="3"/>
            </p:cNvCxnSpPr>
            <p:nvPr/>
          </p:nvCxnSpPr>
          <p:spPr>
            <a:xfrm flipV="1">
              <a:off x="4787900" y="2204758"/>
              <a:ext cx="271751" cy="31822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mit Pfeil 16"/>
            <p:cNvCxnSpPr>
              <a:stCxn id="11" idx="0"/>
              <a:endCxn id="7" idx="4"/>
            </p:cNvCxnSpPr>
            <p:nvPr/>
          </p:nvCxnSpPr>
          <p:spPr>
            <a:xfrm flipV="1">
              <a:off x="3886200" y="1856231"/>
              <a:ext cx="450850" cy="3261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mit Pfeil 17"/>
            <p:cNvCxnSpPr>
              <a:stCxn id="9" idx="0"/>
              <a:endCxn id="10" idx="3"/>
            </p:cNvCxnSpPr>
            <p:nvPr/>
          </p:nvCxnSpPr>
          <p:spPr>
            <a:xfrm flipV="1">
              <a:off x="5378450" y="1816808"/>
              <a:ext cx="582901" cy="13467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mit Pfeil 18"/>
            <p:cNvCxnSpPr>
              <a:stCxn id="7" idx="6"/>
              <a:endCxn id="10" idx="2"/>
            </p:cNvCxnSpPr>
            <p:nvPr/>
          </p:nvCxnSpPr>
          <p:spPr>
            <a:xfrm>
              <a:off x="4787900" y="1707865"/>
              <a:ext cx="1041400" cy="403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mit Pfeil 19"/>
            <p:cNvCxnSpPr>
              <a:stCxn id="9" idx="6"/>
              <a:endCxn id="6" idx="2"/>
            </p:cNvCxnSpPr>
            <p:nvPr/>
          </p:nvCxnSpPr>
          <p:spPr>
            <a:xfrm>
              <a:off x="5829300" y="2099848"/>
              <a:ext cx="1092200" cy="13738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mit Pfeil 20"/>
            <p:cNvCxnSpPr>
              <a:stCxn id="9" idx="5"/>
              <a:endCxn id="12" idx="1"/>
            </p:cNvCxnSpPr>
            <p:nvPr/>
          </p:nvCxnSpPr>
          <p:spPr>
            <a:xfrm>
              <a:off x="5697249" y="2204758"/>
              <a:ext cx="543502" cy="36167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mit Pfeil 21"/>
            <p:cNvCxnSpPr>
              <a:stCxn id="12" idx="6"/>
              <a:endCxn id="6" idx="3"/>
            </p:cNvCxnSpPr>
            <p:nvPr/>
          </p:nvCxnSpPr>
          <p:spPr>
            <a:xfrm flipV="1">
              <a:off x="7010400" y="2439287"/>
              <a:ext cx="232858" cy="2320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mit Pfeil 22"/>
            <p:cNvCxnSpPr>
              <a:stCxn id="10" idx="6"/>
              <a:endCxn id="6" idx="1"/>
            </p:cNvCxnSpPr>
            <p:nvPr/>
          </p:nvCxnSpPr>
          <p:spPr>
            <a:xfrm>
              <a:off x="6731000" y="1711898"/>
              <a:ext cx="512258" cy="32327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mit Pfeil 23"/>
            <p:cNvCxnSpPr>
              <a:stCxn id="5" idx="7"/>
              <a:endCxn id="7" idx="2"/>
            </p:cNvCxnSpPr>
            <p:nvPr/>
          </p:nvCxnSpPr>
          <p:spPr>
            <a:xfrm flipV="1">
              <a:off x="2672251" y="1707865"/>
              <a:ext cx="1213949" cy="32731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feld 24"/>
          <p:cNvSpPr txBox="1"/>
          <p:nvPr/>
        </p:nvSpPr>
        <p:spPr>
          <a:xfrm>
            <a:off x="4683125" y="522493"/>
            <a:ext cx="555625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9900" dirty="0" smtClean="0">
                <a:solidFill>
                  <a:srgbClr val="FF6600"/>
                </a:solidFill>
              </a:rPr>
              <a:t>?</a:t>
            </a:r>
            <a:endParaRPr lang="de-DE" sz="19900" dirty="0">
              <a:solidFill>
                <a:srgbClr val="FF6600"/>
              </a:solidFill>
            </a:endParaRPr>
          </a:p>
        </p:txBody>
      </p:sp>
      <p:sp>
        <p:nvSpPr>
          <p:cNvPr id="26" name="Inhaltsplatzhalter 2"/>
          <p:cNvSpPr>
            <a:spLocks noGrp="1"/>
          </p:cNvSpPr>
          <p:nvPr>
            <p:ph idx="1"/>
          </p:nvPr>
        </p:nvSpPr>
        <p:spPr>
          <a:xfrm>
            <a:off x="444500" y="3442090"/>
            <a:ext cx="8229600" cy="3367076"/>
          </a:xfrm>
        </p:spPr>
        <p:txBody>
          <a:bodyPr/>
          <a:lstStyle/>
          <a:p>
            <a:r>
              <a:rPr lang="de-DE" dirty="0" err="1" smtClean="0"/>
              <a:t>shortest</a:t>
            </a:r>
            <a:r>
              <a:rPr lang="de-DE" dirty="0" smtClean="0"/>
              <a:t> </a:t>
            </a:r>
            <a:r>
              <a:rPr lang="de-DE" dirty="0" err="1" smtClean="0"/>
              <a:t>path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obvious</a:t>
            </a:r>
            <a:r>
              <a:rPr lang="de-DE" dirty="0" smtClean="0"/>
              <a:t> link </a:t>
            </a:r>
            <a:r>
              <a:rPr lang="de-DE" dirty="0" err="1"/>
              <a:t>between</a:t>
            </a:r>
            <a:r>
              <a:rPr lang="de-DE" dirty="0"/>
              <a:t> </a:t>
            </a:r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resources</a:t>
            </a:r>
            <a:endParaRPr lang="de-DE" dirty="0" smtClean="0"/>
          </a:p>
          <a:p>
            <a:r>
              <a:rPr lang="en-US" altLang="de-DE" dirty="0" smtClean="0">
                <a:latin typeface="Arial" charset="0"/>
                <a:cs typeface="Arial" charset="0"/>
              </a:rPr>
              <a:t>subsequent </a:t>
            </a:r>
            <a:r>
              <a:rPr lang="en-US" altLang="de-DE" dirty="0">
                <a:latin typeface="Arial" charset="0"/>
                <a:cs typeface="Arial" charset="0"/>
              </a:rPr>
              <a:t>shortest paths: maybe even more interesting </a:t>
            </a:r>
            <a:r>
              <a:rPr lang="en-US" altLang="de-DE" dirty="0" smtClean="0">
                <a:latin typeface="Arial" charset="0"/>
                <a:cs typeface="Arial" charset="0"/>
              </a:rPr>
              <a:t>relationships</a:t>
            </a:r>
          </a:p>
          <a:p>
            <a:r>
              <a:rPr lang="en-US" altLang="de-DE" dirty="0" smtClean="0">
                <a:latin typeface="Arial" charset="0"/>
                <a:cs typeface="Arial" charset="0"/>
              </a:rPr>
              <a:t>approach based on common top-k shortest path algorithm</a:t>
            </a:r>
            <a:endParaRPr lang="en-US" altLang="de-DE" dirty="0">
              <a:latin typeface="Arial" charset="0"/>
              <a:cs typeface="Arial" charset="0"/>
            </a:endParaRPr>
          </a:p>
          <a:p>
            <a:endParaRPr lang="de-DE" dirty="0"/>
          </a:p>
        </p:txBody>
      </p:sp>
      <p:cxnSp>
        <p:nvCxnSpPr>
          <p:cNvPr id="28" name="Gerade Verbindung mit Pfeil 27"/>
          <p:cNvCxnSpPr>
            <a:stCxn id="5" idx="7"/>
            <a:endCxn id="7" idx="2"/>
          </p:cNvCxnSpPr>
          <p:nvPr/>
        </p:nvCxnSpPr>
        <p:spPr>
          <a:xfrm flipV="1">
            <a:off x="2672251" y="1707865"/>
            <a:ext cx="1213949" cy="327310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>
            <a:stCxn id="7" idx="6"/>
            <a:endCxn id="10" idx="2"/>
          </p:cNvCxnSpPr>
          <p:nvPr/>
        </p:nvCxnSpPr>
        <p:spPr>
          <a:xfrm>
            <a:off x="4787900" y="1707865"/>
            <a:ext cx="1041400" cy="4033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/>
          <p:cNvCxnSpPr>
            <a:stCxn id="10" idx="6"/>
            <a:endCxn id="6" idx="1"/>
          </p:cNvCxnSpPr>
          <p:nvPr/>
        </p:nvCxnSpPr>
        <p:spPr>
          <a:xfrm>
            <a:off x="6731000" y="1711898"/>
            <a:ext cx="512258" cy="323277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>
            <a:stCxn id="5" idx="6"/>
            <a:endCxn id="11" idx="2"/>
          </p:cNvCxnSpPr>
          <p:nvPr/>
        </p:nvCxnSpPr>
        <p:spPr>
          <a:xfrm>
            <a:off x="3124200" y="2237231"/>
            <a:ext cx="311150" cy="93533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>
            <a:stCxn id="11" idx="5"/>
            <a:endCxn id="8" idx="1"/>
          </p:cNvCxnSpPr>
          <p:nvPr/>
        </p:nvCxnSpPr>
        <p:spPr>
          <a:xfrm>
            <a:off x="4204999" y="2435674"/>
            <a:ext cx="264102" cy="130763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>
            <a:stCxn id="8" idx="6"/>
            <a:endCxn id="12" idx="2"/>
          </p:cNvCxnSpPr>
          <p:nvPr/>
        </p:nvCxnSpPr>
        <p:spPr>
          <a:xfrm>
            <a:off x="5238750" y="2671348"/>
            <a:ext cx="869950" cy="0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>
            <a:stCxn id="12" idx="6"/>
            <a:endCxn id="6" idx="3"/>
          </p:cNvCxnSpPr>
          <p:nvPr/>
        </p:nvCxnSpPr>
        <p:spPr>
          <a:xfrm flipV="1">
            <a:off x="7010400" y="2439287"/>
            <a:ext cx="232858" cy="232061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716496" y="6482340"/>
            <a:ext cx="4989394" cy="303212"/>
          </a:xfrm>
        </p:spPr>
        <p:txBody>
          <a:bodyPr/>
          <a:lstStyle/>
          <a:p>
            <a:pPr algn="l">
              <a:defRPr/>
            </a:pPr>
            <a:fld id="{3FF1BEC8-F82F-4CE5-AD0A-386182457362}" type="datetime1">
              <a:rPr lang="de-DE" smtClean="0"/>
              <a:pPr algn="l">
                <a:defRPr/>
              </a:pPr>
              <a:t>30.05.2016</a:t>
            </a:fld>
            <a:r>
              <a:rPr lang="de-DE" dirty="0" smtClean="0"/>
              <a:t> | Knowledge Management Group | Sven Hertling | </a:t>
            </a:r>
            <a:fld id="{42D38321-6031-46DA-9B37-EEE2EA974F6E}" type="slidenum">
              <a:rPr lang="de-DE" smtClean="0"/>
              <a:pPr algn="l">
                <a:defRPr/>
              </a:pPr>
              <a:t>2</a:t>
            </a:fld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697709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5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SPARQL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86801" cy="5213735"/>
          </a:xfrm>
        </p:spPr>
        <p:txBody>
          <a:bodyPr/>
          <a:lstStyle/>
          <a:p>
            <a:r>
              <a:rPr lang="de-DE" altLang="de-DE" dirty="0" err="1" smtClean="0">
                <a:latin typeface="Arial" charset="0"/>
                <a:cs typeface="Arial" charset="0"/>
              </a:rPr>
              <a:t>we</a:t>
            </a:r>
            <a:r>
              <a:rPr lang="de-DE" altLang="de-DE" dirty="0" smtClean="0">
                <a:latin typeface="Arial" charset="0"/>
                <a:cs typeface="Arial" charset="0"/>
              </a:rPr>
              <a:t> </a:t>
            </a:r>
            <a:r>
              <a:rPr lang="de-DE" altLang="de-DE" dirty="0" err="1" smtClean="0">
                <a:latin typeface="Arial" charset="0"/>
                <a:cs typeface="Arial" charset="0"/>
              </a:rPr>
              <a:t>implemented</a:t>
            </a:r>
            <a:r>
              <a:rPr lang="de-DE" altLang="de-DE" dirty="0" smtClean="0">
                <a:latin typeface="Arial" charset="0"/>
                <a:cs typeface="Arial" charset="0"/>
              </a:rPr>
              <a:t> an </a:t>
            </a:r>
            <a:r>
              <a:rPr lang="de-DE" altLang="de-DE" dirty="0" err="1" smtClean="0">
                <a:latin typeface="Arial" charset="0"/>
                <a:cs typeface="Arial" charset="0"/>
              </a:rPr>
              <a:t>add</a:t>
            </a:r>
            <a:r>
              <a:rPr lang="de-DE" altLang="de-DE" dirty="0">
                <a:latin typeface="Arial" charset="0"/>
                <a:cs typeface="Arial" charset="0"/>
              </a:rPr>
              <a:t>-</a:t>
            </a:r>
            <a:r>
              <a:rPr lang="de-DE" altLang="de-DE" dirty="0" smtClean="0">
                <a:latin typeface="Arial" charset="0"/>
                <a:cs typeface="Arial" charset="0"/>
              </a:rPr>
              <a:t>on </a:t>
            </a:r>
            <a:r>
              <a:rPr lang="de-DE" altLang="de-DE" dirty="0" err="1" smtClean="0">
                <a:latin typeface="Arial" charset="0"/>
                <a:cs typeface="Arial" charset="0"/>
              </a:rPr>
              <a:t>for</a:t>
            </a:r>
            <a:r>
              <a:rPr lang="de-DE" altLang="de-DE" dirty="0" smtClean="0">
                <a:latin typeface="Arial" charset="0"/>
                <a:cs typeface="Arial" charset="0"/>
              </a:rPr>
              <a:t> </a:t>
            </a:r>
          </a:p>
          <a:p>
            <a:pPr marL="0" indent="0">
              <a:buNone/>
            </a:pPr>
            <a:r>
              <a:rPr lang="de-DE" altLang="de-DE" dirty="0">
                <a:latin typeface="Arial" charset="0"/>
                <a:cs typeface="Arial" charset="0"/>
              </a:rPr>
              <a:t> </a:t>
            </a:r>
            <a:r>
              <a:rPr lang="de-DE" altLang="de-DE" dirty="0" smtClean="0">
                <a:latin typeface="Arial" charset="0"/>
                <a:cs typeface="Arial" charset="0"/>
              </a:rPr>
              <a:t>  FUSEKI – a SPARQL </a:t>
            </a:r>
            <a:r>
              <a:rPr lang="de-DE" altLang="de-DE" dirty="0" err="1" smtClean="0">
                <a:latin typeface="Arial" charset="0"/>
                <a:cs typeface="Arial" charset="0"/>
              </a:rPr>
              <a:t>endpoint</a:t>
            </a:r>
            <a:endParaRPr lang="de-DE" altLang="de-DE" dirty="0" smtClean="0">
              <a:latin typeface="Arial" charset="0"/>
              <a:cs typeface="Arial" charset="0"/>
            </a:endParaRPr>
          </a:p>
          <a:p>
            <a:r>
              <a:rPr lang="de-DE" altLang="de-DE" dirty="0" err="1" smtClean="0">
                <a:latin typeface="Arial" charset="0"/>
                <a:cs typeface="Arial" charset="0"/>
              </a:rPr>
              <a:t>with</a:t>
            </a:r>
            <a:r>
              <a:rPr lang="de-DE" altLang="de-DE" dirty="0" smtClean="0">
                <a:latin typeface="Arial" charset="0"/>
                <a:cs typeface="Arial" charset="0"/>
              </a:rPr>
              <a:t> </a:t>
            </a:r>
            <a:r>
              <a:rPr lang="de-DE" altLang="de-DE" dirty="0" err="1" smtClean="0">
                <a:latin typeface="Arial" charset="0"/>
                <a:cs typeface="Arial" charset="0"/>
              </a:rPr>
              <a:t>this</a:t>
            </a:r>
            <a:r>
              <a:rPr lang="de-DE" altLang="de-DE" dirty="0" smtClean="0">
                <a:latin typeface="Arial" charset="0"/>
                <a:cs typeface="Arial" charset="0"/>
              </a:rPr>
              <a:t> </a:t>
            </a:r>
            <a:r>
              <a:rPr lang="de-DE" altLang="de-DE" dirty="0" err="1" smtClean="0">
                <a:latin typeface="Arial" charset="0"/>
                <a:cs typeface="Arial" charset="0"/>
              </a:rPr>
              <a:t>add</a:t>
            </a:r>
            <a:r>
              <a:rPr lang="de-DE" altLang="de-DE" dirty="0">
                <a:latin typeface="Arial" charset="0"/>
                <a:cs typeface="Arial" charset="0"/>
              </a:rPr>
              <a:t>-</a:t>
            </a:r>
            <a:r>
              <a:rPr lang="de-DE" altLang="de-DE" dirty="0" smtClean="0">
                <a:latin typeface="Arial" charset="0"/>
                <a:cs typeface="Arial" charset="0"/>
              </a:rPr>
              <a:t>on, k </a:t>
            </a:r>
            <a:r>
              <a:rPr lang="de-DE" altLang="de-DE" dirty="0" err="1" smtClean="0">
                <a:latin typeface="Arial" charset="0"/>
                <a:cs typeface="Arial" charset="0"/>
              </a:rPr>
              <a:t>shortest</a:t>
            </a:r>
            <a:r>
              <a:rPr lang="de-DE" altLang="de-DE" dirty="0" smtClean="0">
                <a:latin typeface="Arial" charset="0"/>
                <a:cs typeface="Arial" charset="0"/>
              </a:rPr>
              <a:t> </a:t>
            </a:r>
            <a:r>
              <a:rPr lang="de-DE" altLang="de-DE" dirty="0" err="1" smtClean="0">
                <a:latin typeface="Arial" charset="0"/>
                <a:cs typeface="Arial" charset="0"/>
              </a:rPr>
              <a:t>paths</a:t>
            </a:r>
            <a:r>
              <a:rPr lang="de-DE" altLang="de-DE" dirty="0" smtClean="0">
                <a:latin typeface="Arial" charset="0"/>
                <a:cs typeface="Arial" charset="0"/>
              </a:rPr>
              <a:t> </a:t>
            </a:r>
            <a:r>
              <a:rPr lang="de-DE" altLang="de-DE" dirty="0" err="1" smtClean="0">
                <a:latin typeface="Arial" charset="0"/>
                <a:cs typeface="Arial" charset="0"/>
              </a:rPr>
              <a:t>can</a:t>
            </a:r>
            <a:r>
              <a:rPr lang="de-DE" altLang="de-DE" dirty="0" smtClean="0">
                <a:latin typeface="Arial" charset="0"/>
                <a:cs typeface="Arial" charset="0"/>
              </a:rPr>
              <a:t> </a:t>
            </a:r>
            <a:r>
              <a:rPr lang="de-DE" altLang="de-DE" dirty="0" err="1" smtClean="0">
                <a:latin typeface="Arial" charset="0"/>
                <a:cs typeface="Arial" charset="0"/>
              </a:rPr>
              <a:t>be</a:t>
            </a:r>
            <a:r>
              <a:rPr lang="de-DE" altLang="de-DE" dirty="0" smtClean="0">
                <a:latin typeface="Arial" charset="0"/>
                <a:cs typeface="Arial" charset="0"/>
              </a:rPr>
              <a:t> </a:t>
            </a:r>
            <a:r>
              <a:rPr lang="de-DE" altLang="de-DE" dirty="0" err="1" smtClean="0">
                <a:latin typeface="Arial" charset="0"/>
                <a:cs typeface="Arial" charset="0"/>
              </a:rPr>
              <a:t>retrived</a:t>
            </a:r>
            <a:endParaRPr lang="de-DE" altLang="de-DE" dirty="0" smtClean="0">
              <a:latin typeface="Arial" charset="0"/>
              <a:cs typeface="Arial" charset="0"/>
            </a:endParaRPr>
          </a:p>
          <a:p>
            <a:r>
              <a:rPr lang="en-US" altLang="de-DE" dirty="0">
                <a:latin typeface="Arial" charset="0"/>
                <a:cs typeface="Arial" charset="0"/>
              </a:rPr>
              <a:t>example query:</a:t>
            </a:r>
          </a:p>
          <a:p>
            <a:endParaRPr lang="de-DE" altLang="de-DE" dirty="0" smtClean="0">
              <a:latin typeface="Arial" charset="0"/>
              <a:cs typeface="Arial" charset="0"/>
            </a:endParaRPr>
          </a:p>
          <a:p>
            <a:endParaRPr lang="de-DE" altLang="de-DE" dirty="0" smtClean="0">
              <a:latin typeface="Arial" charset="0"/>
              <a:cs typeface="Arial" charset="0"/>
            </a:endParaRPr>
          </a:p>
          <a:p>
            <a:endParaRPr lang="en-US" altLang="de-DE" dirty="0">
              <a:latin typeface="Arial" charset="0"/>
              <a:cs typeface="Arial" charset="0"/>
            </a:endParaRPr>
          </a:p>
          <a:p>
            <a:endParaRPr lang="en-US" altLang="de-DE" dirty="0">
              <a:latin typeface="Arial" charset="0"/>
            </a:endParaRPr>
          </a:p>
          <a:p>
            <a:endParaRPr lang="en-US" altLang="de-DE" dirty="0">
              <a:latin typeface="Arial" charset="0"/>
            </a:endParaRPr>
          </a:p>
          <a:p>
            <a:endParaRPr lang="de-DE" dirty="0"/>
          </a:p>
        </p:txBody>
      </p:sp>
      <p:sp>
        <p:nvSpPr>
          <p:cNvPr id="6" name="Rechteck 5"/>
          <p:cNvSpPr/>
          <p:nvPr/>
        </p:nvSpPr>
        <p:spPr bwMode="auto">
          <a:xfrm>
            <a:off x="966387" y="3692550"/>
            <a:ext cx="7034613" cy="22891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de-DE" sz="2400" dirty="0" smtClean="0">
                <a:latin typeface="Courier" pitchFamily="49" charset="0"/>
              </a:rPr>
              <a:t>SELECT *</a:t>
            </a:r>
          </a:p>
          <a:p>
            <a:r>
              <a:rPr lang="de-DE" sz="2400" dirty="0" smtClean="0">
                <a:latin typeface="Courier" pitchFamily="49" charset="0"/>
              </a:rPr>
              <a:t>WHERE {</a:t>
            </a:r>
          </a:p>
          <a:p>
            <a:r>
              <a:rPr lang="de-DE" sz="2400" dirty="0" smtClean="0">
                <a:latin typeface="Courier" pitchFamily="49" charset="0"/>
              </a:rPr>
              <a:t>	</a:t>
            </a:r>
            <a:r>
              <a:rPr lang="de-DE" sz="2400" dirty="0" err="1" smtClean="0">
                <a:latin typeface="Courier" pitchFamily="49" charset="0"/>
              </a:rPr>
              <a:t>dbr:Felipe_Massa</a:t>
            </a:r>
            <a:r>
              <a:rPr lang="de-DE" sz="2400" dirty="0" smtClean="0">
                <a:latin typeface="Courier" pitchFamily="49" charset="0"/>
              </a:rPr>
              <a:t> !:* </a:t>
            </a:r>
            <a:r>
              <a:rPr lang="de-DE" sz="2400" dirty="0" err="1" smtClean="0">
                <a:latin typeface="Courier" pitchFamily="49" charset="0"/>
              </a:rPr>
              <a:t>dbr:Red_Bull</a:t>
            </a:r>
            <a:r>
              <a:rPr lang="de-DE" sz="2400" dirty="0" smtClean="0">
                <a:latin typeface="Courier" pitchFamily="49" charset="0"/>
              </a:rPr>
              <a:t>.</a:t>
            </a:r>
          </a:p>
          <a:p>
            <a:r>
              <a:rPr lang="de-DE" sz="2400" dirty="0" smtClean="0">
                <a:latin typeface="Courier" pitchFamily="49" charset="0"/>
              </a:rPr>
              <a:t>	FILTER(?r1 = </a:t>
            </a:r>
            <a:r>
              <a:rPr lang="de-DE" sz="2400" dirty="0" err="1" smtClean="0">
                <a:latin typeface="Courier" pitchFamily="49" charset="0"/>
              </a:rPr>
              <a:t>dbp:after</a:t>
            </a:r>
            <a:r>
              <a:rPr lang="de-DE" sz="2400" dirty="0" smtClean="0">
                <a:latin typeface="Courier" pitchFamily="49" charset="0"/>
              </a:rPr>
              <a:t>).</a:t>
            </a:r>
          </a:p>
          <a:p>
            <a:r>
              <a:rPr lang="de-DE" sz="2400" dirty="0" smtClean="0">
                <a:latin typeface="Courier" pitchFamily="49" charset="0"/>
              </a:rPr>
              <a:t>}</a:t>
            </a:r>
          </a:p>
          <a:p>
            <a:r>
              <a:rPr lang="de-DE" sz="2400" dirty="0" smtClean="0">
                <a:latin typeface="Courier" pitchFamily="49" charset="0"/>
              </a:rPr>
              <a:t>LIMIT 2</a:t>
            </a:r>
            <a:endParaRPr lang="de-DE" sz="2400" dirty="0">
              <a:latin typeface="Courier" pitchFamily="49" charset="0"/>
            </a:endParaRPr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716496" y="6482340"/>
            <a:ext cx="4989394" cy="303212"/>
          </a:xfrm>
        </p:spPr>
        <p:txBody>
          <a:bodyPr/>
          <a:lstStyle/>
          <a:p>
            <a:pPr algn="l">
              <a:defRPr/>
            </a:pPr>
            <a:fld id="{3FF1BEC8-F82F-4CE5-AD0A-386182457362}" type="datetime1">
              <a:rPr lang="de-DE" smtClean="0"/>
              <a:pPr algn="l">
                <a:defRPr/>
              </a:pPr>
              <a:t>30.05.2016</a:t>
            </a:fld>
            <a:r>
              <a:rPr lang="de-DE" dirty="0" smtClean="0"/>
              <a:t> | Knowledge Management Group | Sven Hertling | </a:t>
            </a:r>
            <a:fld id="{42D38321-6031-46DA-9B37-EEE2EA974F6E}" type="slidenum">
              <a:rPr lang="de-DE" smtClean="0"/>
              <a:pPr algn="l">
                <a:defRPr/>
              </a:pPr>
              <a:t>20</a:t>
            </a:fld>
            <a:endParaRPr lang="de-DE" dirty="0" smtClean="0"/>
          </a:p>
        </p:txBody>
      </p:sp>
      <p:sp>
        <p:nvSpPr>
          <p:cNvPr id="8" name="Fußzeilenplatzhalter 3"/>
          <p:cNvSpPr txBox="1">
            <a:spLocks/>
          </p:cNvSpPr>
          <p:nvPr/>
        </p:nvSpPr>
        <p:spPr>
          <a:xfrm>
            <a:off x="5659971" y="6483928"/>
            <a:ext cx="3093504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ct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rgbClr val="595959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>
              <a:defRPr/>
            </a:pPr>
            <a:r>
              <a:rPr lang="de-DE" dirty="0" err="1"/>
              <a:t>i</a:t>
            </a:r>
            <a:r>
              <a:rPr lang="de-DE" dirty="0" err="1" smtClean="0"/>
              <a:t>ntro</a:t>
            </a:r>
            <a:r>
              <a:rPr lang="de-DE" dirty="0" smtClean="0"/>
              <a:t> | </a:t>
            </a:r>
            <a:r>
              <a:rPr lang="de-DE" dirty="0" err="1" smtClean="0"/>
              <a:t>approach</a:t>
            </a:r>
            <a:r>
              <a:rPr lang="de-DE" dirty="0"/>
              <a:t> </a:t>
            </a:r>
            <a:r>
              <a:rPr lang="de-DE" dirty="0" smtClean="0"/>
              <a:t>| </a:t>
            </a:r>
            <a:r>
              <a:rPr lang="de-DE" dirty="0" err="1" smtClean="0"/>
              <a:t>eval</a:t>
            </a:r>
            <a:r>
              <a:rPr lang="de-DE" dirty="0" smtClean="0"/>
              <a:t> | </a:t>
            </a:r>
            <a:r>
              <a:rPr lang="de-DE" dirty="0" err="1" smtClean="0">
                <a:solidFill>
                  <a:srgbClr val="FF6600"/>
                </a:solidFill>
              </a:rPr>
              <a:t>sparql</a:t>
            </a:r>
            <a:r>
              <a:rPr lang="de-DE" dirty="0" smtClean="0"/>
              <a:t> | </a:t>
            </a:r>
            <a:r>
              <a:rPr lang="de-DE" dirty="0" err="1" smtClean="0"/>
              <a:t>conclusion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82820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SPARQL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86801" cy="3625608"/>
          </a:xfrm>
        </p:spPr>
        <p:txBody>
          <a:bodyPr/>
          <a:lstStyle/>
          <a:p>
            <a:r>
              <a:rPr lang="de-DE" altLang="de-DE" dirty="0" err="1" smtClean="0">
                <a:latin typeface="Arial" charset="0"/>
                <a:cs typeface="Arial" charset="0"/>
              </a:rPr>
              <a:t>example</a:t>
            </a:r>
            <a:r>
              <a:rPr lang="de-DE" altLang="de-DE" dirty="0" smtClean="0">
                <a:latin typeface="Arial" charset="0"/>
                <a:cs typeface="Arial" charset="0"/>
              </a:rPr>
              <a:t> </a:t>
            </a:r>
            <a:r>
              <a:rPr lang="de-DE" altLang="de-DE" dirty="0" err="1" smtClean="0">
                <a:latin typeface="Arial" charset="0"/>
                <a:cs typeface="Arial" charset="0"/>
              </a:rPr>
              <a:t>result</a:t>
            </a:r>
            <a:r>
              <a:rPr lang="de-DE" altLang="de-DE" dirty="0" smtClean="0">
                <a:latin typeface="Arial" charset="0"/>
                <a:cs typeface="Arial" charset="0"/>
              </a:rPr>
              <a:t>:</a:t>
            </a:r>
            <a:endParaRPr lang="en-US" altLang="de-DE" dirty="0">
              <a:latin typeface="Arial" charset="0"/>
              <a:cs typeface="Arial" charset="0"/>
            </a:endParaRPr>
          </a:p>
          <a:p>
            <a:endParaRPr lang="de-DE" altLang="de-DE" dirty="0" smtClean="0">
              <a:latin typeface="Arial" charset="0"/>
              <a:cs typeface="Arial" charset="0"/>
            </a:endParaRPr>
          </a:p>
          <a:p>
            <a:endParaRPr lang="de-DE" altLang="de-DE" dirty="0" smtClean="0">
              <a:latin typeface="Arial" charset="0"/>
              <a:cs typeface="Arial" charset="0"/>
            </a:endParaRPr>
          </a:p>
          <a:p>
            <a:endParaRPr lang="en-US" altLang="de-DE" dirty="0">
              <a:latin typeface="Arial" charset="0"/>
              <a:cs typeface="Arial" charset="0"/>
            </a:endParaRPr>
          </a:p>
          <a:p>
            <a:endParaRPr lang="en-US" altLang="de-DE" dirty="0">
              <a:latin typeface="Arial" charset="0"/>
            </a:endParaRPr>
          </a:p>
          <a:p>
            <a:endParaRPr lang="en-US" altLang="de-DE" dirty="0">
              <a:latin typeface="Arial" charset="0"/>
            </a:endParaRPr>
          </a:p>
          <a:p>
            <a:endParaRPr lang="de-DE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201549"/>
              </p:ext>
            </p:extLst>
          </p:nvPr>
        </p:nvGraphicFramePr>
        <p:xfrm>
          <a:off x="94196" y="2353068"/>
          <a:ext cx="9024402" cy="212610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47412"/>
                <a:gridCol w="1161262"/>
                <a:gridCol w="1080755"/>
                <a:gridCol w="1242868"/>
                <a:gridCol w="1067665"/>
                <a:gridCol w="1267808"/>
                <a:gridCol w="1143910"/>
                <a:gridCol w="1012722"/>
              </a:tblGrid>
              <a:tr h="278293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?</a:t>
                      </a:r>
                      <a:r>
                        <a:rPr lang="de-DE" sz="1400" dirty="0" err="1" smtClean="0"/>
                        <a:t>length</a:t>
                      </a:r>
                      <a:endParaRPr lang="de-DE" sz="1400" dirty="0"/>
                    </a:p>
                  </a:txBody>
                  <a:tcPr marL="68620" marR="68620" marT="34311" marB="34311"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?r0</a:t>
                      </a:r>
                      <a:endParaRPr lang="de-DE" sz="1400" dirty="0"/>
                    </a:p>
                  </a:txBody>
                  <a:tcPr marL="68620" marR="68620" marT="34311" marB="34311"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?r1</a:t>
                      </a:r>
                      <a:endParaRPr lang="de-DE" sz="1400" dirty="0"/>
                    </a:p>
                  </a:txBody>
                  <a:tcPr marL="68620" marR="68620" marT="34311" marB="34311"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?r2</a:t>
                      </a:r>
                      <a:endParaRPr lang="de-DE" sz="1400" dirty="0"/>
                    </a:p>
                  </a:txBody>
                  <a:tcPr marL="68620" marR="68620" marT="34311" marB="34311"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?r3</a:t>
                      </a:r>
                      <a:endParaRPr lang="de-DE" sz="1400" dirty="0"/>
                    </a:p>
                  </a:txBody>
                  <a:tcPr marL="68620" marR="68620" marT="34311" marB="34311"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?r4</a:t>
                      </a:r>
                      <a:endParaRPr lang="de-DE" sz="1400" dirty="0"/>
                    </a:p>
                  </a:txBody>
                  <a:tcPr marL="68620" marR="68620" marT="34311" marB="34311"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?r5</a:t>
                      </a:r>
                      <a:endParaRPr lang="de-DE" sz="1400" dirty="0"/>
                    </a:p>
                  </a:txBody>
                  <a:tcPr marL="68620" marR="68620" marT="34311" marB="34311"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?r6</a:t>
                      </a:r>
                      <a:endParaRPr lang="de-DE" sz="1400" dirty="0"/>
                    </a:p>
                  </a:txBody>
                  <a:tcPr marL="68620" marR="68620" marT="34311" marB="34311"/>
                </a:tc>
              </a:tr>
              <a:tr h="896033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7</a:t>
                      </a:r>
                    </a:p>
                  </a:txBody>
                  <a:tcPr marL="68620" marR="68620" marT="34311" marB="34311"/>
                </a:tc>
                <a:tc>
                  <a:txBody>
                    <a:bodyPr/>
                    <a:lstStyle/>
                    <a:p>
                      <a:r>
                        <a:rPr lang="de-DE" sz="1400" dirty="0" err="1" smtClean="0"/>
                        <a:t>dbr:Felipe_Massa</a:t>
                      </a:r>
                      <a:endParaRPr lang="de-DE" sz="1400" dirty="0"/>
                    </a:p>
                  </a:txBody>
                  <a:tcPr marL="68620" marR="68620" marT="34311" marB="34311"/>
                </a:tc>
                <a:tc>
                  <a:txBody>
                    <a:bodyPr/>
                    <a:lstStyle/>
                    <a:p>
                      <a:r>
                        <a:rPr lang="de-DE" sz="1600" u="none" strike="noStrike" kern="1200" baseline="0" dirty="0" err="1" smtClean="0"/>
                        <a:t>dbp:after</a:t>
                      </a:r>
                      <a:endParaRPr lang="de-DE" sz="1400" dirty="0"/>
                    </a:p>
                  </a:txBody>
                  <a:tcPr marL="68620" marR="68620" marT="34311" marB="34311"/>
                </a:tc>
                <a:tc>
                  <a:txBody>
                    <a:bodyPr/>
                    <a:lstStyle/>
                    <a:p>
                      <a:r>
                        <a:rPr lang="de-DE" sz="1400" dirty="0" err="1" smtClean="0"/>
                        <a:t>dbr:Robert</a:t>
                      </a:r>
                      <a:endParaRPr lang="de-DE" sz="1400" dirty="0" smtClean="0"/>
                    </a:p>
                    <a:p>
                      <a:r>
                        <a:rPr lang="de-DE" sz="1400" dirty="0" smtClean="0"/>
                        <a:t>_</a:t>
                      </a:r>
                      <a:r>
                        <a:rPr lang="de-DE" sz="1400" dirty="0" err="1" smtClean="0"/>
                        <a:t>Kubica</a:t>
                      </a:r>
                      <a:endParaRPr lang="de-DE" sz="1400" dirty="0"/>
                    </a:p>
                  </a:txBody>
                  <a:tcPr marL="68620" marR="68620" marT="34311" marB="34311"/>
                </a:tc>
                <a:tc>
                  <a:txBody>
                    <a:bodyPr/>
                    <a:lstStyle/>
                    <a:p>
                      <a:r>
                        <a:rPr lang="de-DE" sz="1600" u="none" strike="noStrike" kern="1200" baseline="0" dirty="0" err="1" smtClean="0"/>
                        <a:t>db</a:t>
                      </a:r>
                      <a:r>
                        <a:rPr lang="de-DE" sz="1600" u="none" strike="noStrike" kern="1200" baseline="0" dirty="0" err="1" smtClean="0">
                          <a:solidFill>
                            <a:srgbClr val="FF0000"/>
                          </a:solidFill>
                        </a:rPr>
                        <a:t>p</a:t>
                      </a:r>
                      <a:r>
                        <a:rPr lang="de-DE" sz="1600" u="none" strike="noStrike" kern="1200" baseline="0" dirty="0" err="1" smtClean="0"/>
                        <a:t>:first</a:t>
                      </a:r>
                      <a:endParaRPr lang="de-DE" sz="1600" u="none" strike="noStrike" kern="1200" baseline="0" dirty="0" smtClean="0"/>
                    </a:p>
                    <a:p>
                      <a:r>
                        <a:rPr lang="de-DE" sz="1600" u="none" strike="noStrike" kern="1200" baseline="0" dirty="0" err="1" smtClean="0"/>
                        <a:t>Win</a:t>
                      </a:r>
                      <a:endParaRPr lang="de-DE" sz="1400" dirty="0"/>
                    </a:p>
                  </a:txBody>
                  <a:tcPr marL="68620" marR="68620" marT="34311" marB="34311"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dbr:2008</a:t>
                      </a:r>
                    </a:p>
                    <a:p>
                      <a:r>
                        <a:rPr lang="de-DE" sz="1400" dirty="0" smtClean="0"/>
                        <a:t>_Canadian</a:t>
                      </a:r>
                    </a:p>
                    <a:p>
                      <a:r>
                        <a:rPr lang="de-DE" sz="1400" dirty="0" smtClean="0"/>
                        <a:t>_Grand</a:t>
                      </a:r>
                    </a:p>
                    <a:p>
                      <a:r>
                        <a:rPr lang="de-DE" sz="1400" dirty="0" smtClean="0"/>
                        <a:t>_Prix</a:t>
                      </a:r>
                      <a:endParaRPr lang="de-DE" sz="1400" dirty="0"/>
                    </a:p>
                  </a:txBody>
                  <a:tcPr marL="68620" marR="68620" marT="34311" marB="34311"/>
                </a:tc>
                <a:tc>
                  <a:txBody>
                    <a:bodyPr/>
                    <a:lstStyle/>
                    <a:p>
                      <a:r>
                        <a:rPr lang="de-DE" sz="1400" dirty="0" err="1" smtClean="0"/>
                        <a:t>db</a:t>
                      </a:r>
                      <a:r>
                        <a:rPr lang="de-DE" sz="1400" dirty="0" err="1" smtClean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de-DE" sz="1400" dirty="0" err="1" smtClean="0"/>
                        <a:t>:third</a:t>
                      </a:r>
                      <a:endParaRPr lang="de-DE" sz="1400" dirty="0" smtClean="0"/>
                    </a:p>
                    <a:p>
                      <a:r>
                        <a:rPr lang="de-DE" sz="1400" dirty="0" smtClean="0"/>
                        <a:t>Team</a:t>
                      </a:r>
                      <a:endParaRPr lang="de-DE" sz="1400" dirty="0"/>
                    </a:p>
                  </a:txBody>
                  <a:tcPr marL="68620" marR="68620" marT="34311" marB="34311"/>
                </a:tc>
                <a:tc>
                  <a:txBody>
                    <a:bodyPr/>
                    <a:lstStyle/>
                    <a:p>
                      <a:r>
                        <a:rPr lang="de-DE" sz="1400" dirty="0" err="1" smtClean="0"/>
                        <a:t>dbr:Red</a:t>
                      </a:r>
                      <a:endParaRPr lang="de-DE" sz="1400" dirty="0" smtClean="0"/>
                    </a:p>
                    <a:p>
                      <a:r>
                        <a:rPr lang="de-DE" sz="1400" dirty="0" smtClean="0"/>
                        <a:t>_Bull</a:t>
                      </a:r>
                      <a:endParaRPr lang="de-DE" sz="1400" dirty="0"/>
                    </a:p>
                  </a:txBody>
                  <a:tcPr marL="68620" marR="68620" marT="34311" marB="34311"/>
                </a:tc>
              </a:tr>
              <a:tr h="896033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7</a:t>
                      </a:r>
                      <a:endParaRPr lang="de-DE" sz="1400" dirty="0"/>
                    </a:p>
                  </a:txBody>
                  <a:tcPr marL="68620" marR="68620" marT="34311" marB="34311"/>
                </a:tc>
                <a:tc>
                  <a:txBody>
                    <a:bodyPr/>
                    <a:lstStyle/>
                    <a:p>
                      <a:pPr marL="0" marR="0" indent="0" algn="l" defTabSz="1091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err="1" smtClean="0"/>
                        <a:t>dbr:Felipe_Massa</a:t>
                      </a:r>
                      <a:endParaRPr lang="de-DE" sz="1400" dirty="0" smtClean="0"/>
                    </a:p>
                  </a:txBody>
                  <a:tcPr marL="68620" marR="68620" marT="34311" marB="34311"/>
                </a:tc>
                <a:tc>
                  <a:txBody>
                    <a:bodyPr/>
                    <a:lstStyle/>
                    <a:p>
                      <a:r>
                        <a:rPr lang="de-DE" sz="1600" u="none" strike="noStrike" kern="1200" baseline="0" dirty="0" err="1" smtClean="0"/>
                        <a:t>dbp:after</a:t>
                      </a:r>
                      <a:endParaRPr lang="de-DE" sz="1400" dirty="0"/>
                    </a:p>
                  </a:txBody>
                  <a:tcPr marL="68620" marR="68620" marT="34311" marB="34311"/>
                </a:tc>
                <a:tc>
                  <a:txBody>
                    <a:bodyPr/>
                    <a:lstStyle/>
                    <a:p>
                      <a:r>
                        <a:rPr lang="de-DE" sz="1400" dirty="0" err="1" smtClean="0"/>
                        <a:t>dbr:Robert</a:t>
                      </a:r>
                      <a:endParaRPr lang="de-DE" sz="1400" dirty="0" smtClean="0"/>
                    </a:p>
                    <a:p>
                      <a:r>
                        <a:rPr lang="de-DE" sz="1400" dirty="0" smtClean="0"/>
                        <a:t>_</a:t>
                      </a:r>
                      <a:r>
                        <a:rPr lang="de-DE" sz="1400" dirty="0" err="1" smtClean="0"/>
                        <a:t>Kubica</a:t>
                      </a:r>
                      <a:endParaRPr lang="de-DE" sz="1400" dirty="0"/>
                    </a:p>
                  </a:txBody>
                  <a:tcPr marL="68620" marR="68620" marT="34311" marB="34311"/>
                </a:tc>
                <a:tc>
                  <a:txBody>
                    <a:bodyPr/>
                    <a:lstStyle/>
                    <a:p>
                      <a:r>
                        <a:rPr lang="de-DE" sz="1400" dirty="0" err="1" smtClean="0"/>
                        <a:t>db</a:t>
                      </a:r>
                      <a:r>
                        <a:rPr lang="de-DE" sz="1400" dirty="0" err="1" smtClean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de-DE" sz="1400" dirty="0" err="1" smtClean="0"/>
                        <a:t>:first</a:t>
                      </a:r>
                      <a:endParaRPr lang="de-DE" sz="1400" dirty="0" smtClean="0"/>
                    </a:p>
                    <a:p>
                      <a:r>
                        <a:rPr lang="de-DE" sz="1400" dirty="0" err="1" smtClean="0"/>
                        <a:t>Win</a:t>
                      </a:r>
                      <a:endParaRPr lang="de-DE" sz="1400" dirty="0"/>
                    </a:p>
                  </a:txBody>
                  <a:tcPr marL="68620" marR="68620" marT="34311" marB="34311"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dbr:2008</a:t>
                      </a:r>
                    </a:p>
                    <a:p>
                      <a:r>
                        <a:rPr lang="de-DE" sz="1400" dirty="0" smtClean="0"/>
                        <a:t>_Canadian</a:t>
                      </a:r>
                    </a:p>
                    <a:p>
                      <a:r>
                        <a:rPr lang="de-DE" sz="1400" dirty="0" smtClean="0"/>
                        <a:t>_Grand</a:t>
                      </a:r>
                    </a:p>
                    <a:p>
                      <a:r>
                        <a:rPr lang="de-DE" sz="1400" dirty="0" smtClean="0"/>
                        <a:t>_Prix</a:t>
                      </a:r>
                      <a:endParaRPr lang="de-DE" sz="1400" dirty="0"/>
                    </a:p>
                  </a:txBody>
                  <a:tcPr marL="68620" marR="68620" marT="34311" marB="34311"/>
                </a:tc>
                <a:tc>
                  <a:txBody>
                    <a:bodyPr/>
                    <a:lstStyle/>
                    <a:p>
                      <a:r>
                        <a:rPr lang="de-DE" sz="1400" dirty="0" err="1" smtClean="0"/>
                        <a:t>db</a:t>
                      </a:r>
                      <a:r>
                        <a:rPr lang="de-DE" sz="1400" dirty="0" err="1" smtClean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de-DE" sz="1400" dirty="0" err="1" smtClean="0"/>
                        <a:t>:third</a:t>
                      </a:r>
                      <a:endParaRPr lang="de-DE" sz="1400" dirty="0" smtClean="0"/>
                    </a:p>
                    <a:p>
                      <a:r>
                        <a:rPr lang="de-DE" sz="1400" dirty="0" smtClean="0"/>
                        <a:t>Team</a:t>
                      </a:r>
                      <a:endParaRPr lang="de-DE" sz="1400" dirty="0"/>
                    </a:p>
                  </a:txBody>
                  <a:tcPr marL="68620" marR="68620" marT="34311" marB="34311"/>
                </a:tc>
                <a:tc>
                  <a:txBody>
                    <a:bodyPr/>
                    <a:lstStyle/>
                    <a:p>
                      <a:r>
                        <a:rPr lang="de-DE" sz="1400" dirty="0" err="1" smtClean="0"/>
                        <a:t>dbr:Red</a:t>
                      </a:r>
                      <a:endParaRPr lang="de-DE" sz="1400" dirty="0" smtClean="0"/>
                    </a:p>
                    <a:p>
                      <a:r>
                        <a:rPr lang="de-DE" sz="1400" dirty="0" smtClean="0"/>
                        <a:t>_Bull</a:t>
                      </a:r>
                      <a:endParaRPr lang="de-DE" sz="1400" dirty="0"/>
                    </a:p>
                  </a:txBody>
                  <a:tcPr marL="68620" marR="68620" marT="34311" marB="34311"/>
                </a:tc>
              </a:tr>
            </a:tbl>
          </a:graphicData>
        </a:graphic>
      </p:graphicFrame>
      <p:sp>
        <p:nvSpPr>
          <p:cNvPr id="6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716496" y="6482340"/>
            <a:ext cx="4989394" cy="303212"/>
          </a:xfrm>
        </p:spPr>
        <p:txBody>
          <a:bodyPr/>
          <a:lstStyle/>
          <a:p>
            <a:pPr algn="l">
              <a:defRPr/>
            </a:pPr>
            <a:fld id="{3FF1BEC8-F82F-4CE5-AD0A-386182457362}" type="datetime1">
              <a:rPr lang="de-DE" smtClean="0"/>
              <a:pPr algn="l">
                <a:defRPr/>
              </a:pPr>
              <a:t>30.05.2016</a:t>
            </a:fld>
            <a:r>
              <a:rPr lang="de-DE" dirty="0" smtClean="0"/>
              <a:t> | Knowledge Management Group | Sven Hertling | </a:t>
            </a:r>
            <a:fld id="{42D38321-6031-46DA-9B37-EEE2EA974F6E}" type="slidenum">
              <a:rPr lang="de-DE" smtClean="0"/>
              <a:pPr algn="l">
                <a:defRPr/>
              </a:pPr>
              <a:t>21</a:t>
            </a:fld>
            <a:endParaRPr lang="de-DE" dirty="0" smtClean="0"/>
          </a:p>
        </p:txBody>
      </p:sp>
      <p:sp>
        <p:nvSpPr>
          <p:cNvPr id="8" name="Fußzeilenplatzhalter 3"/>
          <p:cNvSpPr txBox="1">
            <a:spLocks/>
          </p:cNvSpPr>
          <p:nvPr/>
        </p:nvSpPr>
        <p:spPr>
          <a:xfrm>
            <a:off x="5659971" y="6483928"/>
            <a:ext cx="3093504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ct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rgbClr val="595959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>
              <a:defRPr/>
            </a:pPr>
            <a:r>
              <a:rPr lang="de-DE" dirty="0" err="1"/>
              <a:t>i</a:t>
            </a:r>
            <a:r>
              <a:rPr lang="de-DE" dirty="0" err="1" smtClean="0"/>
              <a:t>ntro</a:t>
            </a:r>
            <a:r>
              <a:rPr lang="de-DE" dirty="0" smtClean="0"/>
              <a:t> | </a:t>
            </a:r>
            <a:r>
              <a:rPr lang="de-DE" dirty="0" err="1" smtClean="0"/>
              <a:t>approach</a:t>
            </a:r>
            <a:r>
              <a:rPr lang="de-DE" dirty="0"/>
              <a:t> </a:t>
            </a:r>
            <a:r>
              <a:rPr lang="de-DE" dirty="0" smtClean="0"/>
              <a:t>| </a:t>
            </a:r>
            <a:r>
              <a:rPr lang="de-DE" dirty="0" err="1" smtClean="0"/>
              <a:t>eval</a:t>
            </a:r>
            <a:r>
              <a:rPr lang="de-DE" dirty="0" smtClean="0"/>
              <a:t> | </a:t>
            </a:r>
            <a:r>
              <a:rPr lang="de-DE" dirty="0" err="1" smtClean="0">
                <a:solidFill>
                  <a:srgbClr val="FF6600"/>
                </a:solidFill>
              </a:rPr>
              <a:t>sparql</a:t>
            </a:r>
            <a:r>
              <a:rPr lang="de-DE" dirty="0" smtClean="0"/>
              <a:t> | </a:t>
            </a:r>
            <a:r>
              <a:rPr lang="de-DE" dirty="0" err="1" smtClean="0"/>
              <a:t>conclusion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449013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Conclusion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86801" cy="3797963"/>
          </a:xfrm>
        </p:spPr>
        <p:txBody>
          <a:bodyPr/>
          <a:lstStyle/>
          <a:p>
            <a:r>
              <a:rPr lang="en-US" altLang="de-DE" dirty="0">
                <a:latin typeface="Arial" charset="0"/>
                <a:cs typeface="Arial" charset="0"/>
              </a:rPr>
              <a:t>approach for finding top-k shortest paths based on </a:t>
            </a:r>
            <a:r>
              <a:rPr lang="en-US" altLang="de-DE" dirty="0" err="1">
                <a:latin typeface="Arial" charset="0"/>
                <a:cs typeface="Arial" charset="0"/>
              </a:rPr>
              <a:t>Eppstein’s</a:t>
            </a:r>
            <a:r>
              <a:rPr lang="en-US" altLang="de-DE" dirty="0">
                <a:latin typeface="Arial" charset="0"/>
                <a:cs typeface="Arial" charset="0"/>
              </a:rPr>
              <a:t> algorithm which induces only moderate </a:t>
            </a:r>
            <a:r>
              <a:rPr lang="en-US" altLang="de-DE" dirty="0" smtClean="0">
                <a:latin typeface="Arial" charset="0"/>
                <a:cs typeface="Arial" charset="0"/>
              </a:rPr>
              <a:t>overhead</a:t>
            </a:r>
          </a:p>
          <a:p>
            <a:r>
              <a:rPr lang="en-US" altLang="de-DE" dirty="0" smtClean="0">
                <a:latin typeface="Arial" charset="0"/>
                <a:cs typeface="Arial" charset="0"/>
              </a:rPr>
              <a:t>successfully </a:t>
            </a:r>
            <a:r>
              <a:rPr lang="en-US" altLang="de-DE" dirty="0">
                <a:latin typeface="Arial" charset="0"/>
                <a:cs typeface="Arial" charset="0"/>
              </a:rPr>
              <a:t>solved all tasks given in the ESWC 2016 Top-k Shortest Path Challenge</a:t>
            </a:r>
          </a:p>
          <a:p>
            <a:r>
              <a:rPr lang="en-US" altLang="de-DE" dirty="0">
                <a:latin typeface="Arial" charset="0"/>
                <a:cs typeface="Arial" charset="0"/>
              </a:rPr>
              <a:t>in future versions we intend to lazily build heaps and try to predict invalid paths earlier</a:t>
            </a:r>
          </a:p>
          <a:p>
            <a:endParaRPr lang="de-DE" dirty="0"/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716496" y="6482340"/>
            <a:ext cx="4989394" cy="303212"/>
          </a:xfrm>
        </p:spPr>
        <p:txBody>
          <a:bodyPr/>
          <a:lstStyle/>
          <a:p>
            <a:pPr algn="l">
              <a:defRPr/>
            </a:pPr>
            <a:fld id="{3FF1BEC8-F82F-4CE5-AD0A-386182457362}" type="datetime1">
              <a:rPr lang="de-DE" smtClean="0"/>
              <a:pPr algn="l">
                <a:defRPr/>
              </a:pPr>
              <a:t>30.05.2016</a:t>
            </a:fld>
            <a:r>
              <a:rPr lang="de-DE" dirty="0" smtClean="0"/>
              <a:t> | Knowledge Management Group | Sven Hertling | </a:t>
            </a:r>
            <a:fld id="{42D38321-6031-46DA-9B37-EEE2EA974F6E}" type="slidenum">
              <a:rPr lang="de-DE" smtClean="0"/>
              <a:pPr algn="l">
                <a:defRPr/>
              </a:pPr>
              <a:t>22</a:t>
            </a:fld>
            <a:endParaRPr lang="de-DE" dirty="0" smtClean="0"/>
          </a:p>
        </p:txBody>
      </p:sp>
      <p:sp>
        <p:nvSpPr>
          <p:cNvPr id="6" name="Fußzeilenplatzhalter 3"/>
          <p:cNvSpPr txBox="1">
            <a:spLocks/>
          </p:cNvSpPr>
          <p:nvPr/>
        </p:nvSpPr>
        <p:spPr>
          <a:xfrm>
            <a:off x="5659971" y="6483928"/>
            <a:ext cx="3093504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ct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rgbClr val="595959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>
              <a:defRPr/>
            </a:pPr>
            <a:r>
              <a:rPr lang="de-DE" dirty="0" err="1"/>
              <a:t>i</a:t>
            </a:r>
            <a:r>
              <a:rPr lang="de-DE" dirty="0" err="1" smtClean="0"/>
              <a:t>ntro</a:t>
            </a:r>
            <a:r>
              <a:rPr lang="de-DE" dirty="0" smtClean="0"/>
              <a:t> | </a:t>
            </a:r>
            <a:r>
              <a:rPr lang="de-DE" dirty="0" err="1" smtClean="0"/>
              <a:t>approach</a:t>
            </a:r>
            <a:r>
              <a:rPr lang="de-DE" dirty="0"/>
              <a:t> </a:t>
            </a:r>
            <a:r>
              <a:rPr lang="de-DE" dirty="0" smtClean="0"/>
              <a:t>| </a:t>
            </a:r>
            <a:r>
              <a:rPr lang="de-DE" dirty="0" err="1" smtClean="0"/>
              <a:t>eval</a:t>
            </a:r>
            <a:r>
              <a:rPr lang="de-DE" dirty="0" smtClean="0"/>
              <a:t> | </a:t>
            </a:r>
            <a:r>
              <a:rPr lang="de-DE" dirty="0" err="1" smtClean="0"/>
              <a:t>sparql</a:t>
            </a:r>
            <a:r>
              <a:rPr lang="de-DE" dirty="0" smtClean="0"/>
              <a:t> | </a:t>
            </a:r>
            <a:r>
              <a:rPr lang="de-DE" dirty="0" err="1" smtClean="0">
                <a:solidFill>
                  <a:srgbClr val="FF6600"/>
                </a:solidFill>
              </a:rPr>
              <a:t>conclusion</a:t>
            </a:r>
            <a:endParaRPr lang="de-DE" dirty="0" smtClean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44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Thank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3220"/>
          </a:xfrm>
        </p:spPr>
        <p:txBody>
          <a:bodyPr/>
          <a:lstStyle/>
          <a:p>
            <a:r>
              <a:rPr lang="de-DE" dirty="0" err="1" smtClean="0"/>
              <a:t>questions</a:t>
            </a:r>
            <a:r>
              <a:rPr lang="de-DE" dirty="0" smtClean="0"/>
              <a:t>, </a:t>
            </a:r>
            <a:r>
              <a:rPr lang="de-DE" dirty="0" err="1" smtClean="0"/>
              <a:t>opinions</a:t>
            </a:r>
            <a:r>
              <a:rPr lang="de-DE" dirty="0"/>
              <a:t>, </a:t>
            </a:r>
            <a:r>
              <a:rPr lang="de-DE" dirty="0" err="1" smtClean="0"/>
              <a:t>suggestions</a:t>
            </a:r>
            <a:r>
              <a:rPr lang="de-DE" dirty="0" smtClean="0"/>
              <a:t>, </a:t>
            </a:r>
            <a:r>
              <a:rPr lang="de-DE" dirty="0" err="1" smtClean="0"/>
              <a:t>discussions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3673475" y="2383596"/>
            <a:ext cx="555625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9900" dirty="0" smtClean="0">
                <a:solidFill>
                  <a:srgbClr val="FF6600"/>
                </a:solidFill>
              </a:rPr>
              <a:t>?</a:t>
            </a:r>
            <a:endParaRPr lang="de-DE" sz="19900" dirty="0">
              <a:solidFill>
                <a:srgbClr val="FF6600"/>
              </a:solidFill>
            </a:endParaRPr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716496" y="6482340"/>
            <a:ext cx="4989394" cy="303212"/>
          </a:xfrm>
        </p:spPr>
        <p:txBody>
          <a:bodyPr/>
          <a:lstStyle/>
          <a:p>
            <a:pPr algn="l">
              <a:defRPr/>
            </a:pPr>
            <a:fld id="{3FF1BEC8-F82F-4CE5-AD0A-386182457362}" type="datetime1">
              <a:rPr lang="de-DE" smtClean="0"/>
              <a:pPr algn="l">
                <a:defRPr/>
              </a:pPr>
              <a:t>30.05.2016</a:t>
            </a:fld>
            <a:r>
              <a:rPr lang="de-DE" dirty="0" smtClean="0"/>
              <a:t> | Knowledge Management Group | Sven Hertling | </a:t>
            </a:r>
            <a:fld id="{42D38321-6031-46DA-9B37-EEE2EA974F6E}" type="slidenum">
              <a:rPr lang="de-DE" smtClean="0"/>
              <a:pPr algn="l">
                <a:defRPr/>
              </a:pPr>
              <a:t>23</a:t>
            </a:fld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3419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585768"/>
              </p:ext>
            </p:extLst>
          </p:nvPr>
        </p:nvGraphicFramePr>
        <p:xfrm>
          <a:off x="98733" y="1466836"/>
          <a:ext cx="8889543" cy="487047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56653"/>
                <a:gridCol w="1039298"/>
                <a:gridCol w="1467245"/>
                <a:gridCol w="1406108"/>
                <a:gridCol w="955857"/>
                <a:gridCol w="1143201"/>
                <a:gridCol w="1321110"/>
                <a:gridCol w="1100071"/>
              </a:tblGrid>
              <a:tr h="452277">
                <a:tc>
                  <a:txBody>
                    <a:bodyPr/>
                    <a:lstStyle/>
                    <a:p>
                      <a:r>
                        <a:rPr lang="de-DE" sz="1100" dirty="0" err="1" smtClean="0"/>
                        <a:t>Id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k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err="1" smtClean="0"/>
                        <a:t>Iterations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Overhead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Time</a:t>
                      </a:r>
                    </a:p>
                    <a:p>
                      <a:r>
                        <a:rPr lang="de-DE" sz="1100" dirty="0" smtClean="0"/>
                        <a:t>(</a:t>
                      </a:r>
                      <a:r>
                        <a:rPr lang="de-DE" sz="1100" dirty="0" err="1" smtClean="0"/>
                        <a:t>ms</a:t>
                      </a:r>
                      <a:r>
                        <a:rPr lang="de-DE" sz="1100" dirty="0" smtClean="0"/>
                        <a:t>)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err="1" smtClean="0"/>
                        <a:t>Pruned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|V P(G)|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|H|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</a:tr>
              <a:tr h="259894"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1</a:t>
                      </a:r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8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8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0.00%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6531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0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83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15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</a:tr>
              <a:tr h="259894"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1</a:t>
                      </a:r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344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362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5.23%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6663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6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4401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715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</a:tr>
              <a:tr h="259894"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1</a:t>
                      </a:r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1068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1128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5.61%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6833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12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16408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2296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</a:tr>
              <a:tr h="259894"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1</a:t>
                      </a:r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20152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21663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7.49%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12404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407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293527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43701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</a:tr>
              <a:tr h="259894"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2</a:t>
                      </a:r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3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3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0.00%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5528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0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64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6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</a:tr>
              <a:tr h="259894"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2</a:t>
                      </a:r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4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4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pPr marL="0" marR="0" indent="0" algn="l" defTabSz="1091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/>
                        <a:t>0.00%</a:t>
                      </a:r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5662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0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80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8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</a:tr>
              <a:tr h="259894"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2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pPr marL="0" marR="0" indent="0" algn="l" defTabSz="1091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/>
                        <a:t>79</a:t>
                      </a:r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91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15.18%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5783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4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1702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174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</a:tr>
              <a:tr h="259894"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2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pPr marL="0" marR="0" indent="0" algn="l" defTabSz="1091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/>
                        <a:t>154</a:t>
                      </a:r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169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9.74%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5908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4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3193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336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</a:tr>
              <a:tr h="259894"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3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pPr marL="0" marR="0" indent="0" algn="l" defTabSz="1091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/>
                        <a:t>36</a:t>
                      </a:r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36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pPr marL="0" marR="0" indent="0" algn="l" defTabSz="1091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/>
                        <a:t>0.00%</a:t>
                      </a:r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5785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0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64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6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</a:tr>
              <a:tr h="259894"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3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pPr marL="0" marR="0" indent="0" algn="l" defTabSz="1091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/>
                        <a:t>336</a:t>
                      </a:r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336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pPr marL="0" marR="0" indent="0" algn="l" defTabSz="1091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/>
                        <a:t>0.00%</a:t>
                      </a:r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5932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0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80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8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</a:tr>
              <a:tr h="259894"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3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pPr marL="0" marR="0" indent="0" algn="l" defTabSz="1091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/>
                        <a:t>4866</a:t>
                      </a:r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5034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3.45%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8147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4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1702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174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</a:tr>
              <a:tr h="259894"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4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pPr marL="0" marR="0" indent="0" algn="l" defTabSz="1091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/>
                        <a:t>2</a:t>
                      </a:r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2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pPr marL="0" marR="0" indent="0" algn="l" defTabSz="1091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/>
                        <a:t>0.00%</a:t>
                      </a:r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6137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0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78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4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</a:tr>
              <a:tr h="259894"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4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pPr marL="0" marR="0" indent="0" algn="l" defTabSz="1091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/>
                        <a:t>16</a:t>
                      </a:r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16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pPr marL="0" marR="0" indent="0" algn="l" defTabSz="1091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/>
                        <a:t>0.00%</a:t>
                      </a:r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6230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0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524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34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</a:tr>
              <a:tr h="259894"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4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pPr marL="0" marR="0" indent="0" algn="l" defTabSz="1091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/>
                        <a:t>250</a:t>
                      </a:r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254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1.60%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6416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0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7389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515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</a:tr>
              <a:tr h="259894"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4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pPr marL="0" marR="0" indent="0" algn="l" defTabSz="1091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/>
                        <a:t>1906</a:t>
                      </a:r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1980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3.88%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8393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34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58426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3984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</a:tr>
              <a:tr h="259894"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4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pPr marL="0" marR="0" indent="0" algn="l" defTabSz="1091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/>
                        <a:t>20224</a:t>
                      </a:r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21858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8.07%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13980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678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619359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42879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</a:tr>
              <a:tr h="259894"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4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pPr marL="0" marR="0" indent="0" algn="l" defTabSz="1091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/>
                        <a:t>175560</a:t>
                      </a:r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192367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9.57%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45785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7592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5628758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380839</a:t>
                      </a:r>
                      <a:endParaRPr lang="de-DE" sz="1100" dirty="0"/>
                    </a:p>
                  </a:txBody>
                  <a:tcPr marL="55348" marR="55348" marT="27674" marB="27674"/>
                </a:tc>
              </a:tr>
            </a:tbl>
          </a:graphicData>
        </a:graphic>
      </p:graphicFrame>
      <p:grpSp>
        <p:nvGrpSpPr>
          <p:cNvPr id="6" name="Gruppieren 5"/>
          <p:cNvGrpSpPr/>
          <p:nvPr/>
        </p:nvGrpSpPr>
        <p:grpSpPr>
          <a:xfrm>
            <a:off x="2349406" y="659310"/>
            <a:ext cx="5546545" cy="508728"/>
            <a:chOff x="17746754" y="10058532"/>
            <a:chExt cx="9163376" cy="84046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Textfeld 6"/>
                <p:cNvSpPr txBox="1"/>
                <p:nvPr/>
              </p:nvSpPr>
              <p:spPr>
                <a:xfrm>
                  <a:off x="17746754" y="10103200"/>
                  <a:ext cx="2468816" cy="7957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de-DE" sz="24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de-DE" sz="2400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de-DE" sz="2400" b="0" i="1" smtClean="0">
                                <a:latin typeface="Cambria Math"/>
                              </a:rPr>
                              <m:t>𝑖𝑡𝑒𝑟𝑎𝑡𝑖𝑜𝑛𝑠</m:t>
                            </m:r>
                            <m:r>
                              <a:rPr lang="de-DE" sz="24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de-DE" sz="2400" b="0" i="1" smtClean="0">
                                <a:latin typeface="Cambria Math"/>
                              </a:rPr>
                              <m:t>𝑘</m:t>
                            </m:r>
                            <m:r>
                              <a:rPr lang="de-DE" sz="2400" b="0" i="1" smtClean="0"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de-DE" sz="2400" b="0" i="1" smtClean="0">
                                <a:latin typeface="Cambria Math"/>
                              </a:rPr>
                              <m:t>𝑘</m:t>
                            </m:r>
                          </m:den>
                        </m:f>
                      </m:oMath>
                    </m:oMathPara>
                  </a14:m>
                  <a:endParaRPr lang="de-DE" sz="2400" dirty="0"/>
                </a:p>
              </p:txBody>
            </p:sp>
          </mc:Choice>
          <mc:Fallback>
            <p:sp>
              <p:nvSpPr>
                <p:cNvPr id="7" name="Textfeld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746754" y="10103200"/>
                  <a:ext cx="2468816" cy="795797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r="-51626" b="-53165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Textfeld 9"/>
                <p:cNvSpPr txBox="1"/>
                <p:nvPr/>
              </p:nvSpPr>
              <p:spPr>
                <a:xfrm>
                  <a:off x="22166851" y="10058532"/>
                  <a:ext cx="1553758" cy="8309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2400" i="1" smtClean="0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de-DE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de-DE" sz="2400" b="0" i="1" smtClean="0">
                                <a:latin typeface="Cambria Math"/>
                              </a:rPr>
                              <m:t>𝐺</m:t>
                            </m:r>
                          </m:e>
                        </m:d>
                        <m:r>
                          <a:rPr lang="de-DE" sz="2400" b="0" i="1" smtClean="0">
                            <a:latin typeface="Cambria Math"/>
                          </a:rPr>
                          <m:t>𝑛𝑜𝑡</m:t>
                        </m:r>
                        <m:r>
                          <a:rPr lang="de-DE" sz="2400" b="0" i="1" smtClean="0">
                            <a:latin typeface="Cambria Math"/>
                          </a:rPr>
                          <m:t> </m:t>
                        </m:r>
                      </m:oMath>
                    </m:oMathPara>
                  </a14:m>
                  <a:endParaRPr lang="de-DE" sz="2400" b="0" i="1" dirty="0" smtClean="0">
                    <a:latin typeface="Cambria Math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2400" b="0" i="1" smtClean="0">
                            <a:latin typeface="Cambria Math"/>
                          </a:rPr>
                          <m:t>𝑒𝑥𝑡𝑒𝑛𝑑𝑒𝑑</m:t>
                        </m:r>
                      </m:oMath>
                    </m:oMathPara>
                  </a14:m>
                  <a:endParaRPr lang="de-DE" sz="2400" dirty="0"/>
                </a:p>
              </p:txBody>
            </p:sp>
          </mc:Choice>
          <mc:Fallback>
            <p:sp>
              <p:nvSpPr>
                <p:cNvPr id="10" name="Textfeld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166851" y="10058532"/>
                  <a:ext cx="1553758" cy="830998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1290" r="-56129" b="-61446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Pfeil nach unten 12"/>
            <p:cNvSpPr/>
            <p:nvPr/>
          </p:nvSpPr>
          <p:spPr bwMode="auto">
            <a:xfrm>
              <a:off x="25097800" y="10058532"/>
              <a:ext cx="248863" cy="250175"/>
            </a:xfrm>
            <a:prstGeom prst="down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349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6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Pfeil nach unten 13"/>
            <p:cNvSpPr/>
            <p:nvPr/>
          </p:nvSpPr>
          <p:spPr bwMode="auto">
            <a:xfrm>
              <a:off x="26661267" y="10103199"/>
              <a:ext cx="248863" cy="250175"/>
            </a:xfrm>
            <a:prstGeom prst="down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349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6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6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716496" y="6482340"/>
            <a:ext cx="4989394" cy="303212"/>
          </a:xfrm>
        </p:spPr>
        <p:txBody>
          <a:bodyPr/>
          <a:lstStyle/>
          <a:p>
            <a:pPr algn="l">
              <a:defRPr/>
            </a:pPr>
            <a:fld id="{3FF1BEC8-F82F-4CE5-AD0A-386182457362}" type="datetime1">
              <a:rPr lang="de-DE" smtClean="0"/>
              <a:pPr algn="l">
                <a:defRPr/>
              </a:pPr>
              <a:t>30.05.2016</a:t>
            </a:fld>
            <a:r>
              <a:rPr lang="de-DE" dirty="0" smtClean="0"/>
              <a:t> | Knowledge Management Group | Sven Hertling | </a:t>
            </a:r>
            <a:fld id="{42D38321-6031-46DA-9B37-EEE2EA974F6E}" type="slidenum">
              <a:rPr lang="de-DE" smtClean="0"/>
              <a:pPr algn="l">
                <a:defRPr/>
              </a:pPr>
              <a:t>24</a:t>
            </a:fld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19441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Outline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358886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de-DE" dirty="0"/>
              <a:t>t</a:t>
            </a:r>
            <a:r>
              <a:rPr lang="de-DE" dirty="0" smtClean="0"/>
              <a:t>op-k </a:t>
            </a:r>
            <a:r>
              <a:rPr lang="de-DE" dirty="0" err="1" smtClean="0"/>
              <a:t>shortest</a:t>
            </a:r>
            <a:r>
              <a:rPr lang="de-DE" dirty="0" smtClean="0"/>
              <a:t> </a:t>
            </a:r>
            <a:r>
              <a:rPr lang="de-DE" dirty="0" err="1" smtClean="0"/>
              <a:t>path</a:t>
            </a:r>
            <a:r>
              <a:rPr lang="de-DE" dirty="0" smtClean="0"/>
              <a:t> </a:t>
            </a:r>
            <a:r>
              <a:rPr lang="de-DE" dirty="0" err="1" smtClean="0"/>
              <a:t>introduction</a:t>
            </a:r>
            <a:endParaRPr lang="de-DE" dirty="0" smtClean="0"/>
          </a:p>
          <a:p>
            <a:pPr>
              <a:lnSpc>
                <a:spcPct val="150000"/>
              </a:lnSpc>
            </a:pPr>
            <a:r>
              <a:rPr lang="de-DE" dirty="0" err="1" smtClean="0"/>
              <a:t>approach</a:t>
            </a:r>
            <a:r>
              <a:rPr lang="de-DE" dirty="0" smtClean="0"/>
              <a:t> </a:t>
            </a:r>
            <a:r>
              <a:rPr lang="de-DE" dirty="0" err="1" smtClean="0"/>
              <a:t>based</a:t>
            </a:r>
            <a:r>
              <a:rPr lang="de-DE" dirty="0" smtClean="0"/>
              <a:t> on </a:t>
            </a:r>
            <a:r>
              <a:rPr lang="de-DE" dirty="0" err="1" smtClean="0"/>
              <a:t>eppstein</a:t>
            </a:r>
            <a:r>
              <a:rPr lang="de-DE" dirty="0" smtClean="0"/>
              <a:t> </a:t>
            </a:r>
            <a:r>
              <a:rPr lang="de-DE" dirty="0" err="1" smtClean="0"/>
              <a:t>algorithm</a:t>
            </a:r>
            <a:endParaRPr lang="de-DE" dirty="0" smtClean="0"/>
          </a:p>
          <a:p>
            <a:pPr>
              <a:lnSpc>
                <a:spcPct val="150000"/>
              </a:lnSpc>
            </a:pPr>
            <a:r>
              <a:rPr lang="de-DE" dirty="0" err="1" smtClean="0"/>
              <a:t>evaluation</a:t>
            </a:r>
            <a:r>
              <a:rPr lang="de-DE" dirty="0" smtClean="0"/>
              <a:t> </a:t>
            </a:r>
            <a:r>
              <a:rPr lang="de-DE" dirty="0" err="1" smtClean="0"/>
              <a:t>based</a:t>
            </a:r>
            <a:r>
              <a:rPr lang="de-DE" dirty="0" smtClean="0"/>
              <a:t> on </a:t>
            </a:r>
            <a:r>
              <a:rPr lang="de-DE" dirty="0" err="1" smtClean="0"/>
              <a:t>challenge</a:t>
            </a:r>
            <a:r>
              <a:rPr lang="de-DE" dirty="0" smtClean="0"/>
              <a:t> </a:t>
            </a:r>
            <a:r>
              <a:rPr lang="de-DE" dirty="0" err="1" smtClean="0"/>
              <a:t>training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test</a:t>
            </a:r>
            <a:r>
              <a:rPr lang="de-DE" dirty="0" smtClean="0"/>
              <a:t> </a:t>
            </a:r>
            <a:r>
              <a:rPr lang="de-DE" dirty="0" err="1" smtClean="0"/>
              <a:t>set</a:t>
            </a:r>
            <a:endParaRPr lang="de-DE" dirty="0" smtClean="0"/>
          </a:p>
          <a:p>
            <a:pPr>
              <a:lnSpc>
                <a:spcPct val="150000"/>
              </a:lnSpc>
            </a:pPr>
            <a:r>
              <a:rPr lang="de-DE" dirty="0" smtClean="0"/>
              <a:t>SPARQL </a:t>
            </a:r>
            <a:r>
              <a:rPr lang="de-DE" dirty="0" err="1" smtClean="0"/>
              <a:t>implementation</a:t>
            </a:r>
            <a:endParaRPr lang="de-DE" dirty="0" smtClean="0"/>
          </a:p>
          <a:p>
            <a:pPr>
              <a:lnSpc>
                <a:spcPct val="150000"/>
              </a:lnSpc>
            </a:pPr>
            <a:r>
              <a:rPr lang="de-DE" dirty="0" err="1" smtClean="0"/>
              <a:t>conclusion</a:t>
            </a:r>
            <a:r>
              <a:rPr lang="de-DE" dirty="0" smtClean="0"/>
              <a:t>  </a:t>
            </a:r>
            <a:endParaRPr lang="de-DE" dirty="0"/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716496" y="6482340"/>
            <a:ext cx="4989394" cy="303212"/>
          </a:xfrm>
        </p:spPr>
        <p:txBody>
          <a:bodyPr/>
          <a:lstStyle/>
          <a:p>
            <a:pPr algn="l">
              <a:defRPr/>
            </a:pPr>
            <a:fld id="{3FF1BEC8-F82F-4CE5-AD0A-386182457362}" type="datetime1">
              <a:rPr lang="de-DE" smtClean="0"/>
              <a:pPr algn="l">
                <a:defRPr/>
              </a:pPr>
              <a:t>30.05.2016</a:t>
            </a:fld>
            <a:r>
              <a:rPr lang="de-DE" dirty="0" smtClean="0"/>
              <a:t> | Knowledge Management Group | Sven Hertling | </a:t>
            </a:r>
            <a:fld id="{42D38321-6031-46DA-9B37-EEE2EA974F6E}" type="slidenum">
              <a:rPr lang="de-DE" smtClean="0"/>
              <a:pPr algn="l">
                <a:defRPr/>
              </a:pPr>
              <a:t>3</a:t>
            </a:fld>
            <a:endParaRPr lang="de-DE" dirty="0" smtClean="0"/>
          </a:p>
        </p:txBody>
      </p:sp>
      <p:sp>
        <p:nvSpPr>
          <p:cNvPr id="6" name="Fußzeilenplatzhalter 3"/>
          <p:cNvSpPr txBox="1">
            <a:spLocks/>
          </p:cNvSpPr>
          <p:nvPr/>
        </p:nvSpPr>
        <p:spPr>
          <a:xfrm>
            <a:off x="5659971" y="6483928"/>
            <a:ext cx="3093504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ct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rgbClr val="595959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>
              <a:defRPr/>
            </a:pPr>
            <a:r>
              <a:rPr lang="de-DE" dirty="0" err="1"/>
              <a:t>i</a:t>
            </a:r>
            <a:r>
              <a:rPr lang="de-DE" dirty="0" err="1" smtClean="0"/>
              <a:t>ntro</a:t>
            </a:r>
            <a:r>
              <a:rPr lang="de-DE" dirty="0" smtClean="0"/>
              <a:t> | </a:t>
            </a:r>
            <a:r>
              <a:rPr lang="de-DE" dirty="0" err="1" smtClean="0"/>
              <a:t>approach</a:t>
            </a:r>
            <a:r>
              <a:rPr lang="de-DE" dirty="0"/>
              <a:t> </a:t>
            </a:r>
            <a:r>
              <a:rPr lang="de-DE" dirty="0" smtClean="0"/>
              <a:t>| </a:t>
            </a:r>
            <a:r>
              <a:rPr lang="de-DE" dirty="0" err="1" smtClean="0"/>
              <a:t>eval</a:t>
            </a:r>
            <a:r>
              <a:rPr lang="de-DE" dirty="0" smtClean="0"/>
              <a:t> | </a:t>
            </a:r>
            <a:r>
              <a:rPr lang="de-DE" dirty="0" err="1" smtClean="0"/>
              <a:t>sparql</a:t>
            </a:r>
            <a:r>
              <a:rPr lang="de-DE" dirty="0" smtClean="0"/>
              <a:t> | </a:t>
            </a:r>
            <a:r>
              <a:rPr lang="de-DE" dirty="0" err="1" smtClean="0"/>
              <a:t>conclusion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246675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Introduction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4942892"/>
          </a:xfrm>
        </p:spPr>
        <p:txBody>
          <a:bodyPr/>
          <a:lstStyle/>
          <a:p>
            <a:r>
              <a:rPr lang="de-DE" dirty="0" err="1" smtClean="0"/>
              <a:t>finding</a:t>
            </a:r>
            <a:r>
              <a:rPr lang="de-DE" dirty="0"/>
              <a:t> </a:t>
            </a:r>
            <a:r>
              <a:rPr lang="de-DE" dirty="0" smtClean="0"/>
              <a:t>not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shortest</a:t>
            </a:r>
            <a:r>
              <a:rPr lang="de-DE" dirty="0" smtClean="0"/>
              <a:t> </a:t>
            </a:r>
            <a:r>
              <a:rPr lang="de-DE" dirty="0" err="1" smtClean="0"/>
              <a:t>path</a:t>
            </a:r>
            <a:r>
              <a:rPr lang="de-DE" dirty="0" smtClean="0"/>
              <a:t> but also subsequent </a:t>
            </a:r>
            <a:r>
              <a:rPr lang="de-DE" dirty="0" err="1" smtClean="0"/>
              <a:t>ones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err="1" smtClean="0"/>
              <a:t>based</a:t>
            </a:r>
            <a:r>
              <a:rPr lang="de-DE" dirty="0" smtClean="0"/>
              <a:t> on </a:t>
            </a:r>
            <a:r>
              <a:rPr lang="de-DE" dirty="0" err="1" smtClean="0"/>
              <a:t>knowledge</a:t>
            </a:r>
            <a:r>
              <a:rPr lang="de-DE" dirty="0" smtClean="0"/>
              <a:t> </a:t>
            </a:r>
            <a:r>
              <a:rPr lang="de-DE" dirty="0" err="1" smtClean="0"/>
              <a:t>represented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RDF</a:t>
            </a:r>
          </a:p>
          <a:p>
            <a:endParaRPr lang="de-DE" dirty="0" smtClean="0"/>
          </a:p>
          <a:p>
            <a:r>
              <a:rPr lang="de-DE" dirty="0" smtClean="0"/>
              <a:t>additional </a:t>
            </a:r>
            <a:r>
              <a:rPr lang="de-DE" dirty="0" err="1" smtClean="0"/>
              <a:t>constraints</a:t>
            </a:r>
            <a:endParaRPr lang="de-DE" dirty="0" smtClean="0"/>
          </a:p>
          <a:p>
            <a:pPr lvl="1"/>
            <a:r>
              <a:rPr lang="en-US" dirty="0"/>
              <a:t>a path is valid only if it contains unique </a:t>
            </a:r>
            <a:r>
              <a:rPr lang="en-US" dirty="0" smtClean="0"/>
              <a:t>triples</a:t>
            </a:r>
          </a:p>
          <a:p>
            <a:pPr lvl="1"/>
            <a:r>
              <a:rPr lang="en-US" dirty="0" smtClean="0"/>
              <a:t>but can have </a:t>
            </a:r>
            <a:r>
              <a:rPr lang="de-DE" dirty="0" err="1"/>
              <a:t>multiply</a:t>
            </a:r>
            <a:r>
              <a:rPr lang="de-DE" dirty="0"/>
              <a:t> </a:t>
            </a:r>
            <a:r>
              <a:rPr lang="de-DE" dirty="0" err="1"/>
              <a:t>visited</a:t>
            </a:r>
            <a:r>
              <a:rPr lang="de-DE" dirty="0"/>
              <a:t> </a:t>
            </a:r>
            <a:r>
              <a:rPr lang="de-DE" dirty="0" err="1" smtClean="0"/>
              <a:t>vertices</a:t>
            </a:r>
            <a:endParaRPr lang="de-DE" dirty="0" smtClean="0"/>
          </a:p>
          <a:p>
            <a:endParaRPr lang="de-DE" dirty="0"/>
          </a:p>
          <a:p>
            <a:r>
              <a:rPr lang="en-US" dirty="0"/>
              <a:t>common algorithms cannot be applied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>
              <a:defRPr/>
            </a:pPr>
            <a:fld id="{3FF1BEC8-F82F-4CE5-AD0A-386182457362}" type="datetime1">
              <a:rPr lang="de-DE" smtClean="0"/>
              <a:pPr algn="l">
                <a:defRPr/>
              </a:pPr>
              <a:t>30.05.2016</a:t>
            </a:fld>
            <a:r>
              <a:rPr lang="de-DE" dirty="0" smtClean="0"/>
              <a:t> | Knowledge Management Group | Sven Hertling | </a:t>
            </a:r>
            <a:fld id="{42D38321-6031-46DA-9B37-EEE2EA974F6E}" type="slidenum">
              <a:rPr lang="de-DE" smtClean="0"/>
              <a:pPr algn="l">
                <a:defRPr/>
              </a:pPr>
              <a:t>4</a:t>
            </a:fld>
            <a:endParaRPr lang="de-DE" dirty="0" smtClean="0"/>
          </a:p>
        </p:txBody>
      </p:sp>
      <p:sp>
        <p:nvSpPr>
          <p:cNvPr id="6" name="Fußzeilenplatzhalter 3"/>
          <p:cNvSpPr txBox="1">
            <a:spLocks/>
          </p:cNvSpPr>
          <p:nvPr/>
        </p:nvSpPr>
        <p:spPr>
          <a:xfrm>
            <a:off x="5659971" y="6483928"/>
            <a:ext cx="3093504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ct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rgbClr val="595959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>
              <a:defRPr/>
            </a:pPr>
            <a:r>
              <a:rPr lang="de-DE" dirty="0" err="1">
                <a:solidFill>
                  <a:srgbClr val="FF6600"/>
                </a:solidFill>
              </a:rPr>
              <a:t>i</a:t>
            </a:r>
            <a:r>
              <a:rPr lang="de-DE" dirty="0" err="1" smtClean="0">
                <a:solidFill>
                  <a:srgbClr val="FF6600"/>
                </a:solidFill>
              </a:rPr>
              <a:t>ntro</a:t>
            </a:r>
            <a:r>
              <a:rPr lang="de-DE" dirty="0" smtClean="0">
                <a:solidFill>
                  <a:srgbClr val="FF6600"/>
                </a:solidFill>
              </a:rPr>
              <a:t> </a:t>
            </a:r>
            <a:r>
              <a:rPr lang="de-DE" dirty="0" smtClean="0"/>
              <a:t>| </a:t>
            </a:r>
            <a:r>
              <a:rPr lang="de-DE" dirty="0" err="1" smtClean="0"/>
              <a:t>approach</a:t>
            </a:r>
            <a:r>
              <a:rPr lang="de-DE" dirty="0"/>
              <a:t> </a:t>
            </a:r>
            <a:r>
              <a:rPr lang="de-DE" dirty="0" smtClean="0"/>
              <a:t>| </a:t>
            </a:r>
            <a:r>
              <a:rPr lang="de-DE" dirty="0" err="1" smtClean="0"/>
              <a:t>eval</a:t>
            </a:r>
            <a:r>
              <a:rPr lang="de-DE" dirty="0" smtClean="0"/>
              <a:t> | </a:t>
            </a:r>
            <a:r>
              <a:rPr lang="de-DE" dirty="0" err="1" smtClean="0"/>
              <a:t>sparql</a:t>
            </a:r>
            <a:r>
              <a:rPr lang="de-DE" dirty="0" smtClean="0"/>
              <a:t> | </a:t>
            </a:r>
            <a:r>
              <a:rPr lang="de-DE" dirty="0" err="1" smtClean="0"/>
              <a:t>conclusion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637793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Introduction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>
              <a:defRPr/>
            </a:pPr>
            <a:fld id="{3FF1BEC8-F82F-4CE5-AD0A-386182457362}" type="datetime1">
              <a:rPr lang="de-DE" smtClean="0"/>
              <a:pPr algn="l">
                <a:defRPr/>
              </a:pPr>
              <a:t>30.05.2016</a:t>
            </a:fld>
            <a:r>
              <a:rPr lang="de-DE" smtClean="0"/>
              <a:t> | Knowledge Management Group | Sven Hertling | </a:t>
            </a:r>
            <a:fld id="{42D38321-6031-46DA-9B37-EEE2EA974F6E}" type="slidenum">
              <a:rPr lang="de-DE" smtClean="0"/>
              <a:pPr algn="l">
                <a:defRPr/>
              </a:pPr>
              <a:t>5</a:t>
            </a:fld>
            <a:endParaRPr lang="de-DE" dirty="0" smtClean="0"/>
          </a:p>
        </p:txBody>
      </p:sp>
      <p:grpSp>
        <p:nvGrpSpPr>
          <p:cNvPr id="123" name="Gruppieren 122"/>
          <p:cNvGrpSpPr/>
          <p:nvPr/>
        </p:nvGrpSpPr>
        <p:grpSpPr>
          <a:xfrm>
            <a:off x="108126" y="1217634"/>
            <a:ext cx="3597398" cy="2899411"/>
            <a:chOff x="108126" y="1217634"/>
            <a:chExt cx="3597398" cy="2899411"/>
          </a:xfrm>
        </p:grpSpPr>
        <p:sp>
          <p:nvSpPr>
            <p:cNvPr id="131" name="Ellipse 130"/>
            <p:cNvSpPr/>
            <p:nvPr/>
          </p:nvSpPr>
          <p:spPr>
            <a:xfrm>
              <a:off x="108126" y="2497631"/>
              <a:ext cx="651171" cy="297921"/>
            </a:xfrm>
            <a:prstGeom prst="ellipse">
              <a:avLst/>
            </a:prstGeom>
            <a:gradFill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9351" tIns="64676" rIns="129351" bIns="64676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32" name="Ellipse 131"/>
            <p:cNvSpPr/>
            <p:nvPr/>
          </p:nvSpPr>
          <p:spPr>
            <a:xfrm>
              <a:off x="1590284" y="2077349"/>
              <a:ext cx="651171" cy="297921"/>
            </a:xfrm>
            <a:prstGeom prst="ellipse">
              <a:avLst/>
            </a:prstGeom>
            <a:gradFill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9351" tIns="64676" rIns="129351" bIns="64676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/>
                  </a:solidFill>
                </a:rPr>
                <a:t>u6</a:t>
              </a:r>
            </a:p>
          </p:txBody>
        </p:sp>
        <p:sp>
          <p:nvSpPr>
            <p:cNvPr id="133" name="Ellipse 132"/>
            <p:cNvSpPr/>
            <p:nvPr/>
          </p:nvSpPr>
          <p:spPr>
            <a:xfrm>
              <a:off x="1575388" y="2908336"/>
              <a:ext cx="651171" cy="297921"/>
            </a:xfrm>
            <a:prstGeom prst="ellipse">
              <a:avLst/>
            </a:prstGeom>
            <a:gradFill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9351" tIns="64676" rIns="129351" bIns="64676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/>
                  </a:solidFill>
                </a:rPr>
                <a:t>u3</a:t>
              </a:r>
            </a:p>
          </p:txBody>
        </p:sp>
        <p:sp>
          <p:nvSpPr>
            <p:cNvPr id="134" name="Ellipse 133"/>
            <p:cNvSpPr/>
            <p:nvPr/>
          </p:nvSpPr>
          <p:spPr>
            <a:xfrm>
              <a:off x="825265" y="1394259"/>
              <a:ext cx="647978" cy="295793"/>
            </a:xfrm>
            <a:prstGeom prst="ellipse">
              <a:avLst/>
            </a:prstGeom>
            <a:gradFill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9351" tIns="64676" rIns="129351" bIns="64676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/>
                  </a:solidFill>
                </a:rPr>
                <a:t>u1</a:t>
              </a:r>
            </a:p>
          </p:txBody>
        </p:sp>
        <p:sp>
          <p:nvSpPr>
            <p:cNvPr id="135" name="Ellipse 134"/>
            <p:cNvSpPr/>
            <p:nvPr/>
          </p:nvSpPr>
          <p:spPr>
            <a:xfrm>
              <a:off x="2316999" y="1394259"/>
              <a:ext cx="650106" cy="295793"/>
            </a:xfrm>
            <a:prstGeom prst="ellipse">
              <a:avLst/>
            </a:prstGeom>
            <a:gradFill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9351" tIns="64676" rIns="129351" bIns="64676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/>
                  </a:solidFill>
                </a:rPr>
                <a:t>u2</a:t>
              </a:r>
            </a:p>
          </p:txBody>
        </p:sp>
        <p:sp>
          <p:nvSpPr>
            <p:cNvPr id="136" name="Ellipse 135"/>
            <p:cNvSpPr/>
            <p:nvPr/>
          </p:nvSpPr>
          <p:spPr>
            <a:xfrm>
              <a:off x="3057546" y="2497631"/>
              <a:ext cx="647978" cy="297921"/>
            </a:xfrm>
            <a:prstGeom prst="ellipse">
              <a:avLst/>
            </a:prstGeom>
            <a:gradFill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9351" tIns="64676" rIns="129351" bIns="64676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37" name="Ellipse 136"/>
            <p:cNvSpPr/>
            <p:nvPr/>
          </p:nvSpPr>
          <p:spPr>
            <a:xfrm>
              <a:off x="688264" y="3818481"/>
              <a:ext cx="647978" cy="297921"/>
            </a:xfrm>
            <a:prstGeom prst="ellipse">
              <a:avLst/>
            </a:prstGeom>
            <a:gradFill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9351" tIns="64676" rIns="129351" bIns="64676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/>
                  </a:solidFill>
                </a:rPr>
                <a:t>u4</a:t>
              </a:r>
            </a:p>
          </p:txBody>
        </p:sp>
        <p:sp>
          <p:nvSpPr>
            <p:cNvPr id="138" name="Ellipse 137"/>
            <p:cNvSpPr/>
            <p:nvPr/>
          </p:nvSpPr>
          <p:spPr>
            <a:xfrm>
              <a:off x="2623603" y="3819124"/>
              <a:ext cx="651171" cy="297921"/>
            </a:xfrm>
            <a:prstGeom prst="ellipse">
              <a:avLst/>
            </a:prstGeom>
            <a:gradFill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9351" tIns="64676" rIns="129351" bIns="64676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/>
                  </a:solidFill>
                </a:rPr>
                <a:t>u5</a:t>
              </a:r>
            </a:p>
          </p:txBody>
        </p:sp>
        <p:cxnSp>
          <p:nvCxnSpPr>
            <p:cNvPr id="139" name="Gerade Verbindung mit Pfeil 138"/>
            <p:cNvCxnSpPr>
              <a:stCxn id="131" idx="0"/>
              <a:endCxn id="134" idx="3"/>
            </p:cNvCxnSpPr>
            <p:nvPr/>
          </p:nvCxnSpPr>
          <p:spPr>
            <a:xfrm flipV="1">
              <a:off x="433711" y="1646427"/>
              <a:ext cx="485186" cy="851203"/>
            </a:xfrm>
            <a:prstGeom prst="straightConnector1">
              <a:avLst/>
            </a:prstGeom>
            <a:ln>
              <a:solidFill>
                <a:srgbClr val="4F81B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Gerade Verbindung mit Pfeil 139"/>
            <p:cNvCxnSpPr>
              <a:stCxn id="131" idx="7"/>
              <a:endCxn id="132" idx="2"/>
            </p:cNvCxnSpPr>
            <p:nvPr/>
          </p:nvCxnSpPr>
          <p:spPr>
            <a:xfrm flipV="1">
              <a:off x="662472" y="2226310"/>
              <a:ext cx="927812" cy="314945"/>
            </a:xfrm>
            <a:prstGeom prst="straightConnector1">
              <a:avLst/>
            </a:prstGeom>
            <a:ln>
              <a:solidFill>
                <a:srgbClr val="4F81B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Gerade Verbindung mit Pfeil 140"/>
            <p:cNvCxnSpPr>
              <a:stCxn id="131" idx="5"/>
              <a:endCxn id="133" idx="2"/>
            </p:cNvCxnSpPr>
            <p:nvPr/>
          </p:nvCxnSpPr>
          <p:spPr>
            <a:xfrm>
              <a:off x="662472" y="2751928"/>
              <a:ext cx="912916" cy="305369"/>
            </a:xfrm>
            <a:prstGeom prst="straightConnector1">
              <a:avLst/>
            </a:prstGeom>
            <a:ln>
              <a:solidFill>
                <a:srgbClr val="4F81B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Gerade Verbindung mit Pfeil 141"/>
            <p:cNvCxnSpPr>
              <a:stCxn id="132" idx="6"/>
              <a:endCxn id="136" idx="1"/>
            </p:cNvCxnSpPr>
            <p:nvPr/>
          </p:nvCxnSpPr>
          <p:spPr>
            <a:xfrm>
              <a:off x="2241454" y="2226310"/>
              <a:ext cx="909724" cy="314945"/>
            </a:xfrm>
            <a:prstGeom prst="straightConnector1">
              <a:avLst/>
            </a:prstGeom>
            <a:ln>
              <a:solidFill>
                <a:srgbClr val="4F81B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Gerade Verbindung mit Pfeil 142"/>
            <p:cNvCxnSpPr>
              <a:stCxn id="133" idx="6"/>
              <a:endCxn id="136" idx="3"/>
            </p:cNvCxnSpPr>
            <p:nvPr/>
          </p:nvCxnSpPr>
          <p:spPr>
            <a:xfrm flipV="1">
              <a:off x="2226558" y="2751928"/>
              <a:ext cx="924620" cy="305369"/>
            </a:xfrm>
            <a:prstGeom prst="straightConnector1">
              <a:avLst/>
            </a:prstGeom>
            <a:ln>
              <a:solidFill>
                <a:srgbClr val="4F81B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Gerade Verbindung mit Pfeil 143"/>
            <p:cNvCxnSpPr>
              <a:stCxn id="137" idx="6"/>
              <a:endCxn id="138" idx="2"/>
            </p:cNvCxnSpPr>
            <p:nvPr/>
          </p:nvCxnSpPr>
          <p:spPr>
            <a:xfrm>
              <a:off x="1336242" y="3967442"/>
              <a:ext cx="1287361" cy="643"/>
            </a:xfrm>
            <a:prstGeom prst="straightConnector1">
              <a:avLst/>
            </a:prstGeom>
            <a:ln>
              <a:solidFill>
                <a:srgbClr val="4F81B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Gerade Verbindung mit Pfeil 144"/>
            <p:cNvCxnSpPr>
              <a:stCxn id="138" idx="0"/>
              <a:endCxn id="133" idx="5"/>
            </p:cNvCxnSpPr>
            <p:nvPr/>
          </p:nvCxnSpPr>
          <p:spPr>
            <a:xfrm flipH="1" flipV="1">
              <a:off x="2131197" y="3162628"/>
              <a:ext cx="817992" cy="656496"/>
            </a:xfrm>
            <a:prstGeom prst="straightConnector1">
              <a:avLst/>
            </a:prstGeom>
            <a:ln>
              <a:solidFill>
                <a:srgbClr val="4F81B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Gerade Verbindung mit Pfeil 145"/>
            <p:cNvCxnSpPr>
              <a:stCxn id="134" idx="6"/>
              <a:endCxn id="135" idx="2"/>
            </p:cNvCxnSpPr>
            <p:nvPr/>
          </p:nvCxnSpPr>
          <p:spPr>
            <a:xfrm>
              <a:off x="1473243" y="1543219"/>
              <a:ext cx="843756" cy="0"/>
            </a:xfrm>
            <a:prstGeom prst="straightConnector1">
              <a:avLst/>
            </a:prstGeom>
            <a:ln>
              <a:solidFill>
                <a:srgbClr val="4F81B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Gerade Verbindung mit Pfeil 146"/>
            <p:cNvCxnSpPr>
              <a:stCxn id="135" idx="5"/>
              <a:endCxn id="136" idx="0"/>
            </p:cNvCxnSpPr>
            <p:nvPr/>
          </p:nvCxnSpPr>
          <p:spPr>
            <a:xfrm>
              <a:off x="2871345" y="1646427"/>
              <a:ext cx="508594" cy="851203"/>
            </a:xfrm>
            <a:prstGeom prst="straightConnector1">
              <a:avLst/>
            </a:prstGeom>
            <a:ln>
              <a:solidFill>
                <a:srgbClr val="4F81B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Textfeld 2066"/>
            <p:cNvSpPr txBox="1">
              <a:spLocks noChangeArrowheads="1"/>
            </p:cNvSpPr>
            <p:nvPr/>
          </p:nvSpPr>
          <p:spPr bwMode="auto">
            <a:xfrm>
              <a:off x="217715" y="1816669"/>
              <a:ext cx="541582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9351" tIns="64676" rIns="129351" bIns="64676">
              <a:spAutoFit/>
            </a:bodyPr>
            <a:lstStyle/>
            <a:p>
              <a:r>
                <a:rPr lang="de-DE" altLang="de-DE" sz="1400" dirty="0"/>
                <a:t>p1</a:t>
              </a:r>
            </a:p>
          </p:txBody>
        </p:sp>
        <p:sp>
          <p:nvSpPr>
            <p:cNvPr id="149" name="Textfeld 82"/>
            <p:cNvSpPr txBox="1">
              <a:spLocks noChangeArrowheads="1"/>
            </p:cNvSpPr>
            <p:nvPr/>
          </p:nvSpPr>
          <p:spPr bwMode="auto">
            <a:xfrm>
              <a:off x="1672212" y="1217634"/>
              <a:ext cx="626788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9351" tIns="64676" rIns="129351" bIns="64676">
              <a:spAutoFit/>
            </a:bodyPr>
            <a:lstStyle/>
            <a:p>
              <a:r>
                <a:rPr lang="de-DE" altLang="de-DE" sz="1400" dirty="0"/>
                <a:t>p2</a:t>
              </a:r>
            </a:p>
          </p:txBody>
        </p:sp>
        <p:sp>
          <p:nvSpPr>
            <p:cNvPr id="150" name="Textfeld 83"/>
            <p:cNvSpPr txBox="1">
              <a:spLocks noChangeArrowheads="1"/>
            </p:cNvSpPr>
            <p:nvPr/>
          </p:nvSpPr>
          <p:spPr bwMode="auto">
            <a:xfrm>
              <a:off x="906129" y="2081605"/>
              <a:ext cx="567114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9351" tIns="64676" rIns="129351" bIns="64676">
              <a:spAutoFit/>
            </a:bodyPr>
            <a:lstStyle/>
            <a:p>
              <a:r>
                <a:rPr lang="de-DE" altLang="de-DE" sz="1400" dirty="0"/>
                <a:t>p3</a:t>
              </a:r>
            </a:p>
          </p:txBody>
        </p:sp>
        <p:sp>
          <p:nvSpPr>
            <p:cNvPr id="151" name="Textfeld 84"/>
            <p:cNvSpPr txBox="1">
              <a:spLocks noChangeArrowheads="1"/>
            </p:cNvSpPr>
            <p:nvPr/>
          </p:nvSpPr>
          <p:spPr bwMode="auto">
            <a:xfrm>
              <a:off x="1042322" y="2619991"/>
              <a:ext cx="430921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9351" tIns="64676" rIns="129351" bIns="64676">
              <a:spAutoFit/>
            </a:bodyPr>
            <a:lstStyle/>
            <a:p>
              <a:r>
                <a:rPr lang="de-DE" altLang="de-DE" sz="1400" dirty="0"/>
                <a:t>P</a:t>
              </a:r>
            </a:p>
          </p:txBody>
        </p:sp>
        <p:sp>
          <p:nvSpPr>
            <p:cNvPr id="152" name="Textfeld 87"/>
            <p:cNvSpPr txBox="1">
              <a:spLocks noChangeArrowheads="1"/>
            </p:cNvSpPr>
            <p:nvPr/>
          </p:nvSpPr>
          <p:spPr bwMode="auto">
            <a:xfrm>
              <a:off x="1772380" y="3657496"/>
              <a:ext cx="589615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9351" tIns="64676" rIns="129351" bIns="64676">
              <a:spAutoFit/>
            </a:bodyPr>
            <a:lstStyle/>
            <a:p>
              <a:r>
                <a:rPr lang="de-DE" altLang="de-DE" sz="1400" dirty="0"/>
                <a:t>p5</a:t>
              </a:r>
            </a:p>
          </p:txBody>
        </p:sp>
        <p:sp>
          <p:nvSpPr>
            <p:cNvPr id="153" name="Textfeld 88"/>
            <p:cNvSpPr txBox="1">
              <a:spLocks noChangeArrowheads="1"/>
            </p:cNvSpPr>
            <p:nvPr/>
          </p:nvSpPr>
          <p:spPr bwMode="auto">
            <a:xfrm>
              <a:off x="2081942" y="3321947"/>
              <a:ext cx="560109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9351" tIns="64676" rIns="129351" bIns="64676">
              <a:spAutoFit/>
            </a:bodyPr>
            <a:lstStyle/>
            <a:p>
              <a:r>
                <a:rPr lang="de-DE" altLang="de-DE" sz="1400" dirty="0"/>
                <a:t>p6</a:t>
              </a:r>
            </a:p>
          </p:txBody>
        </p:sp>
        <p:sp>
          <p:nvSpPr>
            <p:cNvPr id="154" name="Textfeld 89"/>
            <p:cNvSpPr txBox="1">
              <a:spLocks noChangeArrowheads="1"/>
            </p:cNvSpPr>
            <p:nvPr/>
          </p:nvSpPr>
          <p:spPr bwMode="auto">
            <a:xfrm>
              <a:off x="2452127" y="2627439"/>
              <a:ext cx="605420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9351" tIns="64676" rIns="129351" bIns="64676">
              <a:spAutoFit/>
            </a:bodyPr>
            <a:lstStyle/>
            <a:p>
              <a:r>
                <a:rPr lang="de-DE" altLang="de-DE" sz="1400" dirty="0"/>
                <a:t>p7</a:t>
              </a:r>
            </a:p>
          </p:txBody>
        </p:sp>
        <p:sp>
          <p:nvSpPr>
            <p:cNvPr id="155" name="Textfeld 90"/>
            <p:cNvSpPr txBox="1">
              <a:spLocks noChangeArrowheads="1"/>
            </p:cNvSpPr>
            <p:nvPr/>
          </p:nvSpPr>
          <p:spPr bwMode="auto">
            <a:xfrm>
              <a:off x="3126706" y="1801772"/>
              <a:ext cx="578817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9351" tIns="64676" rIns="129351" bIns="64676">
              <a:spAutoFit/>
            </a:bodyPr>
            <a:lstStyle/>
            <a:p>
              <a:r>
                <a:rPr lang="de-DE" altLang="de-DE" sz="1400"/>
                <a:t>p8</a:t>
              </a:r>
            </a:p>
          </p:txBody>
        </p:sp>
        <p:sp>
          <p:nvSpPr>
            <p:cNvPr id="156" name="Textfeld 91"/>
            <p:cNvSpPr txBox="1">
              <a:spLocks noChangeArrowheads="1"/>
            </p:cNvSpPr>
            <p:nvPr/>
          </p:nvSpPr>
          <p:spPr bwMode="auto">
            <a:xfrm>
              <a:off x="2500008" y="2090118"/>
              <a:ext cx="430921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9351" tIns="64676" rIns="129351" bIns="64676">
              <a:spAutoFit/>
            </a:bodyPr>
            <a:lstStyle/>
            <a:p>
              <a:r>
                <a:rPr lang="de-DE" altLang="de-DE" sz="1400" dirty="0"/>
                <a:t>P</a:t>
              </a:r>
            </a:p>
          </p:txBody>
        </p:sp>
        <p:cxnSp>
          <p:nvCxnSpPr>
            <p:cNvPr id="158" name="Gerade Verbindung mit Pfeil 157"/>
            <p:cNvCxnSpPr>
              <a:stCxn id="133" idx="3"/>
              <a:endCxn id="137" idx="7"/>
            </p:cNvCxnSpPr>
            <p:nvPr/>
          </p:nvCxnSpPr>
          <p:spPr>
            <a:xfrm flipH="1">
              <a:off x="1241348" y="3162628"/>
              <a:ext cx="429401" cy="699483"/>
            </a:xfrm>
            <a:prstGeom prst="straightConnector1">
              <a:avLst/>
            </a:prstGeom>
            <a:ln cmpd="sng">
              <a:solidFill>
                <a:srgbClr val="4F81BD"/>
              </a:solidFill>
              <a:prstDash val="solid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Textfeld 86"/>
            <p:cNvSpPr txBox="1">
              <a:spLocks noChangeArrowheads="1"/>
            </p:cNvSpPr>
            <p:nvPr/>
          </p:nvSpPr>
          <p:spPr bwMode="auto">
            <a:xfrm>
              <a:off x="1437684" y="3334105"/>
              <a:ext cx="529491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9351" tIns="64676" rIns="129351" bIns="64676">
              <a:spAutoFit/>
            </a:bodyPr>
            <a:lstStyle/>
            <a:p>
              <a:r>
                <a:rPr lang="de-DE" altLang="de-DE" sz="1400" dirty="0" smtClean="0"/>
                <a:t>p4</a:t>
              </a:r>
              <a:endParaRPr lang="de-DE" altLang="de-DE" sz="1400" dirty="0"/>
            </a:p>
          </p:txBody>
        </p:sp>
      </p:grpSp>
      <p:cxnSp>
        <p:nvCxnSpPr>
          <p:cNvPr id="205" name="Gerade Verbindung mit Pfeil 204"/>
          <p:cNvCxnSpPr>
            <a:stCxn id="131" idx="7"/>
            <a:endCxn id="132" idx="2"/>
          </p:cNvCxnSpPr>
          <p:nvPr/>
        </p:nvCxnSpPr>
        <p:spPr>
          <a:xfrm flipV="1">
            <a:off x="663935" y="2226310"/>
            <a:ext cx="926349" cy="314951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8" name="Gerade Verbindung mit Pfeil 207"/>
          <p:cNvCxnSpPr>
            <a:stCxn id="132" idx="6"/>
            <a:endCxn id="136" idx="1"/>
          </p:cNvCxnSpPr>
          <p:nvPr/>
        </p:nvCxnSpPr>
        <p:spPr>
          <a:xfrm>
            <a:off x="2241455" y="2226310"/>
            <a:ext cx="910985" cy="314951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0" name="Picture 3" descr="C:\Users\Sven\AppData\Local\Microsoft\Windows\Temporary Internet Files\Content.IE5\8PJD31W3\ok-button-4308-large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951" y="2466591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Fußzeilenplatzhalter 3"/>
          <p:cNvSpPr txBox="1">
            <a:spLocks/>
          </p:cNvSpPr>
          <p:nvPr/>
        </p:nvSpPr>
        <p:spPr>
          <a:xfrm>
            <a:off x="5659971" y="6483928"/>
            <a:ext cx="3093504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ct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rgbClr val="595959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>
              <a:defRPr/>
            </a:pPr>
            <a:r>
              <a:rPr lang="de-DE" dirty="0" err="1">
                <a:solidFill>
                  <a:srgbClr val="FF6600"/>
                </a:solidFill>
              </a:rPr>
              <a:t>i</a:t>
            </a:r>
            <a:r>
              <a:rPr lang="de-DE" dirty="0" err="1" smtClean="0">
                <a:solidFill>
                  <a:srgbClr val="FF6600"/>
                </a:solidFill>
              </a:rPr>
              <a:t>ntro</a:t>
            </a:r>
            <a:r>
              <a:rPr lang="de-DE" dirty="0" smtClean="0">
                <a:solidFill>
                  <a:srgbClr val="FF6600"/>
                </a:solidFill>
              </a:rPr>
              <a:t> </a:t>
            </a:r>
            <a:r>
              <a:rPr lang="de-DE" dirty="0" smtClean="0"/>
              <a:t>| </a:t>
            </a:r>
            <a:r>
              <a:rPr lang="de-DE" dirty="0" err="1" smtClean="0"/>
              <a:t>approach</a:t>
            </a:r>
            <a:r>
              <a:rPr lang="de-DE" dirty="0"/>
              <a:t> </a:t>
            </a:r>
            <a:r>
              <a:rPr lang="de-DE" dirty="0" smtClean="0"/>
              <a:t>| </a:t>
            </a:r>
            <a:r>
              <a:rPr lang="de-DE" dirty="0" err="1" smtClean="0"/>
              <a:t>eval</a:t>
            </a:r>
            <a:r>
              <a:rPr lang="de-DE" dirty="0" smtClean="0"/>
              <a:t> | </a:t>
            </a:r>
            <a:r>
              <a:rPr lang="de-DE" dirty="0" err="1" smtClean="0"/>
              <a:t>sparql</a:t>
            </a:r>
            <a:r>
              <a:rPr lang="de-DE" dirty="0" smtClean="0"/>
              <a:t> | </a:t>
            </a:r>
            <a:r>
              <a:rPr lang="de-DE" dirty="0" err="1" smtClean="0"/>
              <a:t>conclusion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670568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Introduction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>
              <a:defRPr/>
            </a:pPr>
            <a:fld id="{3FF1BEC8-F82F-4CE5-AD0A-386182457362}" type="datetime1">
              <a:rPr lang="de-DE" smtClean="0"/>
              <a:pPr algn="l">
                <a:defRPr/>
              </a:pPr>
              <a:t>30.05.2016</a:t>
            </a:fld>
            <a:r>
              <a:rPr lang="de-DE" smtClean="0"/>
              <a:t> | Knowledge Management Group | Sven Hertling | </a:t>
            </a:r>
            <a:fld id="{42D38321-6031-46DA-9B37-EEE2EA974F6E}" type="slidenum">
              <a:rPr lang="de-DE" smtClean="0"/>
              <a:pPr algn="l">
                <a:defRPr/>
              </a:pPr>
              <a:t>6</a:t>
            </a:fld>
            <a:endParaRPr lang="de-DE" dirty="0" smtClean="0"/>
          </a:p>
        </p:txBody>
      </p:sp>
      <p:grpSp>
        <p:nvGrpSpPr>
          <p:cNvPr id="123" name="Gruppieren 122"/>
          <p:cNvGrpSpPr/>
          <p:nvPr/>
        </p:nvGrpSpPr>
        <p:grpSpPr>
          <a:xfrm>
            <a:off x="108126" y="1217634"/>
            <a:ext cx="3597398" cy="2899411"/>
            <a:chOff x="108126" y="1217634"/>
            <a:chExt cx="3597398" cy="2899411"/>
          </a:xfrm>
        </p:grpSpPr>
        <p:sp>
          <p:nvSpPr>
            <p:cNvPr id="131" name="Ellipse 130"/>
            <p:cNvSpPr/>
            <p:nvPr/>
          </p:nvSpPr>
          <p:spPr>
            <a:xfrm>
              <a:off x="108126" y="2497631"/>
              <a:ext cx="651171" cy="297921"/>
            </a:xfrm>
            <a:prstGeom prst="ellipse">
              <a:avLst/>
            </a:prstGeom>
            <a:gradFill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9351" tIns="64676" rIns="129351" bIns="64676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32" name="Ellipse 131"/>
            <p:cNvSpPr/>
            <p:nvPr/>
          </p:nvSpPr>
          <p:spPr>
            <a:xfrm>
              <a:off x="1590284" y="2077349"/>
              <a:ext cx="651171" cy="297921"/>
            </a:xfrm>
            <a:prstGeom prst="ellipse">
              <a:avLst/>
            </a:prstGeom>
            <a:gradFill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9351" tIns="64676" rIns="129351" bIns="64676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/>
                  </a:solidFill>
                </a:rPr>
                <a:t>u6</a:t>
              </a:r>
            </a:p>
          </p:txBody>
        </p:sp>
        <p:sp>
          <p:nvSpPr>
            <p:cNvPr id="133" name="Ellipse 132"/>
            <p:cNvSpPr/>
            <p:nvPr/>
          </p:nvSpPr>
          <p:spPr>
            <a:xfrm>
              <a:off x="1575388" y="2908336"/>
              <a:ext cx="651171" cy="297921"/>
            </a:xfrm>
            <a:prstGeom prst="ellipse">
              <a:avLst/>
            </a:prstGeom>
            <a:gradFill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9351" tIns="64676" rIns="129351" bIns="64676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/>
                  </a:solidFill>
                </a:rPr>
                <a:t>u3</a:t>
              </a:r>
            </a:p>
          </p:txBody>
        </p:sp>
        <p:sp>
          <p:nvSpPr>
            <p:cNvPr id="134" name="Ellipse 133"/>
            <p:cNvSpPr/>
            <p:nvPr/>
          </p:nvSpPr>
          <p:spPr>
            <a:xfrm>
              <a:off x="825265" y="1394259"/>
              <a:ext cx="647978" cy="295793"/>
            </a:xfrm>
            <a:prstGeom prst="ellipse">
              <a:avLst/>
            </a:prstGeom>
            <a:gradFill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9351" tIns="64676" rIns="129351" bIns="64676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/>
                  </a:solidFill>
                </a:rPr>
                <a:t>u1</a:t>
              </a:r>
            </a:p>
          </p:txBody>
        </p:sp>
        <p:sp>
          <p:nvSpPr>
            <p:cNvPr id="135" name="Ellipse 134"/>
            <p:cNvSpPr/>
            <p:nvPr/>
          </p:nvSpPr>
          <p:spPr>
            <a:xfrm>
              <a:off x="2316999" y="1394259"/>
              <a:ext cx="650106" cy="295793"/>
            </a:xfrm>
            <a:prstGeom prst="ellipse">
              <a:avLst/>
            </a:prstGeom>
            <a:gradFill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9351" tIns="64676" rIns="129351" bIns="64676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/>
                  </a:solidFill>
                </a:rPr>
                <a:t>u2</a:t>
              </a:r>
            </a:p>
          </p:txBody>
        </p:sp>
        <p:sp>
          <p:nvSpPr>
            <p:cNvPr id="136" name="Ellipse 135"/>
            <p:cNvSpPr/>
            <p:nvPr/>
          </p:nvSpPr>
          <p:spPr>
            <a:xfrm>
              <a:off x="3057546" y="2497631"/>
              <a:ext cx="647978" cy="297921"/>
            </a:xfrm>
            <a:prstGeom prst="ellipse">
              <a:avLst/>
            </a:prstGeom>
            <a:gradFill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9351" tIns="64676" rIns="129351" bIns="64676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37" name="Ellipse 136"/>
            <p:cNvSpPr/>
            <p:nvPr/>
          </p:nvSpPr>
          <p:spPr>
            <a:xfrm>
              <a:off x="688264" y="3818481"/>
              <a:ext cx="647978" cy="297921"/>
            </a:xfrm>
            <a:prstGeom prst="ellipse">
              <a:avLst/>
            </a:prstGeom>
            <a:gradFill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9351" tIns="64676" rIns="129351" bIns="64676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/>
                  </a:solidFill>
                </a:rPr>
                <a:t>u4</a:t>
              </a:r>
            </a:p>
          </p:txBody>
        </p:sp>
        <p:sp>
          <p:nvSpPr>
            <p:cNvPr id="138" name="Ellipse 137"/>
            <p:cNvSpPr/>
            <p:nvPr/>
          </p:nvSpPr>
          <p:spPr>
            <a:xfrm>
              <a:off x="2623603" y="3819124"/>
              <a:ext cx="651171" cy="297921"/>
            </a:xfrm>
            <a:prstGeom prst="ellipse">
              <a:avLst/>
            </a:prstGeom>
            <a:gradFill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9351" tIns="64676" rIns="129351" bIns="64676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/>
                  </a:solidFill>
                </a:rPr>
                <a:t>u5</a:t>
              </a:r>
            </a:p>
          </p:txBody>
        </p:sp>
        <p:cxnSp>
          <p:nvCxnSpPr>
            <p:cNvPr id="139" name="Gerade Verbindung mit Pfeil 138"/>
            <p:cNvCxnSpPr>
              <a:stCxn id="131" idx="0"/>
              <a:endCxn id="134" idx="3"/>
            </p:cNvCxnSpPr>
            <p:nvPr/>
          </p:nvCxnSpPr>
          <p:spPr>
            <a:xfrm flipV="1">
              <a:off x="433711" y="1646427"/>
              <a:ext cx="485186" cy="851203"/>
            </a:xfrm>
            <a:prstGeom prst="straightConnector1">
              <a:avLst/>
            </a:prstGeom>
            <a:ln>
              <a:solidFill>
                <a:srgbClr val="4F81B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Gerade Verbindung mit Pfeil 139"/>
            <p:cNvCxnSpPr>
              <a:stCxn id="131" idx="7"/>
              <a:endCxn id="132" idx="2"/>
            </p:cNvCxnSpPr>
            <p:nvPr/>
          </p:nvCxnSpPr>
          <p:spPr>
            <a:xfrm flipV="1">
              <a:off x="662472" y="2226310"/>
              <a:ext cx="927812" cy="314945"/>
            </a:xfrm>
            <a:prstGeom prst="straightConnector1">
              <a:avLst/>
            </a:prstGeom>
            <a:ln>
              <a:solidFill>
                <a:srgbClr val="4F81B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Gerade Verbindung mit Pfeil 140"/>
            <p:cNvCxnSpPr>
              <a:stCxn id="131" idx="5"/>
              <a:endCxn id="133" idx="2"/>
            </p:cNvCxnSpPr>
            <p:nvPr/>
          </p:nvCxnSpPr>
          <p:spPr>
            <a:xfrm>
              <a:off x="662472" y="2751928"/>
              <a:ext cx="912916" cy="305369"/>
            </a:xfrm>
            <a:prstGeom prst="straightConnector1">
              <a:avLst/>
            </a:prstGeom>
            <a:ln>
              <a:solidFill>
                <a:srgbClr val="4F81B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Gerade Verbindung mit Pfeil 141"/>
            <p:cNvCxnSpPr>
              <a:stCxn id="132" idx="6"/>
              <a:endCxn id="136" idx="1"/>
            </p:cNvCxnSpPr>
            <p:nvPr/>
          </p:nvCxnSpPr>
          <p:spPr>
            <a:xfrm>
              <a:off x="2241454" y="2226310"/>
              <a:ext cx="909724" cy="314945"/>
            </a:xfrm>
            <a:prstGeom prst="straightConnector1">
              <a:avLst/>
            </a:prstGeom>
            <a:ln>
              <a:solidFill>
                <a:srgbClr val="4F81B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Gerade Verbindung mit Pfeil 142"/>
            <p:cNvCxnSpPr>
              <a:stCxn id="133" idx="6"/>
              <a:endCxn id="136" idx="3"/>
            </p:cNvCxnSpPr>
            <p:nvPr/>
          </p:nvCxnSpPr>
          <p:spPr>
            <a:xfrm flipV="1">
              <a:off x="2226558" y="2751928"/>
              <a:ext cx="924620" cy="305369"/>
            </a:xfrm>
            <a:prstGeom prst="straightConnector1">
              <a:avLst/>
            </a:prstGeom>
            <a:ln>
              <a:solidFill>
                <a:srgbClr val="4F81B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Gerade Verbindung mit Pfeil 143"/>
            <p:cNvCxnSpPr>
              <a:stCxn id="137" idx="6"/>
              <a:endCxn id="138" idx="2"/>
            </p:cNvCxnSpPr>
            <p:nvPr/>
          </p:nvCxnSpPr>
          <p:spPr>
            <a:xfrm>
              <a:off x="1336242" y="3967442"/>
              <a:ext cx="1287361" cy="643"/>
            </a:xfrm>
            <a:prstGeom prst="straightConnector1">
              <a:avLst/>
            </a:prstGeom>
            <a:ln>
              <a:solidFill>
                <a:srgbClr val="4F81B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Gerade Verbindung mit Pfeil 144"/>
            <p:cNvCxnSpPr>
              <a:stCxn id="138" idx="0"/>
              <a:endCxn id="133" idx="5"/>
            </p:cNvCxnSpPr>
            <p:nvPr/>
          </p:nvCxnSpPr>
          <p:spPr>
            <a:xfrm flipH="1" flipV="1">
              <a:off x="2131197" y="3162628"/>
              <a:ext cx="817992" cy="656496"/>
            </a:xfrm>
            <a:prstGeom prst="straightConnector1">
              <a:avLst/>
            </a:prstGeom>
            <a:ln>
              <a:solidFill>
                <a:srgbClr val="4F81B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Gerade Verbindung mit Pfeil 145"/>
            <p:cNvCxnSpPr>
              <a:stCxn id="134" idx="6"/>
              <a:endCxn id="135" idx="2"/>
            </p:cNvCxnSpPr>
            <p:nvPr/>
          </p:nvCxnSpPr>
          <p:spPr>
            <a:xfrm>
              <a:off x="1473243" y="1543219"/>
              <a:ext cx="843756" cy="0"/>
            </a:xfrm>
            <a:prstGeom prst="straightConnector1">
              <a:avLst/>
            </a:prstGeom>
            <a:ln>
              <a:solidFill>
                <a:srgbClr val="4F81B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Gerade Verbindung mit Pfeil 146"/>
            <p:cNvCxnSpPr>
              <a:stCxn id="135" idx="5"/>
              <a:endCxn id="136" idx="0"/>
            </p:cNvCxnSpPr>
            <p:nvPr/>
          </p:nvCxnSpPr>
          <p:spPr>
            <a:xfrm>
              <a:off x="2871345" y="1646427"/>
              <a:ext cx="508594" cy="851203"/>
            </a:xfrm>
            <a:prstGeom prst="straightConnector1">
              <a:avLst/>
            </a:prstGeom>
            <a:ln>
              <a:solidFill>
                <a:srgbClr val="4F81B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Textfeld 2066"/>
            <p:cNvSpPr txBox="1">
              <a:spLocks noChangeArrowheads="1"/>
            </p:cNvSpPr>
            <p:nvPr/>
          </p:nvSpPr>
          <p:spPr bwMode="auto">
            <a:xfrm>
              <a:off x="217715" y="1816669"/>
              <a:ext cx="541582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9351" tIns="64676" rIns="129351" bIns="64676">
              <a:spAutoFit/>
            </a:bodyPr>
            <a:lstStyle/>
            <a:p>
              <a:r>
                <a:rPr lang="de-DE" altLang="de-DE" sz="1400" dirty="0"/>
                <a:t>p1</a:t>
              </a:r>
            </a:p>
          </p:txBody>
        </p:sp>
        <p:sp>
          <p:nvSpPr>
            <p:cNvPr id="149" name="Textfeld 82"/>
            <p:cNvSpPr txBox="1">
              <a:spLocks noChangeArrowheads="1"/>
            </p:cNvSpPr>
            <p:nvPr/>
          </p:nvSpPr>
          <p:spPr bwMode="auto">
            <a:xfrm>
              <a:off x="1672212" y="1217634"/>
              <a:ext cx="626788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9351" tIns="64676" rIns="129351" bIns="64676">
              <a:spAutoFit/>
            </a:bodyPr>
            <a:lstStyle/>
            <a:p>
              <a:r>
                <a:rPr lang="de-DE" altLang="de-DE" sz="1400" dirty="0"/>
                <a:t>p2</a:t>
              </a:r>
            </a:p>
          </p:txBody>
        </p:sp>
        <p:sp>
          <p:nvSpPr>
            <p:cNvPr id="150" name="Textfeld 83"/>
            <p:cNvSpPr txBox="1">
              <a:spLocks noChangeArrowheads="1"/>
            </p:cNvSpPr>
            <p:nvPr/>
          </p:nvSpPr>
          <p:spPr bwMode="auto">
            <a:xfrm>
              <a:off x="906129" y="2081605"/>
              <a:ext cx="567114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9351" tIns="64676" rIns="129351" bIns="64676">
              <a:spAutoFit/>
            </a:bodyPr>
            <a:lstStyle/>
            <a:p>
              <a:r>
                <a:rPr lang="de-DE" altLang="de-DE" sz="1400" dirty="0"/>
                <a:t>p3</a:t>
              </a:r>
            </a:p>
          </p:txBody>
        </p:sp>
        <p:sp>
          <p:nvSpPr>
            <p:cNvPr id="151" name="Textfeld 84"/>
            <p:cNvSpPr txBox="1">
              <a:spLocks noChangeArrowheads="1"/>
            </p:cNvSpPr>
            <p:nvPr/>
          </p:nvSpPr>
          <p:spPr bwMode="auto">
            <a:xfrm>
              <a:off x="1042322" y="2619991"/>
              <a:ext cx="430921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9351" tIns="64676" rIns="129351" bIns="64676">
              <a:spAutoFit/>
            </a:bodyPr>
            <a:lstStyle/>
            <a:p>
              <a:r>
                <a:rPr lang="de-DE" altLang="de-DE" sz="1400" dirty="0"/>
                <a:t>P</a:t>
              </a:r>
            </a:p>
          </p:txBody>
        </p:sp>
        <p:sp>
          <p:nvSpPr>
            <p:cNvPr id="152" name="Textfeld 87"/>
            <p:cNvSpPr txBox="1">
              <a:spLocks noChangeArrowheads="1"/>
            </p:cNvSpPr>
            <p:nvPr/>
          </p:nvSpPr>
          <p:spPr bwMode="auto">
            <a:xfrm>
              <a:off x="1772380" y="3657496"/>
              <a:ext cx="589615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9351" tIns="64676" rIns="129351" bIns="64676">
              <a:spAutoFit/>
            </a:bodyPr>
            <a:lstStyle/>
            <a:p>
              <a:r>
                <a:rPr lang="de-DE" altLang="de-DE" sz="1400" dirty="0"/>
                <a:t>p5</a:t>
              </a:r>
            </a:p>
          </p:txBody>
        </p:sp>
        <p:sp>
          <p:nvSpPr>
            <p:cNvPr id="153" name="Textfeld 88"/>
            <p:cNvSpPr txBox="1">
              <a:spLocks noChangeArrowheads="1"/>
            </p:cNvSpPr>
            <p:nvPr/>
          </p:nvSpPr>
          <p:spPr bwMode="auto">
            <a:xfrm>
              <a:off x="2081942" y="3321947"/>
              <a:ext cx="560109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9351" tIns="64676" rIns="129351" bIns="64676">
              <a:spAutoFit/>
            </a:bodyPr>
            <a:lstStyle/>
            <a:p>
              <a:r>
                <a:rPr lang="de-DE" altLang="de-DE" sz="1400" dirty="0"/>
                <a:t>p6</a:t>
              </a:r>
            </a:p>
          </p:txBody>
        </p:sp>
        <p:sp>
          <p:nvSpPr>
            <p:cNvPr id="154" name="Textfeld 89"/>
            <p:cNvSpPr txBox="1">
              <a:spLocks noChangeArrowheads="1"/>
            </p:cNvSpPr>
            <p:nvPr/>
          </p:nvSpPr>
          <p:spPr bwMode="auto">
            <a:xfrm>
              <a:off x="2452127" y="2627439"/>
              <a:ext cx="605420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9351" tIns="64676" rIns="129351" bIns="64676">
              <a:spAutoFit/>
            </a:bodyPr>
            <a:lstStyle/>
            <a:p>
              <a:r>
                <a:rPr lang="de-DE" altLang="de-DE" sz="1400" dirty="0"/>
                <a:t>p7</a:t>
              </a:r>
            </a:p>
          </p:txBody>
        </p:sp>
        <p:sp>
          <p:nvSpPr>
            <p:cNvPr id="155" name="Textfeld 90"/>
            <p:cNvSpPr txBox="1">
              <a:spLocks noChangeArrowheads="1"/>
            </p:cNvSpPr>
            <p:nvPr/>
          </p:nvSpPr>
          <p:spPr bwMode="auto">
            <a:xfrm>
              <a:off x="3126706" y="1801772"/>
              <a:ext cx="578817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9351" tIns="64676" rIns="129351" bIns="64676">
              <a:spAutoFit/>
            </a:bodyPr>
            <a:lstStyle/>
            <a:p>
              <a:r>
                <a:rPr lang="de-DE" altLang="de-DE" sz="1400"/>
                <a:t>p8</a:t>
              </a:r>
            </a:p>
          </p:txBody>
        </p:sp>
        <p:sp>
          <p:nvSpPr>
            <p:cNvPr id="156" name="Textfeld 91"/>
            <p:cNvSpPr txBox="1">
              <a:spLocks noChangeArrowheads="1"/>
            </p:cNvSpPr>
            <p:nvPr/>
          </p:nvSpPr>
          <p:spPr bwMode="auto">
            <a:xfrm>
              <a:off x="2500008" y="2090118"/>
              <a:ext cx="430921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9351" tIns="64676" rIns="129351" bIns="64676">
              <a:spAutoFit/>
            </a:bodyPr>
            <a:lstStyle/>
            <a:p>
              <a:r>
                <a:rPr lang="de-DE" altLang="de-DE" sz="1400" dirty="0"/>
                <a:t>P</a:t>
              </a:r>
            </a:p>
          </p:txBody>
        </p:sp>
        <p:cxnSp>
          <p:nvCxnSpPr>
            <p:cNvPr id="158" name="Gerade Verbindung mit Pfeil 157"/>
            <p:cNvCxnSpPr>
              <a:stCxn id="133" idx="3"/>
              <a:endCxn id="137" idx="7"/>
            </p:cNvCxnSpPr>
            <p:nvPr/>
          </p:nvCxnSpPr>
          <p:spPr>
            <a:xfrm flipH="1">
              <a:off x="1241348" y="3162628"/>
              <a:ext cx="429401" cy="699483"/>
            </a:xfrm>
            <a:prstGeom prst="straightConnector1">
              <a:avLst/>
            </a:prstGeom>
            <a:ln cmpd="sng">
              <a:solidFill>
                <a:srgbClr val="4F81BD"/>
              </a:solidFill>
              <a:prstDash val="solid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Textfeld 86"/>
            <p:cNvSpPr txBox="1">
              <a:spLocks noChangeArrowheads="1"/>
            </p:cNvSpPr>
            <p:nvPr/>
          </p:nvSpPr>
          <p:spPr bwMode="auto">
            <a:xfrm>
              <a:off x="1437684" y="3334105"/>
              <a:ext cx="529491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9351" tIns="64676" rIns="129351" bIns="64676">
              <a:spAutoFit/>
            </a:bodyPr>
            <a:lstStyle/>
            <a:p>
              <a:r>
                <a:rPr lang="de-DE" altLang="de-DE" sz="1400" dirty="0" smtClean="0"/>
                <a:t>p4</a:t>
              </a:r>
              <a:endParaRPr lang="de-DE" altLang="de-DE" sz="1400" dirty="0"/>
            </a:p>
          </p:txBody>
        </p:sp>
      </p:grpSp>
      <p:cxnSp>
        <p:nvCxnSpPr>
          <p:cNvPr id="100" name="Gerade Verbindung mit Pfeil 99"/>
          <p:cNvCxnSpPr>
            <a:stCxn id="131" idx="5"/>
            <a:endCxn id="133" idx="2"/>
          </p:cNvCxnSpPr>
          <p:nvPr/>
        </p:nvCxnSpPr>
        <p:spPr>
          <a:xfrm>
            <a:off x="663935" y="2751922"/>
            <a:ext cx="911453" cy="305375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Gerade Verbindung mit Pfeil 164"/>
          <p:cNvCxnSpPr>
            <a:stCxn id="133" idx="3"/>
            <a:endCxn id="137" idx="7"/>
          </p:cNvCxnSpPr>
          <p:nvPr/>
        </p:nvCxnSpPr>
        <p:spPr>
          <a:xfrm flipH="1">
            <a:off x="1241348" y="3162627"/>
            <a:ext cx="429402" cy="699484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8" name="Gerade Verbindung mit Pfeil 167"/>
          <p:cNvCxnSpPr>
            <a:stCxn id="137" idx="6"/>
            <a:endCxn id="138" idx="2"/>
          </p:cNvCxnSpPr>
          <p:nvPr/>
        </p:nvCxnSpPr>
        <p:spPr>
          <a:xfrm>
            <a:off x="1336242" y="3967442"/>
            <a:ext cx="1287361" cy="643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Gerade Verbindung mit Pfeil 170"/>
          <p:cNvCxnSpPr>
            <a:stCxn id="138" idx="0"/>
            <a:endCxn id="133" idx="5"/>
          </p:cNvCxnSpPr>
          <p:nvPr/>
        </p:nvCxnSpPr>
        <p:spPr>
          <a:xfrm flipH="1" flipV="1">
            <a:off x="2131197" y="3162627"/>
            <a:ext cx="817992" cy="656497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Gerade Verbindung mit Pfeil 177"/>
          <p:cNvCxnSpPr>
            <a:stCxn id="133" idx="6"/>
            <a:endCxn id="136" idx="3"/>
          </p:cNvCxnSpPr>
          <p:nvPr/>
        </p:nvCxnSpPr>
        <p:spPr>
          <a:xfrm flipV="1">
            <a:off x="2226559" y="2751922"/>
            <a:ext cx="925881" cy="305375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0" name="Picture 3" descr="C:\Users\Sven\AppData\Local\Microsoft\Windows\Temporary Internet Files\Content.IE5\8PJD31W3\ok-button-4308-large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7744" y="2466591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Inhaltsplatzhalter 2"/>
          <p:cNvSpPr>
            <a:spLocks noGrp="1"/>
          </p:cNvSpPr>
          <p:nvPr>
            <p:ph idx="1"/>
          </p:nvPr>
        </p:nvSpPr>
        <p:spPr>
          <a:xfrm>
            <a:off x="4324648" y="1338063"/>
            <a:ext cx="4819352" cy="2074414"/>
          </a:xfrm>
        </p:spPr>
        <p:txBody>
          <a:bodyPr/>
          <a:lstStyle/>
          <a:p>
            <a:r>
              <a:rPr lang="de-DE" dirty="0" err="1" smtClean="0"/>
              <a:t>multiply</a:t>
            </a:r>
            <a:r>
              <a:rPr lang="de-DE" dirty="0" smtClean="0"/>
              <a:t> </a:t>
            </a:r>
            <a:r>
              <a:rPr lang="de-DE" dirty="0" err="1" smtClean="0"/>
              <a:t>visited</a:t>
            </a:r>
            <a:r>
              <a:rPr lang="de-DE" dirty="0" smtClean="0"/>
              <a:t> u3</a:t>
            </a:r>
          </a:p>
          <a:p>
            <a:r>
              <a:rPr lang="de-DE" dirty="0" smtClean="0"/>
              <a:t>but </a:t>
            </a:r>
            <a:r>
              <a:rPr lang="de-DE" dirty="0" err="1" smtClean="0"/>
              <a:t>used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triple</a:t>
            </a:r>
            <a:r>
              <a:rPr lang="de-DE" dirty="0" smtClean="0"/>
              <a:t> </a:t>
            </a:r>
          </a:p>
          <a:p>
            <a:pPr marL="0" indent="0">
              <a:buNone/>
            </a:pPr>
            <a:r>
              <a:rPr lang="de-DE" dirty="0" smtClean="0"/>
              <a:t>    (</a:t>
            </a:r>
            <a:r>
              <a:rPr lang="de-DE" dirty="0" err="1" smtClean="0"/>
              <a:t>vertex</a:t>
            </a:r>
            <a:r>
              <a:rPr lang="de-DE" dirty="0" smtClean="0"/>
              <a:t>, </a:t>
            </a:r>
            <a:r>
              <a:rPr lang="de-DE" dirty="0" err="1" smtClean="0"/>
              <a:t>edge</a:t>
            </a:r>
            <a:r>
              <a:rPr lang="de-DE" dirty="0" smtClean="0"/>
              <a:t>, </a:t>
            </a:r>
            <a:r>
              <a:rPr lang="de-DE" dirty="0" err="1" smtClean="0"/>
              <a:t>vertex</a:t>
            </a:r>
            <a:r>
              <a:rPr lang="de-DE" dirty="0" smtClean="0"/>
              <a:t>)</a:t>
            </a:r>
          </a:p>
          <a:p>
            <a:pPr marL="0" indent="0">
              <a:buNone/>
            </a:pPr>
            <a:r>
              <a:rPr lang="de-DE" dirty="0" smtClean="0"/>
              <a:t>   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once</a:t>
            </a:r>
            <a:endParaRPr lang="de-DE" dirty="0"/>
          </a:p>
        </p:txBody>
      </p:sp>
      <p:sp>
        <p:nvSpPr>
          <p:cNvPr id="40" name="Fußzeilenplatzhalter 3"/>
          <p:cNvSpPr txBox="1">
            <a:spLocks/>
          </p:cNvSpPr>
          <p:nvPr/>
        </p:nvSpPr>
        <p:spPr>
          <a:xfrm>
            <a:off x="5659971" y="6483928"/>
            <a:ext cx="3093504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ct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rgbClr val="595959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>
              <a:defRPr/>
            </a:pPr>
            <a:r>
              <a:rPr lang="de-DE" dirty="0" err="1">
                <a:solidFill>
                  <a:srgbClr val="FF6600"/>
                </a:solidFill>
              </a:rPr>
              <a:t>i</a:t>
            </a:r>
            <a:r>
              <a:rPr lang="de-DE" dirty="0" err="1" smtClean="0">
                <a:solidFill>
                  <a:srgbClr val="FF6600"/>
                </a:solidFill>
              </a:rPr>
              <a:t>ntro</a:t>
            </a:r>
            <a:r>
              <a:rPr lang="de-DE" dirty="0" smtClean="0">
                <a:solidFill>
                  <a:srgbClr val="FF6600"/>
                </a:solidFill>
              </a:rPr>
              <a:t> </a:t>
            </a:r>
            <a:r>
              <a:rPr lang="de-DE" dirty="0" smtClean="0"/>
              <a:t>| </a:t>
            </a:r>
            <a:r>
              <a:rPr lang="de-DE" dirty="0" err="1" smtClean="0"/>
              <a:t>approach</a:t>
            </a:r>
            <a:r>
              <a:rPr lang="de-DE" dirty="0"/>
              <a:t> </a:t>
            </a:r>
            <a:r>
              <a:rPr lang="de-DE" dirty="0" smtClean="0"/>
              <a:t>| </a:t>
            </a:r>
            <a:r>
              <a:rPr lang="de-DE" dirty="0" err="1" smtClean="0"/>
              <a:t>eval</a:t>
            </a:r>
            <a:r>
              <a:rPr lang="de-DE" dirty="0" smtClean="0"/>
              <a:t> | </a:t>
            </a:r>
            <a:r>
              <a:rPr lang="de-DE" dirty="0" err="1" smtClean="0"/>
              <a:t>sparql</a:t>
            </a:r>
            <a:r>
              <a:rPr lang="de-DE" dirty="0" smtClean="0"/>
              <a:t> | </a:t>
            </a:r>
            <a:r>
              <a:rPr lang="de-DE" dirty="0" err="1" smtClean="0"/>
              <a:t>conclusion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54071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Introduction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>
              <a:defRPr/>
            </a:pPr>
            <a:fld id="{3FF1BEC8-F82F-4CE5-AD0A-386182457362}" type="datetime1">
              <a:rPr lang="de-DE" smtClean="0"/>
              <a:pPr algn="l">
                <a:defRPr/>
              </a:pPr>
              <a:t>30.05.2016</a:t>
            </a:fld>
            <a:r>
              <a:rPr lang="de-DE" smtClean="0"/>
              <a:t> | Knowledge Management Group | Sven Hertling | </a:t>
            </a:r>
            <a:fld id="{42D38321-6031-46DA-9B37-EEE2EA974F6E}" type="slidenum">
              <a:rPr lang="de-DE" smtClean="0"/>
              <a:pPr algn="l">
                <a:defRPr/>
              </a:pPr>
              <a:t>7</a:t>
            </a:fld>
            <a:endParaRPr lang="de-DE" dirty="0" smtClean="0"/>
          </a:p>
        </p:txBody>
      </p:sp>
      <p:grpSp>
        <p:nvGrpSpPr>
          <p:cNvPr id="123" name="Gruppieren 122"/>
          <p:cNvGrpSpPr/>
          <p:nvPr/>
        </p:nvGrpSpPr>
        <p:grpSpPr>
          <a:xfrm>
            <a:off x="108126" y="1217634"/>
            <a:ext cx="3597398" cy="2899411"/>
            <a:chOff x="108126" y="1217634"/>
            <a:chExt cx="3597398" cy="2899411"/>
          </a:xfrm>
        </p:grpSpPr>
        <p:sp>
          <p:nvSpPr>
            <p:cNvPr id="131" name="Ellipse 130"/>
            <p:cNvSpPr/>
            <p:nvPr/>
          </p:nvSpPr>
          <p:spPr>
            <a:xfrm>
              <a:off x="108126" y="2497631"/>
              <a:ext cx="651171" cy="297921"/>
            </a:xfrm>
            <a:prstGeom prst="ellipse">
              <a:avLst/>
            </a:prstGeom>
            <a:gradFill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9351" tIns="64676" rIns="129351" bIns="64676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32" name="Ellipse 131"/>
            <p:cNvSpPr/>
            <p:nvPr/>
          </p:nvSpPr>
          <p:spPr>
            <a:xfrm>
              <a:off x="1590284" y="2077349"/>
              <a:ext cx="651171" cy="297921"/>
            </a:xfrm>
            <a:prstGeom prst="ellipse">
              <a:avLst/>
            </a:prstGeom>
            <a:gradFill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9351" tIns="64676" rIns="129351" bIns="64676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/>
                  </a:solidFill>
                </a:rPr>
                <a:t>u6</a:t>
              </a:r>
            </a:p>
          </p:txBody>
        </p:sp>
        <p:sp>
          <p:nvSpPr>
            <p:cNvPr id="133" name="Ellipse 132"/>
            <p:cNvSpPr/>
            <p:nvPr/>
          </p:nvSpPr>
          <p:spPr>
            <a:xfrm>
              <a:off x="1575388" y="2908336"/>
              <a:ext cx="651171" cy="297921"/>
            </a:xfrm>
            <a:prstGeom prst="ellipse">
              <a:avLst/>
            </a:prstGeom>
            <a:gradFill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9351" tIns="64676" rIns="129351" bIns="64676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/>
                  </a:solidFill>
                </a:rPr>
                <a:t>u3</a:t>
              </a:r>
            </a:p>
          </p:txBody>
        </p:sp>
        <p:sp>
          <p:nvSpPr>
            <p:cNvPr id="134" name="Ellipse 133"/>
            <p:cNvSpPr/>
            <p:nvPr/>
          </p:nvSpPr>
          <p:spPr>
            <a:xfrm>
              <a:off x="825265" y="1394259"/>
              <a:ext cx="647978" cy="295793"/>
            </a:xfrm>
            <a:prstGeom prst="ellipse">
              <a:avLst/>
            </a:prstGeom>
            <a:gradFill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9351" tIns="64676" rIns="129351" bIns="64676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/>
                  </a:solidFill>
                </a:rPr>
                <a:t>u1</a:t>
              </a:r>
            </a:p>
          </p:txBody>
        </p:sp>
        <p:sp>
          <p:nvSpPr>
            <p:cNvPr id="135" name="Ellipse 134"/>
            <p:cNvSpPr/>
            <p:nvPr/>
          </p:nvSpPr>
          <p:spPr>
            <a:xfrm>
              <a:off x="2316999" y="1394259"/>
              <a:ext cx="650106" cy="295793"/>
            </a:xfrm>
            <a:prstGeom prst="ellipse">
              <a:avLst/>
            </a:prstGeom>
            <a:gradFill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9351" tIns="64676" rIns="129351" bIns="64676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/>
                  </a:solidFill>
                </a:rPr>
                <a:t>u2</a:t>
              </a:r>
            </a:p>
          </p:txBody>
        </p:sp>
        <p:sp>
          <p:nvSpPr>
            <p:cNvPr id="136" name="Ellipse 135"/>
            <p:cNvSpPr/>
            <p:nvPr/>
          </p:nvSpPr>
          <p:spPr>
            <a:xfrm>
              <a:off x="3057546" y="2497631"/>
              <a:ext cx="647978" cy="297921"/>
            </a:xfrm>
            <a:prstGeom prst="ellipse">
              <a:avLst/>
            </a:prstGeom>
            <a:gradFill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9351" tIns="64676" rIns="129351" bIns="64676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37" name="Ellipse 136"/>
            <p:cNvSpPr/>
            <p:nvPr/>
          </p:nvSpPr>
          <p:spPr>
            <a:xfrm>
              <a:off x="688264" y="3818481"/>
              <a:ext cx="647978" cy="297921"/>
            </a:xfrm>
            <a:prstGeom prst="ellipse">
              <a:avLst/>
            </a:prstGeom>
            <a:gradFill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9351" tIns="64676" rIns="129351" bIns="64676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/>
                  </a:solidFill>
                </a:rPr>
                <a:t>u4</a:t>
              </a:r>
            </a:p>
          </p:txBody>
        </p:sp>
        <p:sp>
          <p:nvSpPr>
            <p:cNvPr id="138" name="Ellipse 137"/>
            <p:cNvSpPr/>
            <p:nvPr/>
          </p:nvSpPr>
          <p:spPr>
            <a:xfrm>
              <a:off x="2623603" y="3819124"/>
              <a:ext cx="651171" cy="297921"/>
            </a:xfrm>
            <a:prstGeom prst="ellipse">
              <a:avLst/>
            </a:prstGeom>
            <a:gradFill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9351" tIns="64676" rIns="129351" bIns="64676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/>
                  </a:solidFill>
                </a:rPr>
                <a:t>u5</a:t>
              </a:r>
            </a:p>
          </p:txBody>
        </p:sp>
        <p:cxnSp>
          <p:nvCxnSpPr>
            <p:cNvPr id="139" name="Gerade Verbindung mit Pfeil 138"/>
            <p:cNvCxnSpPr>
              <a:stCxn id="131" idx="0"/>
              <a:endCxn id="134" idx="3"/>
            </p:cNvCxnSpPr>
            <p:nvPr/>
          </p:nvCxnSpPr>
          <p:spPr>
            <a:xfrm flipV="1">
              <a:off x="433711" y="1646427"/>
              <a:ext cx="485186" cy="851203"/>
            </a:xfrm>
            <a:prstGeom prst="straightConnector1">
              <a:avLst/>
            </a:prstGeom>
            <a:ln>
              <a:solidFill>
                <a:srgbClr val="4F81B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Gerade Verbindung mit Pfeil 139"/>
            <p:cNvCxnSpPr>
              <a:stCxn id="131" idx="7"/>
              <a:endCxn id="132" idx="2"/>
            </p:cNvCxnSpPr>
            <p:nvPr/>
          </p:nvCxnSpPr>
          <p:spPr>
            <a:xfrm flipV="1">
              <a:off x="662472" y="2226310"/>
              <a:ext cx="927812" cy="314945"/>
            </a:xfrm>
            <a:prstGeom prst="straightConnector1">
              <a:avLst/>
            </a:prstGeom>
            <a:ln>
              <a:solidFill>
                <a:srgbClr val="4F81B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Gerade Verbindung mit Pfeil 140"/>
            <p:cNvCxnSpPr>
              <a:stCxn id="131" idx="5"/>
              <a:endCxn id="133" idx="2"/>
            </p:cNvCxnSpPr>
            <p:nvPr/>
          </p:nvCxnSpPr>
          <p:spPr>
            <a:xfrm>
              <a:off x="662472" y="2751928"/>
              <a:ext cx="912916" cy="305369"/>
            </a:xfrm>
            <a:prstGeom prst="straightConnector1">
              <a:avLst/>
            </a:prstGeom>
            <a:ln>
              <a:solidFill>
                <a:srgbClr val="4F81B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Gerade Verbindung mit Pfeil 141"/>
            <p:cNvCxnSpPr>
              <a:stCxn id="132" idx="6"/>
              <a:endCxn id="136" idx="1"/>
            </p:cNvCxnSpPr>
            <p:nvPr/>
          </p:nvCxnSpPr>
          <p:spPr>
            <a:xfrm>
              <a:off x="2241454" y="2226310"/>
              <a:ext cx="909724" cy="314945"/>
            </a:xfrm>
            <a:prstGeom prst="straightConnector1">
              <a:avLst/>
            </a:prstGeom>
            <a:ln>
              <a:solidFill>
                <a:srgbClr val="4F81B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Gerade Verbindung mit Pfeil 142"/>
            <p:cNvCxnSpPr>
              <a:stCxn id="133" idx="6"/>
              <a:endCxn id="136" idx="3"/>
            </p:cNvCxnSpPr>
            <p:nvPr/>
          </p:nvCxnSpPr>
          <p:spPr>
            <a:xfrm flipV="1">
              <a:off x="2226558" y="2751928"/>
              <a:ext cx="924620" cy="305369"/>
            </a:xfrm>
            <a:prstGeom prst="straightConnector1">
              <a:avLst/>
            </a:prstGeom>
            <a:ln>
              <a:solidFill>
                <a:srgbClr val="4F81B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Gerade Verbindung mit Pfeil 143"/>
            <p:cNvCxnSpPr>
              <a:stCxn id="137" idx="6"/>
              <a:endCxn id="138" idx="2"/>
            </p:cNvCxnSpPr>
            <p:nvPr/>
          </p:nvCxnSpPr>
          <p:spPr>
            <a:xfrm>
              <a:off x="1336242" y="3967442"/>
              <a:ext cx="1287361" cy="643"/>
            </a:xfrm>
            <a:prstGeom prst="straightConnector1">
              <a:avLst/>
            </a:prstGeom>
            <a:ln>
              <a:solidFill>
                <a:srgbClr val="4F81B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Gerade Verbindung mit Pfeil 144"/>
            <p:cNvCxnSpPr>
              <a:stCxn id="138" idx="0"/>
              <a:endCxn id="133" idx="5"/>
            </p:cNvCxnSpPr>
            <p:nvPr/>
          </p:nvCxnSpPr>
          <p:spPr>
            <a:xfrm flipH="1" flipV="1">
              <a:off x="2131197" y="3162628"/>
              <a:ext cx="817992" cy="656496"/>
            </a:xfrm>
            <a:prstGeom prst="straightConnector1">
              <a:avLst/>
            </a:prstGeom>
            <a:ln>
              <a:solidFill>
                <a:srgbClr val="4F81B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Gerade Verbindung mit Pfeil 145"/>
            <p:cNvCxnSpPr>
              <a:stCxn id="134" idx="6"/>
              <a:endCxn id="135" idx="2"/>
            </p:cNvCxnSpPr>
            <p:nvPr/>
          </p:nvCxnSpPr>
          <p:spPr>
            <a:xfrm>
              <a:off x="1473243" y="1543219"/>
              <a:ext cx="843756" cy="0"/>
            </a:xfrm>
            <a:prstGeom prst="straightConnector1">
              <a:avLst/>
            </a:prstGeom>
            <a:ln>
              <a:solidFill>
                <a:srgbClr val="4F81B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Gerade Verbindung mit Pfeil 146"/>
            <p:cNvCxnSpPr>
              <a:stCxn id="135" idx="5"/>
              <a:endCxn id="136" idx="0"/>
            </p:cNvCxnSpPr>
            <p:nvPr/>
          </p:nvCxnSpPr>
          <p:spPr>
            <a:xfrm>
              <a:off x="2871345" y="1646427"/>
              <a:ext cx="508594" cy="851203"/>
            </a:xfrm>
            <a:prstGeom prst="straightConnector1">
              <a:avLst/>
            </a:prstGeom>
            <a:ln>
              <a:solidFill>
                <a:srgbClr val="4F81B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Textfeld 2066"/>
            <p:cNvSpPr txBox="1">
              <a:spLocks noChangeArrowheads="1"/>
            </p:cNvSpPr>
            <p:nvPr/>
          </p:nvSpPr>
          <p:spPr bwMode="auto">
            <a:xfrm>
              <a:off x="217715" y="1816669"/>
              <a:ext cx="541582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9351" tIns="64676" rIns="129351" bIns="64676">
              <a:spAutoFit/>
            </a:bodyPr>
            <a:lstStyle/>
            <a:p>
              <a:r>
                <a:rPr lang="de-DE" altLang="de-DE" sz="1400" dirty="0"/>
                <a:t>p1</a:t>
              </a:r>
            </a:p>
          </p:txBody>
        </p:sp>
        <p:sp>
          <p:nvSpPr>
            <p:cNvPr id="149" name="Textfeld 82"/>
            <p:cNvSpPr txBox="1">
              <a:spLocks noChangeArrowheads="1"/>
            </p:cNvSpPr>
            <p:nvPr/>
          </p:nvSpPr>
          <p:spPr bwMode="auto">
            <a:xfrm>
              <a:off x="1672212" y="1217634"/>
              <a:ext cx="626788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9351" tIns="64676" rIns="129351" bIns="64676">
              <a:spAutoFit/>
            </a:bodyPr>
            <a:lstStyle/>
            <a:p>
              <a:r>
                <a:rPr lang="de-DE" altLang="de-DE" sz="1400" dirty="0"/>
                <a:t>p2</a:t>
              </a:r>
            </a:p>
          </p:txBody>
        </p:sp>
        <p:sp>
          <p:nvSpPr>
            <p:cNvPr id="150" name="Textfeld 83"/>
            <p:cNvSpPr txBox="1">
              <a:spLocks noChangeArrowheads="1"/>
            </p:cNvSpPr>
            <p:nvPr/>
          </p:nvSpPr>
          <p:spPr bwMode="auto">
            <a:xfrm>
              <a:off x="906129" y="2081605"/>
              <a:ext cx="567114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9351" tIns="64676" rIns="129351" bIns="64676">
              <a:spAutoFit/>
            </a:bodyPr>
            <a:lstStyle/>
            <a:p>
              <a:r>
                <a:rPr lang="de-DE" altLang="de-DE" sz="1400" dirty="0"/>
                <a:t>p3</a:t>
              </a:r>
            </a:p>
          </p:txBody>
        </p:sp>
        <p:sp>
          <p:nvSpPr>
            <p:cNvPr id="151" name="Textfeld 84"/>
            <p:cNvSpPr txBox="1">
              <a:spLocks noChangeArrowheads="1"/>
            </p:cNvSpPr>
            <p:nvPr/>
          </p:nvSpPr>
          <p:spPr bwMode="auto">
            <a:xfrm>
              <a:off x="1042322" y="2619991"/>
              <a:ext cx="430921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9351" tIns="64676" rIns="129351" bIns="64676">
              <a:spAutoFit/>
            </a:bodyPr>
            <a:lstStyle/>
            <a:p>
              <a:r>
                <a:rPr lang="de-DE" altLang="de-DE" sz="1400" dirty="0"/>
                <a:t>P</a:t>
              </a:r>
            </a:p>
          </p:txBody>
        </p:sp>
        <p:sp>
          <p:nvSpPr>
            <p:cNvPr id="152" name="Textfeld 87"/>
            <p:cNvSpPr txBox="1">
              <a:spLocks noChangeArrowheads="1"/>
            </p:cNvSpPr>
            <p:nvPr/>
          </p:nvSpPr>
          <p:spPr bwMode="auto">
            <a:xfrm>
              <a:off x="1772380" y="3657496"/>
              <a:ext cx="589615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9351" tIns="64676" rIns="129351" bIns="64676">
              <a:spAutoFit/>
            </a:bodyPr>
            <a:lstStyle/>
            <a:p>
              <a:r>
                <a:rPr lang="de-DE" altLang="de-DE" sz="1400" dirty="0"/>
                <a:t>p5</a:t>
              </a:r>
            </a:p>
          </p:txBody>
        </p:sp>
        <p:sp>
          <p:nvSpPr>
            <p:cNvPr id="153" name="Textfeld 88"/>
            <p:cNvSpPr txBox="1">
              <a:spLocks noChangeArrowheads="1"/>
            </p:cNvSpPr>
            <p:nvPr/>
          </p:nvSpPr>
          <p:spPr bwMode="auto">
            <a:xfrm>
              <a:off x="2081942" y="3321947"/>
              <a:ext cx="560109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9351" tIns="64676" rIns="129351" bIns="64676">
              <a:spAutoFit/>
            </a:bodyPr>
            <a:lstStyle/>
            <a:p>
              <a:r>
                <a:rPr lang="de-DE" altLang="de-DE" sz="1400" dirty="0"/>
                <a:t>p6</a:t>
              </a:r>
            </a:p>
          </p:txBody>
        </p:sp>
        <p:sp>
          <p:nvSpPr>
            <p:cNvPr id="154" name="Textfeld 89"/>
            <p:cNvSpPr txBox="1">
              <a:spLocks noChangeArrowheads="1"/>
            </p:cNvSpPr>
            <p:nvPr/>
          </p:nvSpPr>
          <p:spPr bwMode="auto">
            <a:xfrm>
              <a:off x="2452127" y="2627439"/>
              <a:ext cx="605420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9351" tIns="64676" rIns="129351" bIns="64676">
              <a:spAutoFit/>
            </a:bodyPr>
            <a:lstStyle/>
            <a:p>
              <a:r>
                <a:rPr lang="de-DE" altLang="de-DE" sz="1400" dirty="0"/>
                <a:t>p7</a:t>
              </a:r>
            </a:p>
          </p:txBody>
        </p:sp>
        <p:sp>
          <p:nvSpPr>
            <p:cNvPr id="155" name="Textfeld 90"/>
            <p:cNvSpPr txBox="1">
              <a:spLocks noChangeArrowheads="1"/>
            </p:cNvSpPr>
            <p:nvPr/>
          </p:nvSpPr>
          <p:spPr bwMode="auto">
            <a:xfrm>
              <a:off x="3126706" y="1801772"/>
              <a:ext cx="578817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9351" tIns="64676" rIns="129351" bIns="64676">
              <a:spAutoFit/>
            </a:bodyPr>
            <a:lstStyle/>
            <a:p>
              <a:r>
                <a:rPr lang="de-DE" altLang="de-DE" sz="1400"/>
                <a:t>p8</a:t>
              </a:r>
            </a:p>
          </p:txBody>
        </p:sp>
        <p:sp>
          <p:nvSpPr>
            <p:cNvPr id="156" name="Textfeld 91"/>
            <p:cNvSpPr txBox="1">
              <a:spLocks noChangeArrowheads="1"/>
            </p:cNvSpPr>
            <p:nvPr/>
          </p:nvSpPr>
          <p:spPr bwMode="auto">
            <a:xfrm>
              <a:off x="2500008" y="2090118"/>
              <a:ext cx="430921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9351" tIns="64676" rIns="129351" bIns="64676">
              <a:spAutoFit/>
            </a:bodyPr>
            <a:lstStyle/>
            <a:p>
              <a:r>
                <a:rPr lang="de-DE" altLang="de-DE" sz="1400" dirty="0"/>
                <a:t>P</a:t>
              </a:r>
            </a:p>
          </p:txBody>
        </p:sp>
        <p:cxnSp>
          <p:nvCxnSpPr>
            <p:cNvPr id="158" name="Gerade Verbindung mit Pfeil 157"/>
            <p:cNvCxnSpPr>
              <a:stCxn id="133" idx="3"/>
              <a:endCxn id="137" idx="7"/>
            </p:cNvCxnSpPr>
            <p:nvPr/>
          </p:nvCxnSpPr>
          <p:spPr>
            <a:xfrm flipH="1">
              <a:off x="1241348" y="3162628"/>
              <a:ext cx="429401" cy="699483"/>
            </a:xfrm>
            <a:prstGeom prst="straightConnector1">
              <a:avLst/>
            </a:prstGeom>
            <a:ln cmpd="sng">
              <a:solidFill>
                <a:srgbClr val="4F81BD"/>
              </a:solidFill>
              <a:prstDash val="solid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Textfeld 86"/>
            <p:cNvSpPr txBox="1">
              <a:spLocks noChangeArrowheads="1"/>
            </p:cNvSpPr>
            <p:nvPr/>
          </p:nvSpPr>
          <p:spPr bwMode="auto">
            <a:xfrm>
              <a:off x="1437684" y="3334105"/>
              <a:ext cx="529491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9351" tIns="64676" rIns="129351" bIns="64676">
              <a:spAutoFit/>
            </a:bodyPr>
            <a:lstStyle/>
            <a:p>
              <a:r>
                <a:rPr lang="de-DE" altLang="de-DE" sz="1400" dirty="0" smtClean="0"/>
                <a:t>p4</a:t>
              </a:r>
              <a:endParaRPr lang="de-DE" altLang="de-DE" sz="1400" dirty="0"/>
            </a:p>
          </p:txBody>
        </p:sp>
      </p:grpSp>
      <p:cxnSp>
        <p:nvCxnSpPr>
          <p:cNvPr id="100" name="Gerade Verbindung mit Pfeil 99"/>
          <p:cNvCxnSpPr>
            <a:stCxn id="131" idx="5"/>
            <a:endCxn id="133" idx="2"/>
          </p:cNvCxnSpPr>
          <p:nvPr/>
        </p:nvCxnSpPr>
        <p:spPr>
          <a:xfrm>
            <a:off x="663935" y="2751922"/>
            <a:ext cx="911453" cy="305375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Gerade Verbindung mit Pfeil 164"/>
          <p:cNvCxnSpPr>
            <a:stCxn id="133" idx="3"/>
            <a:endCxn id="137" idx="7"/>
          </p:cNvCxnSpPr>
          <p:nvPr/>
        </p:nvCxnSpPr>
        <p:spPr>
          <a:xfrm flipH="1">
            <a:off x="1241348" y="3162627"/>
            <a:ext cx="429402" cy="699484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8" name="Gerade Verbindung mit Pfeil 167"/>
          <p:cNvCxnSpPr>
            <a:stCxn id="137" idx="6"/>
            <a:endCxn id="138" idx="2"/>
          </p:cNvCxnSpPr>
          <p:nvPr/>
        </p:nvCxnSpPr>
        <p:spPr>
          <a:xfrm>
            <a:off x="1336242" y="3967442"/>
            <a:ext cx="1287361" cy="643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Gerade Verbindung mit Pfeil 170"/>
          <p:cNvCxnSpPr>
            <a:stCxn id="138" idx="0"/>
            <a:endCxn id="133" idx="5"/>
          </p:cNvCxnSpPr>
          <p:nvPr/>
        </p:nvCxnSpPr>
        <p:spPr>
          <a:xfrm flipH="1" flipV="1">
            <a:off x="2131197" y="3162627"/>
            <a:ext cx="817992" cy="656497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Gerade Verbindung mit Pfeil 177"/>
          <p:cNvCxnSpPr>
            <a:stCxn id="133" idx="6"/>
            <a:endCxn id="136" idx="3"/>
          </p:cNvCxnSpPr>
          <p:nvPr/>
        </p:nvCxnSpPr>
        <p:spPr>
          <a:xfrm flipV="1">
            <a:off x="2226559" y="2751922"/>
            <a:ext cx="925881" cy="305375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mit Pfeil 180"/>
          <p:cNvCxnSpPr/>
          <p:nvPr/>
        </p:nvCxnSpPr>
        <p:spPr>
          <a:xfrm flipH="1">
            <a:off x="1199620" y="3141133"/>
            <a:ext cx="429402" cy="699484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Gerade Verbindung mit Pfeil 182"/>
          <p:cNvCxnSpPr/>
          <p:nvPr/>
        </p:nvCxnSpPr>
        <p:spPr>
          <a:xfrm>
            <a:off x="1311779" y="4030941"/>
            <a:ext cx="1336285" cy="643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Gerade Verbindung mit Pfeil 188"/>
          <p:cNvCxnSpPr/>
          <p:nvPr/>
        </p:nvCxnSpPr>
        <p:spPr>
          <a:xfrm flipH="1" flipV="1">
            <a:off x="2198144" y="3119643"/>
            <a:ext cx="866118" cy="698837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Users\Sven\AppData\Local\Microsoft\Windows\Temporary Internet Files\Content.IE5\XTCP3SHU\TzeenieWheenie-red-green-OK-not-OK-Icons-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293" y="2451384"/>
            <a:ext cx="390414" cy="390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Inhaltsplatzhalter 2"/>
          <p:cNvSpPr>
            <a:spLocks noGrp="1"/>
          </p:cNvSpPr>
          <p:nvPr>
            <p:ph idx="1"/>
          </p:nvPr>
        </p:nvSpPr>
        <p:spPr>
          <a:xfrm>
            <a:off x="4324648" y="1338063"/>
            <a:ext cx="4819352" cy="1040285"/>
          </a:xfrm>
        </p:spPr>
        <p:txBody>
          <a:bodyPr/>
          <a:lstStyle/>
          <a:p>
            <a:r>
              <a:rPr lang="de-DE" dirty="0" err="1" smtClean="0"/>
              <a:t>multiply</a:t>
            </a:r>
            <a:r>
              <a:rPr lang="de-DE" dirty="0"/>
              <a:t> </a:t>
            </a:r>
            <a:r>
              <a:rPr lang="de-DE" dirty="0" err="1" smtClean="0"/>
              <a:t>used</a:t>
            </a:r>
            <a:r>
              <a:rPr lang="de-DE" dirty="0" smtClean="0"/>
              <a:t> </a:t>
            </a:r>
            <a:r>
              <a:rPr lang="de-DE" dirty="0" err="1" smtClean="0"/>
              <a:t>triple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    (u3, p4, u4)</a:t>
            </a:r>
            <a:endParaRPr lang="de-DE" dirty="0"/>
          </a:p>
        </p:txBody>
      </p:sp>
      <p:sp>
        <p:nvSpPr>
          <p:cNvPr id="3" name="Gewitterblitz 2"/>
          <p:cNvSpPr/>
          <p:nvPr/>
        </p:nvSpPr>
        <p:spPr>
          <a:xfrm>
            <a:off x="879727" y="3034670"/>
            <a:ext cx="283557" cy="645494"/>
          </a:xfrm>
          <a:prstGeom prst="lightningBol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u="sng" dirty="0"/>
          </a:p>
        </p:txBody>
      </p:sp>
      <p:sp>
        <p:nvSpPr>
          <p:cNvPr id="44" name="Fußzeilenplatzhalter 3"/>
          <p:cNvSpPr txBox="1">
            <a:spLocks/>
          </p:cNvSpPr>
          <p:nvPr/>
        </p:nvSpPr>
        <p:spPr>
          <a:xfrm>
            <a:off x="5659971" y="6483928"/>
            <a:ext cx="3093504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ct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rgbClr val="595959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>
              <a:defRPr/>
            </a:pPr>
            <a:r>
              <a:rPr lang="de-DE" dirty="0" err="1">
                <a:solidFill>
                  <a:srgbClr val="FF6600"/>
                </a:solidFill>
              </a:rPr>
              <a:t>i</a:t>
            </a:r>
            <a:r>
              <a:rPr lang="de-DE" dirty="0" err="1" smtClean="0">
                <a:solidFill>
                  <a:srgbClr val="FF6600"/>
                </a:solidFill>
              </a:rPr>
              <a:t>ntro</a:t>
            </a:r>
            <a:r>
              <a:rPr lang="de-DE" dirty="0" smtClean="0">
                <a:solidFill>
                  <a:srgbClr val="FF6600"/>
                </a:solidFill>
              </a:rPr>
              <a:t> </a:t>
            </a:r>
            <a:r>
              <a:rPr lang="de-DE" dirty="0" smtClean="0"/>
              <a:t>| </a:t>
            </a:r>
            <a:r>
              <a:rPr lang="de-DE" dirty="0" err="1" smtClean="0"/>
              <a:t>approach</a:t>
            </a:r>
            <a:r>
              <a:rPr lang="de-DE" dirty="0"/>
              <a:t> </a:t>
            </a:r>
            <a:r>
              <a:rPr lang="de-DE" dirty="0" smtClean="0"/>
              <a:t>| </a:t>
            </a:r>
            <a:r>
              <a:rPr lang="de-DE" dirty="0" err="1" smtClean="0"/>
              <a:t>eval</a:t>
            </a:r>
            <a:r>
              <a:rPr lang="de-DE" dirty="0" smtClean="0"/>
              <a:t> | </a:t>
            </a:r>
            <a:r>
              <a:rPr lang="de-DE" dirty="0" err="1" smtClean="0"/>
              <a:t>sparql</a:t>
            </a:r>
            <a:r>
              <a:rPr lang="de-DE" dirty="0" smtClean="0"/>
              <a:t> | </a:t>
            </a:r>
            <a:r>
              <a:rPr lang="de-DE" dirty="0" err="1" smtClean="0"/>
              <a:t>conclusion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653869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Introduction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>
              <a:defRPr/>
            </a:pPr>
            <a:fld id="{3FF1BEC8-F82F-4CE5-AD0A-386182457362}" type="datetime1">
              <a:rPr lang="de-DE" smtClean="0"/>
              <a:pPr algn="l">
                <a:defRPr/>
              </a:pPr>
              <a:t>30.05.2016</a:t>
            </a:fld>
            <a:r>
              <a:rPr lang="de-DE" smtClean="0"/>
              <a:t> | Knowledge Management Group | Sven Hertling | </a:t>
            </a:r>
            <a:fld id="{42D38321-6031-46DA-9B37-EEE2EA974F6E}" type="slidenum">
              <a:rPr lang="de-DE" smtClean="0"/>
              <a:pPr algn="l">
                <a:defRPr/>
              </a:pPr>
              <a:t>8</a:t>
            </a:fld>
            <a:endParaRPr lang="de-DE" dirty="0" smtClean="0"/>
          </a:p>
        </p:txBody>
      </p:sp>
      <p:grpSp>
        <p:nvGrpSpPr>
          <p:cNvPr id="123" name="Gruppieren 122"/>
          <p:cNvGrpSpPr/>
          <p:nvPr/>
        </p:nvGrpSpPr>
        <p:grpSpPr>
          <a:xfrm>
            <a:off x="108126" y="1217634"/>
            <a:ext cx="3597398" cy="2899411"/>
            <a:chOff x="108126" y="1217634"/>
            <a:chExt cx="3597398" cy="2899411"/>
          </a:xfrm>
        </p:grpSpPr>
        <p:sp>
          <p:nvSpPr>
            <p:cNvPr id="131" name="Ellipse 130"/>
            <p:cNvSpPr/>
            <p:nvPr/>
          </p:nvSpPr>
          <p:spPr>
            <a:xfrm>
              <a:off x="108126" y="2497631"/>
              <a:ext cx="651171" cy="297921"/>
            </a:xfrm>
            <a:prstGeom prst="ellipse">
              <a:avLst/>
            </a:prstGeom>
            <a:gradFill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9351" tIns="64676" rIns="129351" bIns="64676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32" name="Ellipse 131"/>
            <p:cNvSpPr/>
            <p:nvPr/>
          </p:nvSpPr>
          <p:spPr>
            <a:xfrm>
              <a:off x="1590284" y="2077349"/>
              <a:ext cx="651171" cy="297921"/>
            </a:xfrm>
            <a:prstGeom prst="ellipse">
              <a:avLst/>
            </a:prstGeom>
            <a:gradFill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9351" tIns="64676" rIns="129351" bIns="64676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/>
                  </a:solidFill>
                </a:rPr>
                <a:t>u6</a:t>
              </a:r>
            </a:p>
          </p:txBody>
        </p:sp>
        <p:sp>
          <p:nvSpPr>
            <p:cNvPr id="133" name="Ellipse 132"/>
            <p:cNvSpPr/>
            <p:nvPr/>
          </p:nvSpPr>
          <p:spPr>
            <a:xfrm>
              <a:off x="1575388" y="2908336"/>
              <a:ext cx="651171" cy="297921"/>
            </a:xfrm>
            <a:prstGeom prst="ellipse">
              <a:avLst/>
            </a:prstGeom>
            <a:gradFill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9351" tIns="64676" rIns="129351" bIns="64676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/>
                  </a:solidFill>
                </a:rPr>
                <a:t>u3</a:t>
              </a:r>
            </a:p>
          </p:txBody>
        </p:sp>
        <p:sp>
          <p:nvSpPr>
            <p:cNvPr id="134" name="Ellipse 133"/>
            <p:cNvSpPr/>
            <p:nvPr/>
          </p:nvSpPr>
          <p:spPr>
            <a:xfrm>
              <a:off x="825265" y="1394259"/>
              <a:ext cx="647978" cy="295793"/>
            </a:xfrm>
            <a:prstGeom prst="ellipse">
              <a:avLst/>
            </a:prstGeom>
            <a:gradFill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9351" tIns="64676" rIns="129351" bIns="64676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/>
                  </a:solidFill>
                </a:rPr>
                <a:t>u1</a:t>
              </a:r>
            </a:p>
          </p:txBody>
        </p:sp>
        <p:sp>
          <p:nvSpPr>
            <p:cNvPr id="135" name="Ellipse 134"/>
            <p:cNvSpPr/>
            <p:nvPr/>
          </p:nvSpPr>
          <p:spPr>
            <a:xfrm>
              <a:off x="2316999" y="1394259"/>
              <a:ext cx="650106" cy="295793"/>
            </a:xfrm>
            <a:prstGeom prst="ellipse">
              <a:avLst/>
            </a:prstGeom>
            <a:gradFill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9351" tIns="64676" rIns="129351" bIns="64676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/>
                  </a:solidFill>
                </a:rPr>
                <a:t>u2</a:t>
              </a:r>
            </a:p>
          </p:txBody>
        </p:sp>
        <p:sp>
          <p:nvSpPr>
            <p:cNvPr id="136" name="Ellipse 135"/>
            <p:cNvSpPr/>
            <p:nvPr/>
          </p:nvSpPr>
          <p:spPr>
            <a:xfrm>
              <a:off x="3057546" y="2497631"/>
              <a:ext cx="647978" cy="297921"/>
            </a:xfrm>
            <a:prstGeom prst="ellipse">
              <a:avLst/>
            </a:prstGeom>
            <a:gradFill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9351" tIns="64676" rIns="129351" bIns="64676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37" name="Ellipse 136"/>
            <p:cNvSpPr/>
            <p:nvPr/>
          </p:nvSpPr>
          <p:spPr>
            <a:xfrm>
              <a:off x="688264" y="3818481"/>
              <a:ext cx="647978" cy="297921"/>
            </a:xfrm>
            <a:prstGeom prst="ellipse">
              <a:avLst/>
            </a:prstGeom>
            <a:gradFill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9351" tIns="64676" rIns="129351" bIns="64676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/>
                  </a:solidFill>
                </a:rPr>
                <a:t>u4</a:t>
              </a:r>
            </a:p>
          </p:txBody>
        </p:sp>
        <p:sp>
          <p:nvSpPr>
            <p:cNvPr id="138" name="Ellipse 137"/>
            <p:cNvSpPr/>
            <p:nvPr/>
          </p:nvSpPr>
          <p:spPr>
            <a:xfrm>
              <a:off x="2623603" y="3819124"/>
              <a:ext cx="651171" cy="297921"/>
            </a:xfrm>
            <a:prstGeom prst="ellipse">
              <a:avLst/>
            </a:prstGeom>
            <a:gradFill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9351" tIns="64676" rIns="129351" bIns="64676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/>
                  </a:solidFill>
                </a:rPr>
                <a:t>u5</a:t>
              </a:r>
            </a:p>
          </p:txBody>
        </p:sp>
        <p:cxnSp>
          <p:nvCxnSpPr>
            <p:cNvPr id="139" name="Gerade Verbindung mit Pfeil 138"/>
            <p:cNvCxnSpPr>
              <a:stCxn id="131" idx="0"/>
              <a:endCxn id="134" idx="3"/>
            </p:cNvCxnSpPr>
            <p:nvPr/>
          </p:nvCxnSpPr>
          <p:spPr>
            <a:xfrm flipV="1">
              <a:off x="433711" y="1646427"/>
              <a:ext cx="485186" cy="851203"/>
            </a:xfrm>
            <a:prstGeom prst="straightConnector1">
              <a:avLst/>
            </a:prstGeom>
            <a:ln>
              <a:solidFill>
                <a:srgbClr val="4F81B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Gerade Verbindung mit Pfeil 139"/>
            <p:cNvCxnSpPr>
              <a:stCxn id="131" idx="7"/>
              <a:endCxn id="132" idx="2"/>
            </p:cNvCxnSpPr>
            <p:nvPr/>
          </p:nvCxnSpPr>
          <p:spPr>
            <a:xfrm flipV="1">
              <a:off x="662472" y="2226310"/>
              <a:ext cx="927812" cy="314945"/>
            </a:xfrm>
            <a:prstGeom prst="straightConnector1">
              <a:avLst/>
            </a:prstGeom>
            <a:ln>
              <a:solidFill>
                <a:srgbClr val="4F81B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Gerade Verbindung mit Pfeil 140"/>
            <p:cNvCxnSpPr>
              <a:stCxn id="131" idx="5"/>
              <a:endCxn id="133" idx="2"/>
            </p:cNvCxnSpPr>
            <p:nvPr/>
          </p:nvCxnSpPr>
          <p:spPr>
            <a:xfrm>
              <a:off x="662472" y="2751928"/>
              <a:ext cx="912916" cy="305369"/>
            </a:xfrm>
            <a:prstGeom prst="straightConnector1">
              <a:avLst/>
            </a:prstGeom>
            <a:ln>
              <a:solidFill>
                <a:srgbClr val="4F81B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Gerade Verbindung mit Pfeil 141"/>
            <p:cNvCxnSpPr>
              <a:stCxn id="132" idx="6"/>
              <a:endCxn id="136" idx="1"/>
            </p:cNvCxnSpPr>
            <p:nvPr/>
          </p:nvCxnSpPr>
          <p:spPr>
            <a:xfrm>
              <a:off x="2241454" y="2226310"/>
              <a:ext cx="909724" cy="314945"/>
            </a:xfrm>
            <a:prstGeom prst="straightConnector1">
              <a:avLst/>
            </a:prstGeom>
            <a:ln>
              <a:solidFill>
                <a:srgbClr val="4F81B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Gerade Verbindung mit Pfeil 142"/>
            <p:cNvCxnSpPr>
              <a:stCxn id="133" idx="6"/>
              <a:endCxn id="136" idx="3"/>
            </p:cNvCxnSpPr>
            <p:nvPr/>
          </p:nvCxnSpPr>
          <p:spPr>
            <a:xfrm flipV="1">
              <a:off x="2226558" y="2751928"/>
              <a:ext cx="924620" cy="305369"/>
            </a:xfrm>
            <a:prstGeom prst="straightConnector1">
              <a:avLst/>
            </a:prstGeom>
            <a:ln>
              <a:solidFill>
                <a:srgbClr val="4F81B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Gerade Verbindung mit Pfeil 143"/>
            <p:cNvCxnSpPr>
              <a:stCxn id="137" idx="6"/>
              <a:endCxn id="138" idx="2"/>
            </p:cNvCxnSpPr>
            <p:nvPr/>
          </p:nvCxnSpPr>
          <p:spPr>
            <a:xfrm>
              <a:off x="1336242" y="3967442"/>
              <a:ext cx="1287361" cy="643"/>
            </a:xfrm>
            <a:prstGeom prst="straightConnector1">
              <a:avLst/>
            </a:prstGeom>
            <a:ln>
              <a:solidFill>
                <a:srgbClr val="4F81B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Gerade Verbindung mit Pfeil 144"/>
            <p:cNvCxnSpPr>
              <a:stCxn id="138" idx="0"/>
              <a:endCxn id="133" idx="5"/>
            </p:cNvCxnSpPr>
            <p:nvPr/>
          </p:nvCxnSpPr>
          <p:spPr>
            <a:xfrm flipH="1" flipV="1">
              <a:off x="2131197" y="3162628"/>
              <a:ext cx="817992" cy="656496"/>
            </a:xfrm>
            <a:prstGeom prst="straightConnector1">
              <a:avLst/>
            </a:prstGeom>
            <a:ln>
              <a:solidFill>
                <a:srgbClr val="4F81B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Gerade Verbindung mit Pfeil 145"/>
            <p:cNvCxnSpPr>
              <a:stCxn id="134" idx="6"/>
              <a:endCxn id="135" idx="2"/>
            </p:cNvCxnSpPr>
            <p:nvPr/>
          </p:nvCxnSpPr>
          <p:spPr>
            <a:xfrm>
              <a:off x="1473243" y="1543219"/>
              <a:ext cx="843756" cy="0"/>
            </a:xfrm>
            <a:prstGeom prst="straightConnector1">
              <a:avLst/>
            </a:prstGeom>
            <a:ln>
              <a:solidFill>
                <a:srgbClr val="4F81B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Gerade Verbindung mit Pfeil 146"/>
            <p:cNvCxnSpPr>
              <a:stCxn id="135" idx="5"/>
              <a:endCxn id="136" idx="0"/>
            </p:cNvCxnSpPr>
            <p:nvPr/>
          </p:nvCxnSpPr>
          <p:spPr>
            <a:xfrm>
              <a:off x="2871345" y="1646427"/>
              <a:ext cx="508594" cy="851203"/>
            </a:xfrm>
            <a:prstGeom prst="straightConnector1">
              <a:avLst/>
            </a:prstGeom>
            <a:ln>
              <a:solidFill>
                <a:srgbClr val="4F81B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Textfeld 2066"/>
            <p:cNvSpPr txBox="1">
              <a:spLocks noChangeArrowheads="1"/>
            </p:cNvSpPr>
            <p:nvPr/>
          </p:nvSpPr>
          <p:spPr bwMode="auto">
            <a:xfrm>
              <a:off x="217715" y="1816669"/>
              <a:ext cx="541582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9351" tIns="64676" rIns="129351" bIns="64676">
              <a:spAutoFit/>
            </a:bodyPr>
            <a:lstStyle/>
            <a:p>
              <a:r>
                <a:rPr lang="de-DE" altLang="de-DE" sz="1400" dirty="0"/>
                <a:t>p1</a:t>
              </a:r>
            </a:p>
          </p:txBody>
        </p:sp>
        <p:sp>
          <p:nvSpPr>
            <p:cNvPr id="149" name="Textfeld 82"/>
            <p:cNvSpPr txBox="1">
              <a:spLocks noChangeArrowheads="1"/>
            </p:cNvSpPr>
            <p:nvPr/>
          </p:nvSpPr>
          <p:spPr bwMode="auto">
            <a:xfrm>
              <a:off x="1672212" y="1217634"/>
              <a:ext cx="626788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9351" tIns="64676" rIns="129351" bIns="64676">
              <a:spAutoFit/>
            </a:bodyPr>
            <a:lstStyle/>
            <a:p>
              <a:r>
                <a:rPr lang="de-DE" altLang="de-DE" sz="1400" dirty="0"/>
                <a:t>p2</a:t>
              </a:r>
            </a:p>
          </p:txBody>
        </p:sp>
        <p:sp>
          <p:nvSpPr>
            <p:cNvPr id="150" name="Textfeld 83"/>
            <p:cNvSpPr txBox="1">
              <a:spLocks noChangeArrowheads="1"/>
            </p:cNvSpPr>
            <p:nvPr/>
          </p:nvSpPr>
          <p:spPr bwMode="auto">
            <a:xfrm>
              <a:off x="906129" y="2081605"/>
              <a:ext cx="567114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9351" tIns="64676" rIns="129351" bIns="64676">
              <a:spAutoFit/>
            </a:bodyPr>
            <a:lstStyle/>
            <a:p>
              <a:r>
                <a:rPr lang="de-DE" altLang="de-DE" sz="1400" dirty="0"/>
                <a:t>p3</a:t>
              </a:r>
            </a:p>
          </p:txBody>
        </p:sp>
        <p:sp>
          <p:nvSpPr>
            <p:cNvPr id="151" name="Textfeld 84"/>
            <p:cNvSpPr txBox="1">
              <a:spLocks noChangeArrowheads="1"/>
            </p:cNvSpPr>
            <p:nvPr/>
          </p:nvSpPr>
          <p:spPr bwMode="auto">
            <a:xfrm>
              <a:off x="1042322" y="2619991"/>
              <a:ext cx="430921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9351" tIns="64676" rIns="129351" bIns="64676">
              <a:spAutoFit/>
            </a:bodyPr>
            <a:lstStyle/>
            <a:p>
              <a:r>
                <a:rPr lang="de-DE" altLang="de-DE" sz="1400" dirty="0"/>
                <a:t>P</a:t>
              </a:r>
            </a:p>
          </p:txBody>
        </p:sp>
        <p:sp>
          <p:nvSpPr>
            <p:cNvPr id="152" name="Textfeld 87"/>
            <p:cNvSpPr txBox="1">
              <a:spLocks noChangeArrowheads="1"/>
            </p:cNvSpPr>
            <p:nvPr/>
          </p:nvSpPr>
          <p:spPr bwMode="auto">
            <a:xfrm>
              <a:off x="1772380" y="3657496"/>
              <a:ext cx="589615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9351" tIns="64676" rIns="129351" bIns="64676">
              <a:spAutoFit/>
            </a:bodyPr>
            <a:lstStyle/>
            <a:p>
              <a:r>
                <a:rPr lang="de-DE" altLang="de-DE" sz="1400" dirty="0"/>
                <a:t>p5</a:t>
              </a:r>
            </a:p>
          </p:txBody>
        </p:sp>
        <p:sp>
          <p:nvSpPr>
            <p:cNvPr id="153" name="Textfeld 88"/>
            <p:cNvSpPr txBox="1">
              <a:spLocks noChangeArrowheads="1"/>
            </p:cNvSpPr>
            <p:nvPr/>
          </p:nvSpPr>
          <p:spPr bwMode="auto">
            <a:xfrm>
              <a:off x="2081942" y="3321947"/>
              <a:ext cx="560109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9351" tIns="64676" rIns="129351" bIns="64676">
              <a:spAutoFit/>
            </a:bodyPr>
            <a:lstStyle/>
            <a:p>
              <a:r>
                <a:rPr lang="de-DE" altLang="de-DE" sz="1400" dirty="0"/>
                <a:t>p6</a:t>
              </a:r>
            </a:p>
          </p:txBody>
        </p:sp>
        <p:sp>
          <p:nvSpPr>
            <p:cNvPr id="154" name="Textfeld 89"/>
            <p:cNvSpPr txBox="1">
              <a:spLocks noChangeArrowheads="1"/>
            </p:cNvSpPr>
            <p:nvPr/>
          </p:nvSpPr>
          <p:spPr bwMode="auto">
            <a:xfrm>
              <a:off x="2452127" y="2627439"/>
              <a:ext cx="605420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9351" tIns="64676" rIns="129351" bIns="64676">
              <a:spAutoFit/>
            </a:bodyPr>
            <a:lstStyle/>
            <a:p>
              <a:r>
                <a:rPr lang="de-DE" altLang="de-DE" sz="1400" dirty="0"/>
                <a:t>p7</a:t>
              </a:r>
            </a:p>
          </p:txBody>
        </p:sp>
        <p:sp>
          <p:nvSpPr>
            <p:cNvPr id="155" name="Textfeld 90"/>
            <p:cNvSpPr txBox="1">
              <a:spLocks noChangeArrowheads="1"/>
            </p:cNvSpPr>
            <p:nvPr/>
          </p:nvSpPr>
          <p:spPr bwMode="auto">
            <a:xfrm>
              <a:off x="3126706" y="1801772"/>
              <a:ext cx="578817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9351" tIns="64676" rIns="129351" bIns="64676">
              <a:spAutoFit/>
            </a:bodyPr>
            <a:lstStyle/>
            <a:p>
              <a:r>
                <a:rPr lang="de-DE" altLang="de-DE" sz="1400"/>
                <a:t>p8</a:t>
              </a:r>
            </a:p>
          </p:txBody>
        </p:sp>
        <p:sp>
          <p:nvSpPr>
            <p:cNvPr id="156" name="Textfeld 91"/>
            <p:cNvSpPr txBox="1">
              <a:spLocks noChangeArrowheads="1"/>
            </p:cNvSpPr>
            <p:nvPr/>
          </p:nvSpPr>
          <p:spPr bwMode="auto">
            <a:xfrm>
              <a:off x="2500008" y="2090118"/>
              <a:ext cx="430921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9351" tIns="64676" rIns="129351" bIns="64676">
              <a:spAutoFit/>
            </a:bodyPr>
            <a:lstStyle/>
            <a:p>
              <a:r>
                <a:rPr lang="de-DE" altLang="de-DE" sz="1400" dirty="0"/>
                <a:t>P</a:t>
              </a:r>
            </a:p>
          </p:txBody>
        </p:sp>
        <p:cxnSp>
          <p:nvCxnSpPr>
            <p:cNvPr id="158" name="Gerade Verbindung mit Pfeil 157"/>
            <p:cNvCxnSpPr>
              <a:stCxn id="133" idx="3"/>
              <a:endCxn id="137" idx="7"/>
            </p:cNvCxnSpPr>
            <p:nvPr/>
          </p:nvCxnSpPr>
          <p:spPr>
            <a:xfrm flipH="1">
              <a:off x="1241348" y="3162628"/>
              <a:ext cx="429401" cy="699483"/>
            </a:xfrm>
            <a:prstGeom prst="straightConnector1">
              <a:avLst/>
            </a:prstGeom>
            <a:ln cmpd="sng">
              <a:solidFill>
                <a:srgbClr val="4F81BD"/>
              </a:solidFill>
              <a:prstDash val="solid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Textfeld 86"/>
            <p:cNvSpPr txBox="1">
              <a:spLocks noChangeArrowheads="1"/>
            </p:cNvSpPr>
            <p:nvPr/>
          </p:nvSpPr>
          <p:spPr bwMode="auto">
            <a:xfrm>
              <a:off x="1437684" y="3334105"/>
              <a:ext cx="529491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9351" tIns="64676" rIns="129351" bIns="64676">
              <a:spAutoFit/>
            </a:bodyPr>
            <a:lstStyle/>
            <a:p>
              <a:r>
                <a:rPr lang="de-DE" altLang="de-DE" sz="1400" dirty="0" smtClean="0"/>
                <a:t>p4</a:t>
              </a:r>
              <a:endParaRPr lang="de-DE" altLang="de-DE" sz="1400" dirty="0"/>
            </a:p>
          </p:txBody>
        </p:sp>
      </p:grpSp>
      <p:sp>
        <p:nvSpPr>
          <p:cNvPr id="37" name="Inhaltsplatzhalter 2"/>
          <p:cNvSpPr>
            <a:spLocks noGrp="1"/>
          </p:cNvSpPr>
          <p:nvPr>
            <p:ph idx="1"/>
          </p:nvPr>
        </p:nvSpPr>
        <p:spPr>
          <a:xfrm>
            <a:off x="4324648" y="1338063"/>
            <a:ext cx="4819352" cy="1815882"/>
          </a:xfrm>
        </p:spPr>
        <p:txBody>
          <a:bodyPr/>
          <a:lstStyle/>
          <a:p>
            <a:r>
              <a:rPr lang="en-US" dirty="0"/>
              <a:t>thus common algorithms (e.g. Dijkstra, Yen, </a:t>
            </a:r>
            <a:r>
              <a:rPr lang="en-US" dirty="0" err="1"/>
              <a:t>Eppstein</a:t>
            </a:r>
            <a:r>
              <a:rPr lang="en-US" dirty="0"/>
              <a:t>, …) cannot be applied without further </a:t>
            </a:r>
            <a:r>
              <a:rPr lang="en-US" dirty="0" smtClean="0"/>
              <a:t>ado</a:t>
            </a:r>
          </a:p>
        </p:txBody>
      </p:sp>
      <p:sp>
        <p:nvSpPr>
          <p:cNvPr id="39" name="Inhaltsplatzhalter 2"/>
          <p:cNvSpPr txBox="1">
            <a:spLocks/>
          </p:cNvSpPr>
          <p:nvPr/>
        </p:nvSpPr>
        <p:spPr bwMode="auto">
          <a:xfrm>
            <a:off x="232376" y="4455604"/>
            <a:ext cx="8796214" cy="1778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rgbClr val="595959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rgbClr val="595959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595959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rgbClr val="595959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1200" kern="1200">
                <a:solidFill>
                  <a:srgbClr val="7F7F7F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two tasks in ESWC top-k shortest path challenge: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top-k shortest valid paths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every path should have the edge P as the outgoing edge of </a:t>
            </a:r>
            <a:r>
              <a:rPr lang="en-US" dirty="0" err="1"/>
              <a:t>src</a:t>
            </a:r>
            <a:r>
              <a:rPr lang="en-US" dirty="0"/>
              <a:t> or the incoming edge of </a:t>
            </a:r>
            <a:r>
              <a:rPr lang="en-US" dirty="0" err="1"/>
              <a:t>dst</a:t>
            </a:r>
            <a:endParaRPr lang="en-US" dirty="0"/>
          </a:p>
        </p:txBody>
      </p:sp>
      <p:cxnSp>
        <p:nvCxnSpPr>
          <p:cNvPr id="40" name="Gerade Verbindung mit Pfeil 39"/>
          <p:cNvCxnSpPr/>
          <p:nvPr/>
        </p:nvCxnSpPr>
        <p:spPr>
          <a:xfrm>
            <a:off x="663935" y="2751922"/>
            <a:ext cx="911453" cy="305375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40"/>
          <p:cNvCxnSpPr>
            <a:stCxn id="132" idx="6"/>
            <a:endCxn id="136" idx="1"/>
          </p:cNvCxnSpPr>
          <p:nvPr/>
        </p:nvCxnSpPr>
        <p:spPr>
          <a:xfrm>
            <a:off x="2241455" y="2226310"/>
            <a:ext cx="910985" cy="314951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Fußzeilenplatzhalter 3"/>
          <p:cNvSpPr txBox="1">
            <a:spLocks/>
          </p:cNvSpPr>
          <p:nvPr/>
        </p:nvSpPr>
        <p:spPr>
          <a:xfrm>
            <a:off x="5659971" y="6483928"/>
            <a:ext cx="3093504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ct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rgbClr val="595959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>
              <a:defRPr/>
            </a:pPr>
            <a:r>
              <a:rPr lang="de-DE" dirty="0" err="1">
                <a:solidFill>
                  <a:srgbClr val="FF6600"/>
                </a:solidFill>
              </a:rPr>
              <a:t>i</a:t>
            </a:r>
            <a:r>
              <a:rPr lang="de-DE" dirty="0" err="1" smtClean="0">
                <a:solidFill>
                  <a:srgbClr val="FF6600"/>
                </a:solidFill>
              </a:rPr>
              <a:t>ntro</a:t>
            </a:r>
            <a:r>
              <a:rPr lang="de-DE" dirty="0" smtClean="0">
                <a:solidFill>
                  <a:srgbClr val="FF6600"/>
                </a:solidFill>
              </a:rPr>
              <a:t> </a:t>
            </a:r>
            <a:r>
              <a:rPr lang="de-DE" dirty="0" smtClean="0"/>
              <a:t>| </a:t>
            </a:r>
            <a:r>
              <a:rPr lang="de-DE" dirty="0" err="1" smtClean="0"/>
              <a:t>approach</a:t>
            </a:r>
            <a:r>
              <a:rPr lang="de-DE" dirty="0"/>
              <a:t> </a:t>
            </a:r>
            <a:r>
              <a:rPr lang="de-DE" dirty="0" smtClean="0"/>
              <a:t>| </a:t>
            </a:r>
            <a:r>
              <a:rPr lang="de-DE" dirty="0" err="1" smtClean="0"/>
              <a:t>eval</a:t>
            </a:r>
            <a:r>
              <a:rPr lang="de-DE" dirty="0" smtClean="0"/>
              <a:t> | </a:t>
            </a:r>
            <a:r>
              <a:rPr lang="de-DE" dirty="0" err="1" smtClean="0"/>
              <a:t>sparql</a:t>
            </a:r>
            <a:r>
              <a:rPr lang="de-DE" dirty="0" smtClean="0"/>
              <a:t> | </a:t>
            </a:r>
            <a:r>
              <a:rPr lang="de-DE" dirty="0" err="1" smtClean="0"/>
              <a:t>conclusion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61067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uild="p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Approach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>
              <a:defRPr/>
            </a:pPr>
            <a:fld id="{3FF1BEC8-F82F-4CE5-AD0A-386182457362}" type="datetime1">
              <a:rPr lang="de-DE" smtClean="0"/>
              <a:pPr algn="l">
                <a:defRPr/>
              </a:pPr>
              <a:t>30.05.2016</a:t>
            </a:fld>
            <a:r>
              <a:rPr lang="de-DE" smtClean="0"/>
              <a:t> | Knowledge Management Group | Sven Hertling | </a:t>
            </a:r>
            <a:fld id="{42D38321-6031-46DA-9B37-EEE2EA974F6E}" type="slidenum">
              <a:rPr lang="de-DE" smtClean="0"/>
              <a:pPr algn="l">
                <a:defRPr/>
              </a:pPr>
              <a:t>9</a:t>
            </a:fld>
            <a:endParaRPr lang="de-DE" dirty="0" smtClean="0"/>
          </a:p>
        </p:txBody>
      </p:sp>
      <p:grpSp>
        <p:nvGrpSpPr>
          <p:cNvPr id="123" name="Gruppieren 122"/>
          <p:cNvGrpSpPr/>
          <p:nvPr/>
        </p:nvGrpSpPr>
        <p:grpSpPr>
          <a:xfrm>
            <a:off x="108126" y="1217634"/>
            <a:ext cx="3597398" cy="2899411"/>
            <a:chOff x="108126" y="1217634"/>
            <a:chExt cx="3597398" cy="2899411"/>
          </a:xfrm>
        </p:grpSpPr>
        <p:sp>
          <p:nvSpPr>
            <p:cNvPr id="131" name="Ellipse 130"/>
            <p:cNvSpPr/>
            <p:nvPr/>
          </p:nvSpPr>
          <p:spPr>
            <a:xfrm>
              <a:off x="108126" y="2497631"/>
              <a:ext cx="651171" cy="297921"/>
            </a:xfrm>
            <a:prstGeom prst="ellipse">
              <a:avLst/>
            </a:prstGeom>
            <a:gradFill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9351" tIns="64676" rIns="129351" bIns="64676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32" name="Ellipse 131"/>
            <p:cNvSpPr/>
            <p:nvPr/>
          </p:nvSpPr>
          <p:spPr>
            <a:xfrm>
              <a:off x="1590284" y="2077349"/>
              <a:ext cx="651171" cy="297921"/>
            </a:xfrm>
            <a:prstGeom prst="ellipse">
              <a:avLst/>
            </a:prstGeom>
            <a:gradFill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9351" tIns="64676" rIns="129351" bIns="64676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/>
                  </a:solidFill>
                </a:rPr>
                <a:t>u6</a:t>
              </a:r>
            </a:p>
          </p:txBody>
        </p:sp>
        <p:sp>
          <p:nvSpPr>
            <p:cNvPr id="133" name="Ellipse 132"/>
            <p:cNvSpPr/>
            <p:nvPr/>
          </p:nvSpPr>
          <p:spPr>
            <a:xfrm>
              <a:off x="1575388" y="2908336"/>
              <a:ext cx="651171" cy="297921"/>
            </a:xfrm>
            <a:prstGeom prst="ellipse">
              <a:avLst/>
            </a:prstGeom>
            <a:gradFill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9351" tIns="64676" rIns="129351" bIns="64676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/>
                  </a:solidFill>
                </a:rPr>
                <a:t>u3</a:t>
              </a:r>
            </a:p>
          </p:txBody>
        </p:sp>
        <p:sp>
          <p:nvSpPr>
            <p:cNvPr id="134" name="Ellipse 133"/>
            <p:cNvSpPr/>
            <p:nvPr/>
          </p:nvSpPr>
          <p:spPr>
            <a:xfrm>
              <a:off x="825265" y="1394259"/>
              <a:ext cx="647978" cy="295793"/>
            </a:xfrm>
            <a:prstGeom prst="ellipse">
              <a:avLst/>
            </a:prstGeom>
            <a:gradFill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9351" tIns="64676" rIns="129351" bIns="64676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/>
                  </a:solidFill>
                </a:rPr>
                <a:t>u1</a:t>
              </a:r>
            </a:p>
          </p:txBody>
        </p:sp>
        <p:sp>
          <p:nvSpPr>
            <p:cNvPr id="135" name="Ellipse 134"/>
            <p:cNvSpPr/>
            <p:nvPr/>
          </p:nvSpPr>
          <p:spPr>
            <a:xfrm>
              <a:off x="2316999" y="1394259"/>
              <a:ext cx="650106" cy="295793"/>
            </a:xfrm>
            <a:prstGeom prst="ellipse">
              <a:avLst/>
            </a:prstGeom>
            <a:gradFill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9351" tIns="64676" rIns="129351" bIns="64676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/>
                  </a:solidFill>
                </a:rPr>
                <a:t>u2</a:t>
              </a:r>
            </a:p>
          </p:txBody>
        </p:sp>
        <p:sp>
          <p:nvSpPr>
            <p:cNvPr id="136" name="Ellipse 135"/>
            <p:cNvSpPr/>
            <p:nvPr/>
          </p:nvSpPr>
          <p:spPr>
            <a:xfrm>
              <a:off x="3057546" y="2497631"/>
              <a:ext cx="647978" cy="297921"/>
            </a:xfrm>
            <a:prstGeom prst="ellipse">
              <a:avLst/>
            </a:prstGeom>
            <a:gradFill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9351" tIns="64676" rIns="129351" bIns="64676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37" name="Ellipse 136"/>
            <p:cNvSpPr/>
            <p:nvPr/>
          </p:nvSpPr>
          <p:spPr>
            <a:xfrm>
              <a:off x="688264" y="3818481"/>
              <a:ext cx="647978" cy="297921"/>
            </a:xfrm>
            <a:prstGeom prst="ellipse">
              <a:avLst/>
            </a:prstGeom>
            <a:gradFill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9351" tIns="64676" rIns="129351" bIns="64676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/>
                  </a:solidFill>
                </a:rPr>
                <a:t>u4</a:t>
              </a:r>
            </a:p>
          </p:txBody>
        </p:sp>
        <p:sp>
          <p:nvSpPr>
            <p:cNvPr id="138" name="Ellipse 137"/>
            <p:cNvSpPr/>
            <p:nvPr/>
          </p:nvSpPr>
          <p:spPr>
            <a:xfrm>
              <a:off x="2623603" y="3819124"/>
              <a:ext cx="651171" cy="297921"/>
            </a:xfrm>
            <a:prstGeom prst="ellipse">
              <a:avLst/>
            </a:prstGeom>
            <a:gradFill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9351" tIns="64676" rIns="129351" bIns="64676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/>
                  </a:solidFill>
                </a:rPr>
                <a:t>u5</a:t>
              </a:r>
            </a:p>
          </p:txBody>
        </p:sp>
        <p:cxnSp>
          <p:nvCxnSpPr>
            <p:cNvPr id="139" name="Gerade Verbindung mit Pfeil 138"/>
            <p:cNvCxnSpPr>
              <a:stCxn id="131" idx="0"/>
              <a:endCxn id="134" idx="3"/>
            </p:cNvCxnSpPr>
            <p:nvPr/>
          </p:nvCxnSpPr>
          <p:spPr>
            <a:xfrm flipV="1">
              <a:off x="433711" y="1646427"/>
              <a:ext cx="485186" cy="851203"/>
            </a:xfrm>
            <a:prstGeom prst="straightConnector1">
              <a:avLst/>
            </a:prstGeom>
            <a:ln>
              <a:solidFill>
                <a:srgbClr val="4F81B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Gerade Verbindung mit Pfeil 139"/>
            <p:cNvCxnSpPr>
              <a:stCxn id="131" idx="7"/>
              <a:endCxn id="132" idx="2"/>
            </p:cNvCxnSpPr>
            <p:nvPr/>
          </p:nvCxnSpPr>
          <p:spPr>
            <a:xfrm flipV="1">
              <a:off x="662472" y="2226310"/>
              <a:ext cx="927812" cy="314945"/>
            </a:xfrm>
            <a:prstGeom prst="straightConnector1">
              <a:avLst/>
            </a:prstGeom>
            <a:ln>
              <a:solidFill>
                <a:srgbClr val="4F81B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Gerade Verbindung mit Pfeil 140"/>
            <p:cNvCxnSpPr>
              <a:stCxn id="131" idx="5"/>
              <a:endCxn id="133" idx="2"/>
            </p:cNvCxnSpPr>
            <p:nvPr/>
          </p:nvCxnSpPr>
          <p:spPr>
            <a:xfrm>
              <a:off x="662472" y="2751928"/>
              <a:ext cx="912916" cy="305369"/>
            </a:xfrm>
            <a:prstGeom prst="straightConnector1">
              <a:avLst/>
            </a:prstGeom>
            <a:ln>
              <a:solidFill>
                <a:srgbClr val="4F81B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Gerade Verbindung mit Pfeil 141"/>
            <p:cNvCxnSpPr>
              <a:stCxn id="132" idx="6"/>
              <a:endCxn id="136" idx="1"/>
            </p:cNvCxnSpPr>
            <p:nvPr/>
          </p:nvCxnSpPr>
          <p:spPr>
            <a:xfrm>
              <a:off x="2241454" y="2226310"/>
              <a:ext cx="909724" cy="314945"/>
            </a:xfrm>
            <a:prstGeom prst="straightConnector1">
              <a:avLst/>
            </a:prstGeom>
            <a:ln>
              <a:solidFill>
                <a:srgbClr val="4F81B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Gerade Verbindung mit Pfeil 142"/>
            <p:cNvCxnSpPr>
              <a:stCxn id="133" idx="6"/>
              <a:endCxn id="136" idx="3"/>
            </p:cNvCxnSpPr>
            <p:nvPr/>
          </p:nvCxnSpPr>
          <p:spPr>
            <a:xfrm flipV="1">
              <a:off x="2226558" y="2751928"/>
              <a:ext cx="924620" cy="305369"/>
            </a:xfrm>
            <a:prstGeom prst="straightConnector1">
              <a:avLst/>
            </a:prstGeom>
            <a:ln>
              <a:solidFill>
                <a:srgbClr val="4F81B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Gerade Verbindung mit Pfeil 143"/>
            <p:cNvCxnSpPr>
              <a:stCxn id="137" idx="6"/>
              <a:endCxn id="138" idx="2"/>
            </p:cNvCxnSpPr>
            <p:nvPr/>
          </p:nvCxnSpPr>
          <p:spPr>
            <a:xfrm>
              <a:off x="1336242" y="3967442"/>
              <a:ext cx="1287361" cy="643"/>
            </a:xfrm>
            <a:prstGeom prst="straightConnector1">
              <a:avLst/>
            </a:prstGeom>
            <a:ln>
              <a:solidFill>
                <a:srgbClr val="4F81B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Gerade Verbindung mit Pfeil 144"/>
            <p:cNvCxnSpPr>
              <a:stCxn id="138" idx="0"/>
              <a:endCxn id="133" idx="5"/>
            </p:cNvCxnSpPr>
            <p:nvPr/>
          </p:nvCxnSpPr>
          <p:spPr>
            <a:xfrm flipH="1" flipV="1">
              <a:off x="2131197" y="3162628"/>
              <a:ext cx="817992" cy="656496"/>
            </a:xfrm>
            <a:prstGeom prst="straightConnector1">
              <a:avLst/>
            </a:prstGeom>
            <a:ln>
              <a:solidFill>
                <a:srgbClr val="4F81B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Gerade Verbindung mit Pfeil 145"/>
            <p:cNvCxnSpPr>
              <a:stCxn id="134" idx="6"/>
              <a:endCxn id="135" idx="2"/>
            </p:cNvCxnSpPr>
            <p:nvPr/>
          </p:nvCxnSpPr>
          <p:spPr>
            <a:xfrm>
              <a:off x="1473243" y="1543219"/>
              <a:ext cx="843756" cy="0"/>
            </a:xfrm>
            <a:prstGeom prst="straightConnector1">
              <a:avLst/>
            </a:prstGeom>
            <a:ln>
              <a:solidFill>
                <a:srgbClr val="4F81B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Gerade Verbindung mit Pfeil 146"/>
            <p:cNvCxnSpPr>
              <a:stCxn id="135" idx="5"/>
              <a:endCxn id="136" idx="0"/>
            </p:cNvCxnSpPr>
            <p:nvPr/>
          </p:nvCxnSpPr>
          <p:spPr>
            <a:xfrm>
              <a:off x="2871345" y="1646427"/>
              <a:ext cx="508594" cy="851203"/>
            </a:xfrm>
            <a:prstGeom prst="straightConnector1">
              <a:avLst/>
            </a:prstGeom>
            <a:ln>
              <a:solidFill>
                <a:srgbClr val="4F81B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Textfeld 2066"/>
            <p:cNvSpPr txBox="1">
              <a:spLocks noChangeArrowheads="1"/>
            </p:cNvSpPr>
            <p:nvPr/>
          </p:nvSpPr>
          <p:spPr bwMode="auto">
            <a:xfrm>
              <a:off x="217715" y="1816669"/>
              <a:ext cx="541582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9351" tIns="64676" rIns="129351" bIns="64676">
              <a:spAutoFit/>
            </a:bodyPr>
            <a:lstStyle/>
            <a:p>
              <a:r>
                <a:rPr lang="de-DE" altLang="de-DE" sz="1400" dirty="0"/>
                <a:t>p1</a:t>
              </a:r>
            </a:p>
          </p:txBody>
        </p:sp>
        <p:sp>
          <p:nvSpPr>
            <p:cNvPr id="149" name="Textfeld 82"/>
            <p:cNvSpPr txBox="1">
              <a:spLocks noChangeArrowheads="1"/>
            </p:cNvSpPr>
            <p:nvPr/>
          </p:nvSpPr>
          <p:spPr bwMode="auto">
            <a:xfrm>
              <a:off x="1672212" y="1217634"/>
              <a:ext cx="626788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9351" tIns="64676" rIns="129351" bIns="64676">
              <a:spAutoFit/>
            </a:bodyPr>
            <a:lstStyle/>
            <a:p>
              <a:r>
                <a:rPr lang="de-DE" altLang="de-DE" sz="1400" dirty="0"/>
                <a:t>p2</a:t>
              </a:r>
            </a:p>
          </p:txBody>
        </p:sp>
        <p:sp>
          <p:nvSpPr>
            <p:cNvPr id="150" name="Textfeld 83"/>
            <p:cNvSpPr txBox="1">
              <a:spLocks noChangeArrowheads="1"/>
            </p:cNvSpPr>
            <p:nvPr/>
          </p:nvSpPr>
          <p:spPr bwMode="auto">
            <a:xfrm>
              <a:off x="906129" y="2081605"/>
              <a:ext cx="567114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9351" tIns="64676" rIns="129351" bIns="64676">
              <a:spAutoFit/>
            </a:bodyPr>
            <a:lstStyle/>
            <a:p>
              <a:r>
                <a:rPr lang="de-DE" altLang="de-DE" sz="1400" dirty="0"/>
                <a:t>p3</a:t>
              </a:r>
            </a:p>
          </p:txBody>
        </p:sp>
        <p:sp>
          <p:nvSpPr>
            <p:cNvPr id="151" name="Textfeld 84"/>
            <p:cNvSpPr txBox="1">
              <a:spLocks noChangeArrowheads="1"/>
            </p:cNvSpPr>
            <p:nvPr/>
          </p:nvSpPr>
          <p:spPr bwMode="auto">
            <a:xfrm>
              <a:off x="1042322" y="2619991"/>
              <a:ext cx="430921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9351" tIns="64676" rIns="129351" bIns="64676">
              <a:spAutoFit/>
            </a:bodyPr>
            <a:lstStyle/>
            <a:p>
              <a:r>
                <a:rPr lang="de-DE" altLang="de-DE" sz="1400" dirty="0"/>
                <a:t>P</a:t>
              </a:r>
            </a:p>
          </p:txBody>
        </p:sp>
        <p:sp>
          <p:nvSpPr>
            <p:cNvPr id="152" name="Textfeld 87"/>
            <p:cNvSpPr txBox="1">
              <a:spLocks noChangeArrowheads="1"/>
            </p:cNvSpPr>
            <p:nvPr/>
          </p:nvSpPr>
          <p:spPr bwMode="auto">
            <a:xfrm>
              <a:off x="1772380" y="3657496"/>
              <a:ext cx="589615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9351" tIns="64676" rIns="129351" bIns="64676">
              <a:spAutoFit/>
            </a:bodyPr>
            <a:lstStyle/>
            <a:p>
              <a:r>
                <a:rPr lang="de-DE" altLang="de-DE" sz="1400" dirty="0"/>
                <a:t>p5</a:t>
              </a:r>
            </a:p>
          </p:txBody>
        </p:sp>
        <p:sp>
          <p:nvSpPr>
            <p:cNvPr id="153" name="Textfeld 88"/>
            <p:cNvSpPr txBox="1">
              <a:spLocks noChangeArrowheads="1"/>
            </p:cNvSpPr>
            <p:nvPr/>
          </p:nvSpPr>
          <p:spPr bwMode="auto">
            <a:xfrm>
              <a:off x="2081942" y="3321947"/>
              <a:ext cx="560109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9351" tIns="64676" rIns="129351" bIns="64676">
              <a:spAutoFit/>
            </a:bodyPr>
            <a:lstStyle/>
            <a:p>
              <a:r>
                <a:rPr lang="de-DE" altLang="de-DE" sz="1400" dirty="0"/>
                <a:t>p6</a:t>
              </a:r>
            </a:p>
          </p:txBody>
        </p:sp>
        <p:sp>
          <p:nvSpPr>
            <p:cNvPr id="154" name="Textfeld 89"/>
            <p:cNvSpPr txBox="1">
              <a:spLocks noChangeArrowheads="1"/>
            </p:cNvSpPr>
            <p:nvPr/>
          </p:nvSpPr>
          <p:spPr bwMode="auto">
            <a:xfrm>
              <a:off x="2452127" y="2627439"/>
              <a:ext cx="605420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9351" tIns="64676" rIns="129351" bIns="64676">
              <a:spAutoFit/>
            </a:bodyPr>
            <a:lstStyle/>
            <a:p>
              <a:r>
                <a:rPr lang="de-DE" altLang="de-DE" sz="1400" dirty="0"/>
                <a:t>p7</a:t>
              </a:r>
            </a:p>
          </p:txBody>
        </p:sp>
        <p:sp>
          <p:nvSpPr>
            <p:cNvPr id="155" name="Textfeld 90"/>
            <p:cNvSpPr txBox="1">
              <a:spLocks noChangeArrowheads="1"/>
            </p:cNvSpPr>
            <p:nvPr/>
          </p:nvSpPr>
          <p:spPr bwMode="auto">
            <a:xfrm>
              <a:off x="3126706" y="1801772"/>
              <a:ext cx="578817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9351" tIns="64676" rIns="129351" bIns="64676">
              <a:spAutoFit/>
            </a:bodyPr>
            <a:lstStyle/>
            <a:p>
              <a:r>
                <a:rPr lang="de-DE" altLang="de-DE" sz="1400"/>
                <a:t>p8</a:t>
              </a:r>
            </a:p>
          </p:txBody>
        </p:sp>
        <p:sp>
          <p:nvSpPr>
            <p:cNvPr id="156" name="Textfeld 91"/>
            <p:cNvSpPr txBox="1">
              <a:spLocks noChangeArrowheads="1"/>
            </p:cNvSpPr>
            <p:nvPr/>
          </p:nvSpPr>
          <p:spPr bwMode="auto">
            <a:xfrm>
              <a:off x="2500008" y="2090118"/>
              <a:ext cx="430921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9351" tIns="64676" rIns="129351" bIns="64676">
              <a:spAutoFit/>
            </a:bodyPr>
            <a:lstStyle/>
            <a:p>
              <a:r>
                <a:rPr lang="de-DE" altLang="de-DE" sz="1400" dirty="0"/>
                <a:t>P</a:t>
              </a:r>
            </a:p>
          </p:txBody>
        </p:sp>
        <p:cxnSp>
          <p:nvCxnSpPr>
            <p:cNvPr id="158" name="Gerade Verbindung mit Pfeil 157"/>
            <p:cNvCxnSpPr>
              <a:stCxn id="133" idx="3"/>
              <a:endCxn id="137" idx="7"/>
            </p:cNvCxnSpPr>
            <p:nvPr/>
          </p:nvCxnSpPr>
          <p:spPr>
            <a:xfrm flipH="1">
              <a:off x="1241348" y="3162628"/>
              <a:ext cx="429401" cy="699483"/>
            </a:xfrm>
            <a:prstGeom prst="straightConnector1">
              <a:avLst/>
            </a:prstGeom>
            <a:ln cmpd="sng">
              <a:solidFill>
                <a:srgbClr val="4F81BD"/>
              </a:solidFill>
              <a:prstDash val="solid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Textfeld 86"/>
            <p:cNvSpPr txBox="1">
              <a:spLocks noChangeArrowheads="1"/>
            </p:cNvSpPr>
            <p:nvPr/>
          </p:nvSpPr>
          <p:spPr bwMode="auto">
            <a:xfrm>
              <a:off x="1437684" y="3334105"/>
              <a:ext cx="529491" cy="346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9351" tIns="64676" rIns="129351" bIns="64676">
              <a:spAutoFit/>
            </a:bodyPr>
            <a:lstStyle/>
            <a:p>
              <a:r>
                <a:rPr lang="de-DE" altLang="de-DE" sz="1400" dirty="0" smtClean="0"/>
                <a:t>p4</a:t>
              </a:r>
              <a:endParaRPr lang="de-DE" altLang="de-DE" sz="1400" dirty="0"/>
            </a:p>
          </p:txBody>
        </p:sp>
      </p:grpSp>
      <p:sp>
        <p:nvSpPr>
          <p:cNvPr id="42" name="Inhaltsplatzhalter 2"/>
          <p:cNvSpPr txBox="1">
            <a:spLocks/>
          </p:cNvSpPr>
          <p:nvPr/>
        </p:nvSpPr>
        <p:spPr bwMode="auto">
          <a:xfrm>
            <a:off x="4101483" y="1600200"/>
            <a:ext cx="5042517" cy="293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rgbClr val="595959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rgbClr val="595959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595959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rgbClr val="595959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1200" kern="1200">
                <a:solidFill>
                  <a:srgbClr val="7F7F7F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err="1" smtClean="0"/>
              <a:t>based</a:t>
            </a:r>
            <a:r>
              <a:rPr lang="de-DE" dirty="0" smtClean="0"/>
              <a:t> on Eppstein </a:t>
            </a:r>
            <a:r>
              <a:rPr lang="de-DE" dirty="0" err="1" smtClean="0"/>
              <a:t>algorithm</a:t>
            </a:r>
            <a:r>
              <a:rPr lang="de-DE" dirty="0" smtClean="0"/>
              <a:t> </a:t>
            </a:r>
          </a:p>
          <a:p>
            <a:pPr marL="0" indent="0">
              <a:buFont typeface="Arial" charset="0"/>
              <a:buNone/>
            </a:pPr>
            <a:r>
              <a:rPr lang="de-DE" altLang="de-DE" dirty="0" smtClean="0">
                <a:latin typeface="Arial" charset="0"/>
              </a:rPr>
              <a:t>   </a:t>
            </a:r>
            <a:r>
              <a:rPr lang="en-US" altLang="de-DE" dirty="0" smtClean="0">
                <a:latin typeface="Arial" charset="0"/>
              </a:rPr>
              <a:t>(k shortest path algorithm  </a:t>
            </a:r>
          </a:p>
          <a:p>
            <a:pPr marL="0" indent="0">
              <a:buFont typeface="Arial" charset="0"/>
              <a:buNone/>
            </a:pPr>
            <a:r>
              <a:rPr lang="en-US" altLang="de-DE" dirty="0" smtClean="0">
                <a:latin typeface="Arial" charset="0"/>
              </a:rPr>
              <a:t>   with loops)</a:t>
            </a:r>
          </a:p>
          <a:p>
            <a:r>
              <a:rPr lang="en-US" dirty="0" smtClean="0"/>
              <a:t>core idea: make a heap where elements are complete paths</a:t>
            </a:r>
            <a:endParaRPr lang="en-US" altLang="de-DE" dirty="0">
              <a:latin typeface="Arial" charset="0"/>
            </a:endParaRPr>
          </a:p>
        </p:txBody>
      </p:sp>
      <p:sp>
        <p:nvSpPr>
          <p:cNvPr id="35" name="Fußzeilenplatzhalter 3"/>
          <p:cNvSpPr txBox="1">
            <a:spLocks/>
          </p:cNvSpPr>
          <p:nvPr/>
        </p:nvSpPr>
        <p:spPr>
          <a:xfrm>
            <a:off x="5659971" y="6483928"/>
            <a:ext cx="3093504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ct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rgbClr val="595959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>
              <a:defRPr/>
            </a:pPr>
            <a:r>
              <a:rPr lang="de-DE" dirty="0" err="1"/>
              <a:t>i</a:t>
            </a:r>
            <a:r>
              <a:rPr lang="de-DE" dirty="0" err="1" smtClean="0"/>
              <a:t>ntro</a:t>
            </a:r>
            <a:r>
              <a:rPr lang="de-DE" dirty="0" smtClean="0"/>
              <a:t> | </a:t>
            </a:r>
            <a:r>
              <a:rPr lang="de-DE" dirty="0" err="1" smtClean="0">
                <a:solidFill>
                  <a:srgbClr val="FF6600"/>
                </a:solidFill>
              </a:rPr>
              <a:t>approach</a:t>
            </a:r>
            <a:r>
              <a:rPr lang="de-DE" dirty="0"/>
              <a:t> </a:t>
            </a:r>
            <a:r>
              <a:rPr lang="de-DE" dirty="0" smtClean="0"/>
              <a:t>| </a:t>
            </a:r>
            <a:r>
              <a:rPr lang="de-DE" dirty="0" err="1" smtClean="0"/>
              <a:t>eval</a:t>
            </a:r>
            <a:r>
              <a:rPr lang="de-DE" dirty="0" smtClean="0"/>
              <a:t> | </a:t>
            </a:r>
            <a:r>
              <a:rPr lang="de-DE" dirty="0" err="1" smtClean="0"/>
              <a:t>sparql</a:t>
            </a:r>
            <a:r>
              <a:rPr lang="de-DE" dirty="0" smtClean="0"/>
              <a:t> | </a:t>
            </a:r>
            <a:r>
              <a:rPr lang="de-DE" dirty="0" err="1" smtClean="0"/>
              <a:t>conclusion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28920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1790</Words>
  <Application>Microsoft Office PowerPoint</Application>
  <PresentationFormat>Bildschirmpräsentation (4:3)</PresentationFormat>
  <Paragraphs>644</Paragraphs>
  <Slides>24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25" baseType="lpstr">
      <vt:lpstr>Office-Design</vt:lpstr>
      <vt:lpstr>Top-k Shortest Paths in Directed Labeled Multigraphs Sven Hertling, Markus Schröder, Christian Jilek, Andreas Dengel</vt:lpstr>
      <vt:lpstr>Motivation</vt:lpstr>
      <vt:lpstr>Outline</vt:lpstr>
      <vt:lpstr>Introduction</vt:lpstr>
      <vt:lpstr>Introduction</vt:lpstr>
      <vt:lpstr>Introduction</vt:lpstr>
      <vt:lpstr>Introduction</vt:lpstr>
      <vt:lpstr>Introduction</vt:lpstr>
      <vt:lpstr>Approach</vt:lpstr>
      <vt:lpstr>Approach</vt:lpstr>
      <vt:lpstr>Approach</vt:lpstr>
      <vt:lpstr>Approach</vt:lpstr>
      <vt:lpstr>Approach</vt:lpstr>
      <vt:lpstr>Approach</vt:lpstr>
      <vt:lpstr>Approach</vt:lpstr>
      <vt:lpstr>Approach</vt:lpstr>
      <vt:lpstr>Approach</vt:lpstr>
      <vt:lpstr>Evaluation</vt:lpstr>
      <vt:lpstr>Evaluation</vt:lpstr>
      <vt:lpstr>SPARQL</vt:lpstr>
      <vt:lpstr>SPARQL</vt:lpstr>
      <vt:lpstr>Conclusion</vt:lpstr>
      <vt:lpstr>Thank you</vt:lpstr>
      <vt:lpstr>PowerPoint-Präsentation</vt:lpstr>
    </vt:vector>
  </TitlesOfParts>
  <Company>DFKI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D.J. Haloc</dc:creator>
  <cp:lastModifiedBy>Sven</cp:lastModifiedBy>
  <cp:revision>143</cp:revision>
  <dcterms:created xsi:type="dcterms:W3CDTF">2011-01-21T13:31:00Z</dcterms:created>
  <dcterms:modified xsi:type="dcterms:W3CDTF">2016-05-30T21:28:24Z</dcterms:modified>
</cp:coreProperties>
</file>