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7" r:id="rId11"/>
    <p:sldId id="278" r:id="rId12"/>
    <p:sldId id="279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w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e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307D8-A997-4567-A71A-8A622DA7F98B}" type="datetimeFigureOut">
              <a:rPr lang="ru-RU" smtClean="0"/>
              <a:t>26.11.2015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81DEB-8C7B-4FC0-8406-F37DBD586B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04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AC742-AED8-4A5C-8A47-A90C6B003B0C}" type="slidenum">
              <a:rPr lang="ru-RU"/>
              <a:pPr/>
              <a:t>5</a:t>
            </a:fld>
            <a:endParaRPr lang="ru-RU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70DD2-EC7B-41D4-BC4B-C8FFA8319451}" type="slidenum">
              <a:rPr lang="ru-RU"/>
              <a:pPr/>
              <a:t>6</a:t>
            </a:fld>
            <a:endParaRPr lang="ru-RU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0B05E-BE01-41CF-9F81-D5A3C1B74A63}" type="slidenum">
              <a:rPr lang="ru-RU" altLang="ru-RU"/>
              <a:pPr/>
              <a:t>7</a:t>
            </a:fld>
            <a:endParaRPr lang="ru-RU" altLang="ru-RU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1A814-843C-4042-88F1-267EF19EBF72}" type="slidenum">
              <a:rPr lang="ru-RU"/>
              <a:pPr/>
              <a:t>10</a:t>
            </a:fld>
            <a:endParaRPr lang="ru-RU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30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60.png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58.wmf"/><Relationship Id="rId4" Type="http://schemas.openxmlformats.org/officeDocument/2006/relationships/image" Target="../media/image61.png"/><Relationship Id="rId9" Type="http://schemas.openxmlformats.org/officeDocument/2006/relationships/oleObject" Target="../embeddings/oleObject3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emf"/><Relationship Id="rId1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348880"/>
            <a:ext cx="7488832" cy="2301240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>
                <a:effectLst/>
              </a:rPr>
              <a:t>Обратная операторная задача для частотно-импедансной модели неоднородной акустической среды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4664"/>
            <a:ext cx="6480048" cy="1296144"/>
          </a:xfrm>
        </p:spPr>
        <p:txBody>
          <a:bodyPr/>
          <a:lstStyle/>
          <a:p>
            <a:pPr algn="ctr"/>
            <a:r>
              <a:rPr lang="ru-RU" dirty="0" smtClean="0"/>
              <a:t>Казанский Национальный Исследовательский Технический Университет им. А.Н. Туполева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4643844"/>
            <a:ext cx="356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Темьянов Б.К.  Евдокимов Ю.К.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756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435975" cy="439261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1 Задание начального приближения 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000" baseline="-25000" dirty="0">
                <a:latin typeface="Times New Roman" pitchFamily="18" charset="0"/>
              </a:rPr>
              <a:t>i</a:t>
            </a:r>
            <a:r>
              <a:rPr lang="ru-RU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ru-RU" sz="2000" dirty="0">
                <a:latin typeface="Times New Roman" pitchFamily="18" charset="0"/>
              </a:rPr>
              <a:t>) и начало итерационного процесса (</a:t>
            </a:r>
            <a:r>
              <a:rPr lang="en-US" sz="2000" i="1" dirty="0">
                <a:latin typeface="Times New Roman" pitchFamily="18" charset="0"/>
              </a:rPr>
              <a:t>i </a:t>
            </a:r>
            <a:r>
              <a:rPr lang="ru-RU" sz="2000" dirty="0">
                <a:latin typeface="Times New Roman" pitchFamily="18" charset="0"/>
              </a:rPr>
              <a:t>– номер итерации);</a:t>
            </a:r>
          </a:p>
          <a:p>
            <a:pPr>
              <a:lnSpc>
                <a:spcPct val="80000"/>
              </a:lnSpc>
            </a:pPr>
            <a:endParaRPr lang="ru-RU" sz="20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2 Вычисление частотной характеристики адмиттанса </a:t>
            </a:r>
            <a:r>
              <a:rPr lang="en-US" sz="2000" i="1" dirty="0">
                <a:latin typeface="Times New Roman" pitchFamily="18" charset="0"/>
              </a:rPr>
              <a:t>Y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ru-RU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ru-RU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j</a:t>
            </a:r>
            <a:r>
              <a:rPr lang="en-US" sz="2000" dirty="0">
                <a:latin typeface="Times New Roman" pitchFamily="18" charset="0"/>
              </a:rPr>
              <a:t>ω</a:t>
            </a:r>
            <a:r>
              <a:rPr lang="ru-RU" sz="2000" dirty="0">
                <a:latin typeface="Times New Roman" pitchFamily="18" charset="0"/>
              </a:rPr>
              <a:t>)</a:t>
            </a:r>
            <a:r>
              <a:rPr lang="en-US" sz="2000" dirty="0">
                <a:latin typeface="Times New Roman" pitchFamily="18" charset="0"/>
              </a:rPr>
              <a:t>,</a:t>
            </a:r>
            <a:r>
              <a:rPr lang="ru-RU" sz="2000" dirty="0">
                <a:latin typeface="Times New Roman" pitchFamily="18" charset="0"/>
              </a:rPr>
              <a:t> путем решения</a:t>
            </a:r>
            <a:r>
              <a:rPr lang="en-US" sz="2000" dirty="0">
                <a:latin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</a:rPr>
              <a:t>уравнения Риккати для модели с функцией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ru-RU" sz="2000" i="1" dirty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ru-RU" sz="2000" dirty="0">
                <a:latin typeface="Times New Roman" pitchFamily="18" charset="0"/>
              </a:rPr>
              <a:t>);</a:t>
            </a:r>
          </a:p>
          <a:p>
            <a:pPr>
              <a:lnSpc>
                <a:spcPct val="80000"/>
              </a:lnSpc>
            </a:pPr>
            <a:endParaRPr lang="ru-RU" sz="20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3 Нахождение правой части интегрального уравнения связи малых возмущений плотности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ru-RU" sz="2000" i="1" dirty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ru-RU" sz="2000" dirty="0">
                <a:latin typeface="Times New Roman" pitchFamily="18" charset="0"/>
              </a:rPr>
              <a:t>) и возмущений импеданса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(0,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latin typeface="Times New Roman" pitchFamily="18" charset="0"/>
              </a:rPr>
              <a:t> ;</a:t>
            </a:r>
          </a:p>
          <a:p>
            <a:pPr>
              <a:lnSpc>
                <a:spcPct val="80000"/>
              </a:lnSpc>
            </a:pPr>
            <a:endParaRPr lang="ru-RU" sz="20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4 Нахождение функции Грина линеаризованного уравнения, вычисление  δ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ru-RU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ru-RU" sz="2000" dirty="0">
                <a:latin typeface="Times New Roman" pitchFamily="18" charset="0"/>
              </a:rPr>
              <a:t>) путем решения интегрального уравнения  с применением метода регуляризации Тихонова;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5 Проверка условия останова итераций. При соблюдении условия, 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ru-RU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ru-RU" sz="2000" dirty="0">
                <a:latin typeface="Times New Roman" pitchFamily="18" charset="0"/>
              </a:rPr>
              <a:t>) – искомая величина, если нет, то вычисление следующего приближения  и переход шагу </a:t>
            </a:r>
            <a:r>
              <a:rPr lang="en-US" sz="2000" dirty="0" smtClean="0">
                <a:latin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268538" y="836613"/>
            <a:ext cx="506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ОСНОВНЫЕ ЭТАПЫ АЛГОРИТМА</a:t>
            </a:r>
          </a:p>
        </p:txBody>
      </p:sp>
    </p:spTree>
    <p:extLst>
      <p:ext uri="{BB962C8B-B14F-4D97-AF65-F5344CB8AC3E}">
        <p14:creationId xmlns:p14="http://schemas.microsoft.com/office/powerpoint/2010/main" val="27846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АКУСТИЧЕСКОГО АДМИТТАНСА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878870"/>
              </p:ext>
            </p:extLst>
          </p:nvPr>
        </p:nvGraphicFramePr>
        <p:xfrm>
          <a:off x="1115616" y="1196752"/>
          <a:ext cx="6552728" cy="1978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3" imgW="4038480" imgH="1218960" progId="Equation.DSMT4">
                  <p:embed/>
                </p:oleObj>
              </mc:Choice>
              <mc:Fallback>
                <p:oleObj name="Equation" r:id="rId3" imgW="403848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196752"/>
                        <a:ext cx="6552728" cy="1978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641013"/>
              </p:ext>
            </p:extLst>
          </p:nvPr>
        </p:nvGraphicFramePr>
        <p:xfrm>
          <a:off x="827584" y="3356992"/>
          <a:ext cx="6553769" cy="2808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5" imgW="4089240" imgH="1752480" progId="Equation.DSMT4">
                  <p:embed/>
                </p:oleObj>
              </mc:Choice>
              <mc:Fallback>
                <p:oleObj name="Equation" r:id="rId5" imgW="4089240" imgH="1752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3356992"/>
                        <a:ext cx="6553769" cy="2808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84368" y="436583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417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ЯДРА ИНТЕГРАЛЬНОГО УРАВНЕНИЯ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58630"/>
              </p:ext>
            </p:extLst>
          </p:nvPr>
        </p:nvGraphicFramePr>
        <p:xfrm>
          <a:off x="1258888" y="1601788"/>
          <a:ext cx="5922962" cy="214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3" imgW="3581280" imgH="1295280" progId="Equation.DSMT4">
                  <p:embed/>
                </p:oleObj>
              </mc:Choice>
              <mc:Fallback>
                <p:oleObj name="Equation" r:id="rId3" imgW="358128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8888" y="1601788"/>
                        <a:ext cx="5922962" cy="214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610124"/>
              </p:ext>
            </p:extLst>
          </p:nvPr>
        </p:nvGraphicFramePr>
        <p:xfrm>
          <a:off x="1187624" y="4365104"/>
          <a:ext cx="6293499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5" imgW="3504960" imgH="761760" progId="Equation.DSMT4">
                  <p:embed/>
                </p:oleObj>
              </mc:Choice>
              <mc:Fallback>
                <p:oleObj name="Equation" r:id="rId5" imgW="350496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4" y="4365104"/>
                        <a:ext cx="6293499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56376" y="256490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(18)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56376" y="479715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66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016567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ЧИСЛЕННАЯ РЕАЛИЗАЦИЯ ЧАСТОТНОГО АЛГОРИТМА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356613"/>
              </p:ext>
            </p:extLst>
          </p:nvPr>
        </p:nvGraphicFramePr>
        <p:xfrm>
          <a:off x="179512" y="2073645"/>
          <a:ext cx="5180012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3" imgW="3886200" imgH="2082600" progId="Equation.DSMT4">
                  <p:embed/>
                </p:oleObj>
              </mc:Choice>
              <mc:Fallback>
                <p:oleObj name="Equation" r:id="rId3" imgW="3886200" imgH="20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073645"/>
                        <a:ext cx="5180012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836139"/>
              </p:ext>
            </p:extLst>
          </p:nvPr>
        </p:nvGraphicFramePr>
        <p:xfrm>
          <a:off x="179512" y="4426024"/>
          <a:ext cx="4993503" cy="88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tion" r:id="rId5" imgW="4305240" imgH="761760" progId="Equation.DSMT4">
                  <p:embed/>
                </p:oleObj>
              </mc:Choice>
              <mc:Fallback>
                <p:oleObj name="Equation" r:id="rId5" imgW="430524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426024"/>
                        <a:ext cx="4993503" cy="8872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alpha val="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8" name="Picture 10" descr="image 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41438"/>
            <a:ext cx="3124200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435600" y="3284538"/>
            <a:ext cx="2952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dirty="0" smtClean="0">
                <a:latin typeface="Times New Roman" pitchFamily="18" charset="0"/>
              </a:rPr>
              <a:t>Рис</a:t>
            </a:r>
            <a:r>
              <a:rPr lang="en-US" altLang="ru-RU" sz="1400" dirty="0">
                <a:latin typeface="Times New Roman" pitchFamily="18" charset="0"/>
              </a:rPr>
              <a:t>.</a:t>
            </a:r>
            <a:r>
              <a:rPr lang="en-US" altLang="ru-RU" sz="1400" dirty="0" smtClean="0">
                <a:latin typeface="Times New Roman" pitchFamily="18" charset="0"/>
              </a:rPr>
              <a:t> 4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Зависимость</a:t>
            </a:r>
            <a:r>
              <a:rPr lang="en-US" altLang="ru-RU" sz="1400" dirty="0">
                <a:latin typeface="Times New Roman" pitchFamily="18" charset="0"/>
              </a:rPr>
              <a:t> 1</a:t>
            </a:r>
            <a:r>
              <a:rPr lang="ru-RU" altLang="ru-RU" sz="1400" dirty="0">
                <a:latin typeface="Times New Roman" pitchFamily="18" charset="0"/>
              </a:rPr>
              <a:t> искомой функции </a:t>
            </a:r>
            <a:r>
              <a:rPr lang="el-GR" altLang="ru-RU" sz="1400" dirty="0">
                <a:latin typeface="Times New Roman" pitchFamily="18" charset="0"/>
                <a:cs typeface="Arial" charset="0"/>
              </a:rPr>
              <a:t>ψ</a:t>
            </a:r>
            <a:r>
              <a:rPr lang="ru-RU" altLang="ru-RU" sz="1400" dirty="0">
                <a:latin typeface="Times New Roman" pitchFamily="18" charset="0"/>
                <a:cs typeface="Arial" charset="0"/>
              </a:rPr>
              <a:t> от координаты </a:t>
            </a:r>
            <a:r>
              <a:rPr lang="en-US" altLang="ru-RU" sz="1400" i="1" dirty="0">
                <a:latin typeface="Times New Roman" pitchFamily="18" charset="0"/>
                <a:cs typeface="Arial" charset="0"/>
              </a:rPr>
              <a:t>x</a:t>
            </a:r>
            <a:endParaRPr lang="el-GR" altLang="ru-RU" sz="1400" i="1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32780" name="Picture 12" descr="рис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05263"/>
            <a:ext cx="3124200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5435600" y="5805488"/>
            <a:ext cx="2952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dirty="0" smtClean="0">
                <a:latin typeface="Times New Roman" pitchFamily="18" charset="0"/>
              </a:rPr>
              <a:t>Рис.</a:t>
            </a:r>
            <a:r>
              <a:rPr lang="en-US" altLang="ru-RU" sz="1400" dirty="0" smtClean="0">
                <a:latin typeface="Times New Roman" pitchFamily="18" charset="0"/>
              </a:rPr>
              <a:t>5</a:t>
            </a:r>
            <a:r>
              <a:rPr lang="ru-RU" altLang="ru-RU" sz="1400" dirty="0" smtClean="0">
                <a:latin typeface="Times New Roman" pitchFamily="18" charset="0"/>
              </a:rPr>
              <a:t>  </a:t>
            </a:r>
            <a:r>
              <a:rPr lang="ru-RU" altLang="ru-RU" sz="1400" dirty="0">
                <a:latin typeface="Times New Roman" pitchFamily="18" charset="0"/>
              </a:rPr>
              <a:t>Зависимость</a:t>
            </a:r>
            <a:r>
              <a:rPr lang="en-US" altLang="ru-RU" sz="1400" dirty="0">
                <a:latin typeface="Times New Roman" pitchFamily="18" charset="0"/>
              </a:rPr>
              <a:t> 2</a:t>
            </a:r>
            <a:r>
              <a:rPr lang="ru-RU" altLang="ru-RU" sz="1400" dirty="0">
                <a:latin typeface="Times New Roman" pitchFamily="18" charset="0"/>
              </a:rPr>
              <a:t> искомой функции </a:t>
            </a:r>
            <a:r>
              <a:rPr lang="el-GR" altLang="ru-RU" sz="1400" dirty="0">
                <a:latin typeface="Times New Roman" pitchFamily="18" charset="0"/>
                <a:cs typeface="Arial" charset="0"/>
              </a:rPr>
              <a:t>ψ</a:t>
            </a:r>
            <a:r>
              <a:rPr lang="ru-RU" altLang="ru-RU" sz="1400" dirty="0">
                <a:latin typeface="Times New Roman" pitchFamily="18" charset="0"/>
                <a:cs typeface="Arial" charset="0"/>
              </a:rPr>
              <a:t> от координаты </a:t>
            </a:r>
            <a:r>
              <a:rPr lang="en-US" altLang="ru-RU" sz="1400" i="1" dirty="0">
                <a:latin typeface="Times New Roman" pitchFamily="18" charset="0"/>
                <a:cs typeface="Arial" charset="0"/>
              </a:rPr>
              <a:t>x</a:t>
            </a:r>
            <a:endParaRPr lang="el-GR" altLang="ru-RU" sz="1400" i="1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16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487362"/>
          </a:xfrm>
          <a:noFill/>
          <a:ln/>
        </p:spPr>
        <p:txBody>
          <a:bodyPr/>
          <a:lstStyle/>
          <a:p>
            <a:pPr algn="ctr"/>
            <a:r>
              <a:rPr lang="ru-RU" altLang="ru-RU" sz="1800" dirty="0"/>
              <a:t>Моделирование при согласованной нагрузке на конце линии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95288" y="5949950"/>
            <a:ext cx="41767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dirty="0"/>
              <a:t>Рис. </a:t>
            </a:r>
            <a:r>
              <a:rPr lang="en-US" altLang="ru-RU" sz="1400" dirty="0"/>
              <a:t>8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Профили функции неоднородности </a:t>
            </a:r>
            <a:r>
              <a:rPr lang="el-GR" altLang="ru-RU" sz="1400" dirty="0">
                <a:cs typeface="Arial" charset="0"/>
              </a:rPr>
              <a:t>ψ</a:t>
            </a:r>
            <a:r>
              <a:rPr lang="ru-RU" altLang="ru-RU" sz="1400" dirty="0">
                <a:cs typeface="Arial" charset="0"/>
              </a:rPr>
              <a:t> при погрешности  импеданса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baseline="-25000" dirty="0">
                <a:cs typeface="Arial" charset="0"/>
              </a:rPr>
              <a:t>1</a:t>
            </a:r>
            <a:r>
              <a:rPr lang="ru-RU" altLang="ru-RU" sz="1400" dirty="0">
                <a:cs typeface="Arial" charset="0"/>
              </a:rPr>
              <a:t>=</a:t>
            </a:r>
            <a:r>
              <a:rPr lang="en-US" altLang="ru-RU" sz="1400" dirty="0">
                <a:cs typeface="Arial" charset="0"/>
              </a:rPr>
              <a:t>0,</a:t>
            </a:r>
            <a:r>
              <a:rPr lang="ru-RU" altLang="ru-RU" sz="1400" dirty="0">
                <a:cs typeface="Arial" charset="0"/>
              </a:rPr>
              <a:t>1%. Погрешность восстановления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dirty="0">
                <a:cs typeface="Arial" charset="0"/>
              </a:rPr>
              <a:t>=</a:t>
            </a:r>
            <a:r>
              <a:rPr lang="en-US" altLang="ru-RU" sz="1400" dirty="0">
                <a:cs typeface="Arial" charset="0"/>
              </a:rPr>
              <a:t>0</a:t>
            </a:r>
            <a:r>
              <a:rPr lang="ru-RU" altLang="ru-RU" sz="1400" dirty="0">
                <a:cs typeface="Arial" charset="0"/>
              </a:rPr>
              <a:t>,</a:t>
            </a:r>
            <a:r>
              <a:rPr lang="en-US" altLang="ru-RU" sz="1400" dirty="0">
                <a:cs typeface="Arial" charset="0"/>
              </a:rPr>
              <a:t>2</a:t>
            </a:r>
            <a:r>
              <a:rPr lang="ru-RU" altLang="ru-RU" sz="1400" dirty="0">
                <a:cs typeface="Arial" charset="0"/>
              </a:rPr>
              <a:t>%</a:t>
            </a:r>
            <a:endParaRPr lang="el-GR" altLang="ru-RU" sz="1400" dirty="0">
              <a:cs typeface="Arial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4643438" y="3213100"/>
            <a:ext cx="41767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dirty="0"/>
              <a:t>Рис. </a:t>
            </a:r>
            <a:r>
              <a:rPr lang="en-US" altLang="ru-RU" sz="1400" dirty="0"/>
              <a:t>7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Профили функции неоднородности </a:t>
            </a:r>
            <a:r>
              <a:rPr lang="el-GR" altLang="ru-RU" sz="1400" dirty="0">
                <a:cs typeface="Arial" charset="0"/>
              </a:rPr>
              <a:t>ψ</a:t>
            </a:r>
            <a:r>
              <a:rPr lang="ru-RU" altLang="ru-RU" sz="1400" dirty="0">
                <a:cs typeface="Arial" charset="0"/>
              </a:rPr>
              <a:t> при погрешности  импеданса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baseline="-25000" dirty="0">
                <a:cs typeface="Arial" charset="0"/>
              </a:rPr>
              <a:t>1</a:t>
            </a:r>
            <a:r>
              <a:rPr lang="ru-RU" altLang="ru-RU" sz="1400" dirty="0">
                <a:cs typeface="Arial" charset="0"/>
              </a:rPr>
              <a:t>=1%. Погрешность восстановления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dirty="0">
                <a:cs typeface="Arial" charset="0"/>
              </a:rPr>
              <a:t>=</a:t>
            </a:r>
            <a:r>
              <a:rPr lang="en-US" altLang="ru-RU" sz="1400" dirty="0">
                <a:cs typeface="Arial" charset="0"/>
              </a:rPr>
              <a:t>0</a:t>
            </a:r>
            <a:r>
              <a:rPr lang="ru-RU" altLang="ru-RU" sz="1400" dirty="0">
                <a:cs typeface="Arial" charset="0"/>
              </a:rPr>
              <a:t>,5%</a:t>
            </a:r>
            <a:endParaRPr lang="el-GR" altLang="ru-RU" sz="1400" dirty="0">
              <a:cs typeface="Arial" charset="0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95288" y="3213100"/>
            <a:ext cx="41767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dirty="0"/>
              <a:t>Рис. </a:t>
            </a:r>
            <a:r>
              <a:rPr lang="en-US" altLang="ru-RU" sz="1400" dirty="0"/>
              <a:t>6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Профили функции неоднородности </a:t>
            </a:r>
            <a:r>
              <a:rPr lang="el-GR" altLang="ru-RU" sz="1400" dirty="0">
                <a:cs typeface="Arial" charset="0"/>
              </a:rPr>
              <a:t>ψ</a:t>
            </a:r>
            <a:r>
              <a:rPr lang="ru-RU" altLang="ru-RU" sz="1400" dirty="0">
                <a:cs typeface="Arial" charset="0"/>
              </a:rPr>
              <a:t> при погрешности  импеданса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baseline="-25000" dirty="0">
                <a:cs typeface="Arial" charset="0"/>
              </a:rPr>
              <a:t>1</a:t>
            </a:r>
            <a:r>
              <a:rPr lang="ru-RU" altLang="ru-RU" sz="1400" dirty="0">
                <a:cs typeface="Arial" charset="0"/>
              </a:rPr>
              <a:t>=</a:t>
            </a:r>
            <a:r>
              <a:rPr lang="en-US" altLang="ru-RU" sz="1400" dirty="0">
                <a:cs typeface="Arial" charset="0"/>
              </a:rPr>
              <a:t>0,</a:t>
            </a:r>
            <a:r>
              <a:rPr lang="ru-RU" altLang="ru-RU" sz="1400" dirty="0">
                <a:cs typeface="Arial" charset="0"/>
              </a:rPr>
              <a:t>1%. Погрешность восстановления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dirty="0">
                <a:cs typeface="Arial" charset="0"/>
              </a:rPr>
              <a:t>=</a:t>
            </a:r>
            <a:r>
              <a:rPr lang="en-US" altLang="ru-RU" sz="1400" dirty="0">
                <a:cs typeface="Arial" charset="0"/>
              </a:rPr>
              <a:t>0</a:t>
            </a:r>
            <a:r>
              <a:rPr lang="ru-RU" altLang="ru-RU" sz="1400" dirty="0">
                <a:cs typeface="Arial" charset="0"/>
              </a:rPr>
              <a:t>,2%</a:t>
            </a:r>
            <a:endParaRPr lang="el-GR" altLang="ru-RU" sz="1400" dirty="0">
              <a:cs typeface="Arial" charset="0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4643438" y="5949950"/>
            <a:ext cx="41767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dirty="0"/>
              <a:t>Рис. </a:t>
            </a:r>
            <a:r>
              <a:rPr lang="en-US" altLang="ru-RU" sz="1400" dirty="0"/>
              <a:t>9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Профили функции неоднородности </a:t>
            </a:r>
            <a:r>
              <a:rPr lang="el-GR" altLang="ru-RU" sz="1400" dirty="0">
                <a:cs typeface="Arial" charset="0"/>
              </a:rPr>
              <a:t>ψ</a:t>
            </a:r>
            <a:r>
              <a:rPr lang="ru-RU" altLang="ru-RU" sz="1400" dirty="0">
                <a:cs typeface="Arial" charset="0"/>
              </a:rPr>
              <a:t> при погрешности  импеданса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baseline="-25000" dirty="0">
                <a:cs typeface="Arial" charset="0"/>
              </a:rPr>
              <a:t>1</a:t>
            </a:r>
            <a:r>
              <a:rPr lang="ru-RU" altLang="ru-RU" sz="1400" dirty="0">
                <a:cs typeface="Arial" charset="0"/>
              </a:rPr>
              <a:t>=1%. Погрешность восстановления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dirty="0">
                <a:cs typeface="Arial" charset="0"/>
              </a:rPr>
              <a:t>=</a:t>
            </a:r>
            <a:r>
              <a:rPr lang="en-US" altLang="ru-RU" sz="1400" dirty="0">
                <a:cs typeface="Arial" charset="0"/>
              </a:rPr>
              <a:t>0</a:t>
            </a:r>
            <a:r>
              <a:rPr lang="ru-RU" altLang="ru-RU" sz="1400" dirty="0">
                <a:cs typeface="Arial" charset="0"/>
              </a:rPr>
              <a:t>,7%</a:t>
            </a:r>
            <a:endParaRPr lang="el-GR" altLang="ru-RU" sz="1400" dirty="0">
              <a:cs typeface="Arial" charset="0"/>
            </a:endParaRPr>
          </a:p>
        </p:txBody>
      </p:sp>
      <p:pic>
        <p:nvPicPr>
          <p:cNvPr id="43022" name="Picture 14" descr="численная реализация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3009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3" name="Picture 15" descr="численная реализация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68413"/>
            <a:ext cx="3009900" cy="19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4" name="Picture 16" descr="численная реализация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3009900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6" name="Picture 18" descr="численная реализация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05263"/>
            <a:ext cx="3009900" cy="19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320757"/>
              </p:ext>
            </p:extLst>
          </p:nvPr>
        </p:nvGraphicFramePr>
        <p:xfrm>
          <a:off x="2987825" y="692695"/>
          <a:ext cx="3806136" cy="449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7" imgW="2260440" imgH="266400" progId="Equation.DSMT4">
                  <p:embed/>
                </p:oleObj>
              </mc:Choice>
              <mc:Fallback>
                <p:oleObj name="Equation" r:id="rId7" imgW="22604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7825" y="692695"/>
                        <a:ext cx="3806136" cy="449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235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487362"/>
          </a:xfrm>
          <a:noFill/>
          <a:ln/>
        </p:spPr>
        <p:txBody>
          <a:bodyPr/>
          <a:lstStyle/>
          <a:p>
            <a:pPr algn="ctr"/>
            <a:r>
              <a:rPr lang="ru-RU" altLang="ru-RU" sz="1800" dirty="0"/>
              <a:t>Моделирование при </a:t>
            </a:r>
            <a:r>
              <a:rPr lang="ru-RU" altLang="ru-RU" sz="1800" dirty="0" smtClean="0"/>
              <a:t>коротком замыкании </a:t>
            </a:r>
            <a:r>
              <a:rPr lang="ru-RU" altLang="ru-RU" sz="1800" dirty="0"/>
              <a:t>на конце линии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955564"/>
              </p:ext>
            </p:extLst>
          </p:nvPr>
        </p:nvGraphicFramePr>
        <p:xfrm>
          <a:off x="1436688" y="712788"/>
          <a:ext cx="69088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3" imgW="4101840" imgH="241200" progId="Equation.DSMT4">
                  <p:embed/>
                </p:oleObj>
              </mc:Choice>
              <mc:Fallback>
                <p:oleObj name="Equation" r:id="rId3" imgW="4101840" imgH="2412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712788"/>
                        <a:ext cx="69088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1"/>
            <a:ext cx="3009900" cy="180020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1520" y="3111571"/>
            <a:ext cx="41767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dirty="0"/>
              <a:t>Рис. </a:t>
            </a:r>
            <a:r>
              <a:rPr lang="ru-RU" altLang="ru-RU" sz="1400" dirty="0" smtClean="0"/>
              <a:t>10 </a:t>
            </a:r>
            <a:r>
              <a:rPr lang="ru-RU" altLang="ru-RU" sz="1400" dirty="0"/>
              <a:t>Профили функции неоднородности </a:t>
            </a:r>
            <a:r>
              <a:rPr lang="el-GR" altLang="ru-RU" sz="1400" dirty="0">
                <a:cs typeface="Arial" charset="0"/>
              </a:rPr>
              <a:t>ψ</a:t>
            </a:r>
            <a:r>
              <a:rPr lang="ru-RU" altLang="ru-RU" sz="1400" dirty="0">
                <a:cs typeface="Arial" charset="0"/>
              </a:rPr>
              <a:t> при погрешности  импеданса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baseline="-25000" dirty="0">
                <a:cs typeface="Arial" charset="0"/>
              </a:rPr>
              <a:t>1</a:t>
            </a:r>
            <a:r>
              <a:rPr lang="ru-RU" altLang="ru-RU" sz="1400" dirty="0">
                <a:cs typeface="Arial" charset="0"/>
              </a:rPr>
              <a:t>=</a:t>
            </a:r>
            <a:r>
              <a:rPr lang="en-US" altLang="ru-RU" sz="1400" dirty="0">
                <a:cs typeface="Arial" charset="0"/>
              </a:rPr>
              <a:t>0,</a:t>
            </a:r>
            <a:r>
              <a:rPr lang="ru-RU" altLang="ru-RU" sz="1400" dirty="0">
                <a:cs typeface="Arial" charset="0"/>
              </a:rPr>
              <a:t>1%. Погрешность восстановления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dirty="0">
                <a:cs typeface="Arial" charset="0"/>
              </a:rPr>
              <a:t>=</a:t>
            </a:r>
            <a:r>
              <a:rPr lang="en-US" altLang="ru-RU" sz="1400" dirty="0">
                <a:cs typeface="Arial" charset="0"/>
              </a:rPr>
              <a:t>0</a:t>
            </a:r>
            <a:r>
              <a:rPr lang="ru-RU" altLang="ru-RU" sz="1400" dirty="0" smtClean="0">
                <a:cs typeface="Arial" charset="0"/>
              </a:rPr>
              <a:t>,3%</a:t>
            </a:r>
            <a:endParaRPr lang="el-GR" altLang="ru-RU" sz="1400" dirty="0"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372"/>
            <a:ext cx="3009900" cy="1800589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444061" y="3111571"/>
            <a:ext cx="41767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dirty="0"/>
              <a:t>Рис. </a:t>
            </a:r>
            <a:r>
              <a:rPr lang="ru-RU" altLang="ru-RU" sz="1400" dirty="0" smtClean="0"/>
              <a:t>11 </a:t>
            </a:r>
            <a:r>
              <a:rPr lang="ru-RU" altLang="ru-RU" sz="1400" dirty="0"/>
              <a:t>Профили функции неоднородности </a:t>
            </a:r>
            <a:r>
              <a:rPr lang="el-GR" altLang="ru-RU" sz="1400" dirty="0">
                <a:cs typeface="Arial" charset="0"/>
              </a:rPr>
              <a:t>ψ</a:t>
            </a:r>
            <a:r>
              <a:rPr lang="ru-RU" altLang="ru-RU" sz="1400" dirty="0">
                <a:cs typeface="Arial" charset="0"/>
              </a:rPr>
              <a:t> при погрешности  импеданса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baseline="-25000" dirty="0" smtClean="0">
                <a:cs typeface="Arial" charset="0"/>
              </a:rPr>
              <a:t>1</a:t>
            </a:r>
            <a:r>
              <a:rPr lang="ru-RU" altLang="ru-RU" sz="1400" dirty="0" smtClean="0">
                <a:cs typeface="Arial" charset="0"/>
              </a:rPr>
              <a:t>=1</a:t>
            </a:r>
            <a:r>
              <a:rPr lang="ru-RU" altLang="ru-RU" sz="1400" dirty="0">
                <a:cs typeface="Arial" charset="0"/>
              </a:rPr>
              <a:t>%. Погрешность восстановления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dirty="0">
                <a:cs typeface="Arial" charset="0"/>
              </a:rPr>
              <a:t>=</a:t>
            </a:r>
            <a:r>
              <a:rPr lang="en-US" altLang="ru-RU" sz="1400" dirty="0">
                <a:cs typeface="Arial" charset="0"/>
              </a:rPr>
              <a:t>0</a:t>
            </a:r>
            <a:r>
              <a:rPr lang="ru-RU" altLang="ru-RU" sz="1400" dirty="0" smtClean="0">
                <a:cs typeface="Arial" charset="0"/>
              </a:rPr>
              <a:t>,7%</a:t>
            </a:r>
            <a:endParaRPr lang="el-GR" altLang="ru-RU" sz="1400" dirty="0"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1"/>
            <a:ext cx="3009900" cy="1656184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51520" y="5949280"/>
            <a:ext cx="41767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dirty="0"/>
              <a:t>Рис. </a:t>
            </a:r>
            <a:r>
              <a:rPr lang="ru-RU" altLang="ru-RU" sz="1400" dirty="0" smtClean="0"/>
              <a:t>12 </a:t>
            </a:r>
            <a:r>
              <a:rPr lang="ru-RU" altLang="ru-RU" sz="1400" dirty="0"/>
              <a:t>Профили функции неоднородности </a:t>
            </a:r>
            <a:r>
              <a:rPr lang="el-GR" altLang="ru-RU" sz="1400" dirty="0">
                <a:cs typeface="Arial" charset="0"/>
              </a:rPr>
              <a:t>ψ</a:t>
            </a:r>
            <a:r>
              <a:rPr lang="ru-RU" altLang="ru-RU" sz="1400" dirty="0">
                <a:cs typeface="Arial" charset="0"/>
              </a:rPr>
              <a:t> при погрешности  импеданса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baseline="-25000" dirty="0">
                <a:cs typeface="Arial" charset="0"/>
              </a:rPr>
              <a:t>1</a:t>
            </a:r>
            <a:r>
              <a:rPr lang="ru-RU" altLang="ru-RU" sz="1400" dirty="0">
                <a:cs typeface="Arial" charset="0"/>
              </a:rPr>
              <a:t>=</a:t>
            </a:r>
            <a:r>
              <a:rPr lang="en-US" altLang="ru-RU" sz="1400" dirty="0">
                <a:cs typeface="Arial" charset="0"/>
              </a:rPr>
              <a:t>0,</a:t>
            </a:r>
            <a:r>
              <a:rPr lang="ru-RU" altLang="ru-RU" sz="1400" dirty="0">
                <a:cs typeface="Arial" charset="0"/>
              </a:rPr>
              <a:t>1%. Погрешность восстановления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dirty="0">
                <a:cs typeface="Arial" charset="0"/>
              </a:rPr>
              <a:t>=</a:t>
            </a:r>
            <a:r>
              <a:rPr lang="en-US" altLang="ru-RU" sz="1400" dirty="0">
                <a:cs typeface="Arial" charset="0"/>
              </a:rPr>
              <a:t>0</a:t>
            </a:r>
            <a:r>
              <a:rPr lang="ru-RU" altLang="ru-RU" sz="1400" dirty="0" smtClean="0">
                <a:cs typeface="Arial" charset="0"/>
              </a:rPr>
              <a:t>,4%</a:t>
            </a:r>
            <a:endParaRPr lang="el-GR" altLang="ru-RU" sz="1400" dirty="0">
              <a:cs typeface="Arial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4149080"/>
            <a:ext cx="3009900" cy="1656185"/>
          </a:xfrm>
          <a:prstGeom prst="rect">
            <a:avLst/>
          </a:prstGeom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72000" y="5949280"/>
            <a:ext cx="41767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dirty="0"/>
              <a:t>Рис. </a:t>
            </a:r>
            <a:r>
              <a:rPr lang="ru-RU" altLang="ru-RU" sz="1400" dirty="0" smtClean="0"/>
              <a:t>13 </a:t>
            </a:r>
            <a:r>
              <a:rPr lang="ru-RU" altLang="ru-RU" sz="1400" dirty="0"/>
              <a:t>Профили функции неоднородности </a:t>
            </a:r>
            <a:r>
              <a:rPr lang="el-GR" altLang="ru-RU" sz="1400" dirty="0">
                <a:cs typeface="Arial" charset="0"/>
              </a:rPr>
              <a:t>ψ</a:t>
            </a:r>
            <a:r>
              <a:rPr lang="ru-RU" altLang="ru-RU" sz="1400" dirty="0">
                <a:cs typeface="Arial" charset="0"/>
              </a:rPr>
              <a:t> при погрешности  импеданса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baseline="-25000" dirty="0" smtClean="0">
                <a:cs typeface="Arial" charset="0"/>
              </a:rPr>
              <a:t>1</a:t>
            </a:r>
            <a:r>
              <a:rPr lang="ru-RU" altLang="ru-RU" sz="1400" dirty="0" smtClean="0">
                <a:cs typeface="Arial" charset="0"/>
              </a:rPr>
              <a:t>=1</a:t>
            </a:r>
            <a:r>
              <a:rPr lang="ru-RU" altLang="ru-RU" sz="1400" dirty="0">
                <a:cs typeface="Arial" charset="0"/>
              </a:rPr>
              <a:t>%. Погрешность восстановления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dirty="0">
                <a:cs typeface="Arial" charset="0"/>
              </a:rPr>
              <a:t>=</a:t>
            </a:r>
            <a:r>
              <a:rPr lang="en-US" altLang="ru-RU" sz="1400" dirty="0">
                <a:cs typeface="Arial" charset="0"/>
              </a:rPr>
              <a:t>0</a:t>
            </a:r>
            <a:r>
              <a:rPr lang="ru-RU" altLang="ru-RU" sz="1400" dirty="0" smtClean="0">
                <a:cs typeface="Arial" charset="0"/>
              </a:rPr>
              <a:t>,8%</a:t>
            </a:r>
            <a:endParaRPr lang="el-GR" altLang="ru-RU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3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009900" cy="1800200"/>
          </a:xfrm>
          <a:prstGeom prst="rect">
            <a:avLst/>
          </a:prstGeo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23528" y="3212976"/>
            <a:ext cx="41767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dirty="0"/>
              <a:t>Рис. </a:t>
            </a:r>
            <a:r>
              <a:rPr lang="ru-RU" altLang="ru-RU" sz="1400" dirty="0" smtClean="0"/>
              <a:t>1</a:t>
            </a:r>
            <a:r>
              <a:rPr lang="en-US" altLang="ru-RU" sz="1400" dirty="0" smtClean="0"/>
              <a:t>4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Профили функции неоднородности </a:t>
            </a:r>
            <a:r>
              <a:rPr lang="el-GR" altLang="ru-RU" sz="1400" dirty="0">
                <a:cs typeface="Arial" charset="0"/>
              </a:rPr>
              <a:t>ψ</a:t>
            </a:r>
            <a:r>
              <a:rPr lang="ru-RU" altLang="ru-RU" sz="1400" dirty="0">
                <a:cs typeface="Arial" charset="0"/>
              </a:rPr>
              <a:t> при погрешности  импеданса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baseline="-25000" dirty="0">
                <a:cs typeface="Arial" charset="0"/>
              </a:rPr>
              <a:t>1</a:t>
            </a:r>
            <a:r>
              <a:rPr lang="ru-RU" altLang="ru-RU" sz="1400" dirty="0">
                <a:cs typeface="Arial" charset="0"/>
              </a:rPr>
              <a:t>=</a:t>
            </a:r>
            <a:r>
              <a:rPr lang="en-US" altLang="ru-RU" sz="1400" dirty="0">
                <a:cs typeface="Arial" charset="0"/>
              </a:rPr>
              <a:t>0,</a:t>
            </a:r>
            <a:r>
              <a:rPr lang="ru-RU" altLang="ru-RU" sz="1400" dirty="0">
                <a:cs typeface="Arial" charset="0"/>
              </a:rPr>
              <a:t>1%. Погрешность восстановления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dirty="0">
                <a:cs typeface="Arial" charset="0"/>
              </a:rPr>
              <a:t>=</a:t>
            </a:r>
            <a:r>
              <a:rPr lang="en-US" altLang="ru-RU" sz="1400" dirty="0">
                <a:cs typeface="Arial" charset="0"/>
              </a:rPr>
              <a:t>0</a:t>
            </a:r>
            <a:r>
              <a:rPr lang="ru-RU" altLang="ru-RU" sz="1400" dirty="0" smtClean="0">
                <a:cs typeface="Arial" charset="0"/>
              </a:rPr>
              <a:t>,</a:t>
            </a:r>
            <a:r>
              <a:rPr lang="en-US" altLang="ru-RU" sz="1400" dirty="0" smtClean="0">
                <a:cs typeface="Arial" charset="0"/>
              </a:rPr>
              <a:t>4</a:t>
            </a:r>
            <a:r>
              <a:rPr lang="ru-RU" altLang="ru-RU" sz="1400" dirty="0" smtClean="0">
                <a:cs typeface="Arial" charset="0"/>
              </a:rPr>
              <a:t>%</a:t>
            </a:r>
            <a:endParaRPr lang="el-GR" altLang="ru-RU" sz="1400" dirty="0"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9"/>
            <a:ext cx="3009900" cy="180020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67288" y="3284984"/>
            <a:ext cx="41767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dirty="0"/>
              <a:t>Рис. </a:t>
            </a:r>
            <a:r>
              <a:rPr lang="ru-RU" altLang="ru-RU" sz="1400" dirty="0" smtClean="0"/>
              <a:t>1</a:t>
            </a:r>
            <a:r>
              <a:rPr lang="en-US" altLang="ru-RU" sz="1400" dirty="0"/>
              <a:t>5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Профили функции неоднородности </a:t>
            </a:r>
            <a:r>
              <a:rPr lang="el-GR" altLang="ru-RU" sz="1400" dirty="0">
                <a:cs typeface="Arial" charset="0"/>
              </a:rPr>
              <a:t>ψ</a:t>
            </a:r>
            <a:r>
              <a:rPr lang="ru-RU" altLang="ru-RU" sz="1400" dirty="0">
                <a:cs typeface="Arial" charset="0"/>
              </a:rPr>
              <a:t> при погрешности  импеданса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baseline="-25000" dirty="0" smtClean="0">
                <a:cs typeface="Arial" charset="0"/>
              </a:rPr>
              <a:t>1</a:t>
            </a:r>
            <a:r>
              <a:rPr lang="ru-RU" altLang="ru-RU" sz="1400" dirty="0" smtClean="0">
                <a:cs typeface="Arial" charset="0"/>
              </a:rPr>
              <a:t>=1</a:t>
            </a:r>
            <a:r>
              <a:rPr lang="ru-RU" altLang="ru-RU" sz="1400" dirty="0">
                <a:cs typeface="Arial" charset="0"/>
              </a:rPr>
              <a:t>%. Погрешность восстановления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dirty="0">
                <a:cs typeface="Arial" charset="0"/>
              </a:rPr>
              <a:t>=</a:t>
            </a:r>
            <a:r>
              <a:rPr lang="en-US" altLang="ru-RU" sz="1400" dirty="0">
                <a:cs typeface="Arial" charset="0"/>
              </a:rPr>
              <a:t>0</a:t>
            </a:r>
            <a:r>
              <a:rPr lang="ru-RU" altLang="ru-RU" sz="1400" dirty="0" smtClean="0">
                <a:cs typeface="Arial" charset="0"/>
              </a:rPr>
              <a:t>,</a:t>
            </a:r>
            <a:r>
              <a:rPr lang="en-US" altLang="ru-RU" sz="1400" dirty="0" smtClean="0">
                <a:cs typeface="Arial" charset="0"/>
              </a:rPr>
              <a:t>55</a:t>
            </a:r>
            <a:r>
              <a:rPr lang="ru-RU" altLang="ru-RU" sz="1400" dirty="0" smtClean="0">
                <a:cs typeface="Arial" charset="0"/>
              </a:rPr>
              <a:t>%</a:t>
            </a:r>
            <a:endParaRPr lang="el-GR" altLang="ru-RU" sz="1400" dirty="0"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67665"/>
            <a:ext cx="3009900" cy="1853624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51520" y="6022696"/>
            <a:ext cx="41767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dirty="0"/>
              <a:t>Рис. </a:t>
            </a:r>
            <a:r>
              <a:rPr lang="ru-RU" altLang="ru-RU" sz="1400" dirty="0" smtClean="0"/>
              <a:t>1</a:t>
            </a:r>
            <a:r>
              <a:rPr lang="en-US" altLang="ru-RU" sz="1400" dirty="0" smtClean="0"/>
              <a:t>6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Профили функции неоднородности </a:t>
            </a:r>
            <a:r>
              <a:rPr lang="el-GR" altLang="ru-RU" sz="1400" dirty="0">
                <a:cs typeface="Arial" charset="0"/>
              </a:rPr>
              <a:t>ψ</a:t>
            </a:r>
            <a:r>
              <a:rPr lang="ru-RU" altLang="ru-RU" sz="1400" dirty="0">
                <a:cs typeface="Arial" charset="0"/>
              </a:rPr>
              <a:t> при погрешности  импеданса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baseline="-25000" dirty="0">
                <a:cs typeface="Arial" charset="0"/>
              </a:rPr>
              <a:t>1</a:t>
            </a:r>
            <a:r>
              <a:rPr lang="ru-RU" altLang="ru-RU" sz="1400" dirty="0">
                <a:cs typeface="Arial" charset="0"/>
              </a:rPr>
              <a:t>=</a:t>
            </a:r>
            <a:r>
              <a:rPr lang="en-US" altLang="ru-RU" sz="1400" dirty="0">
                <a:cs typeface="Arial" charset="0"/>
              </a:rPr>
              <a:t>0,</a:t>
            </a:r>
            <a:r>
              <a:rPr lang="ru-RU" altLang="ru-RU" sz="1400" dirty="0">
                <a:cs typeface="Arial" charset="0"/>
              </a:rPr>
              <a:t>1%. Погрешность восстановления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dirty="0">
                <a:cs typeface="Arial" charset="0"/>
              </a:rPr>
              <a:t>=</a:t>
            </a:r>
            <a:r>
              <a:rPr lang="en-US" altLang="ru-RU" sz="1400" dirty="0">
                <a:cs typeface="Arial" charset="0"/>
              </a:rPr>
              <a:t>0</a:t>
            </a:r>
            <a:r>
              <a:rPr lang="ru-RU" altLang="ru-RU" sz="1400" dirty="0" smtClean="0">
                <a:cs typeface="Arial" charset="0"/>
              </a:rPr>
              <a:t>,</a:t>
            </a:r>
            <a:r>
              <a:rPr lang="en-US" altLang="ru-RU" sz="1400" dirty="0" smtClean="0">
                <a:cs typeface="Arial" charset="0"/>
              </a:rPr>
              <a:t>3</a:t>
            </a:r>
            <a:r>
              <a:rPr lang="ru-RU" altLang="ru-RU" sz="1400" dirty="0" smtClean="0">
                <a:cs typeface="Arial" charset="0"/>
              </a:rPr>
              <a:t>%</a:t>
            </a:r>
            <a:endParaRPr lang="el-GR" altLang="ru-RU" sz="1400" dirty="0"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67665"/>
            <a:ext cx="3081908" cy="1855031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64658" y="6022696"/>
            <a:ext cx="41767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dirty="0"/>
              <a:t>Рис. </a:t>
            </a:r>
            <a:r>
              <a:rPr lang="ru-RU" altLang="ru-RU" sz="1400" dirty="0" smtClean="0"/>
              <a:t>1</a:t>
            </a:r>
            <a:r>
              <a:rPr lang="en-US" altLang="ru-RU" sz="1400" dirty="0" smtClean="0"/>
              <a:t>7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Профили функции неоднородности </a:t>
            </a:r>
            <a:r>
              <a:rPr lang="el-GR" altLang="ru-RU" sz="1400" dirty="0">
                <a:cs typeface="Arial" charset="0"/>
              </a:rPr>
              <a:t>ψ</a:t>
            </a:r>
            <a:r>
              <a:rPr lang="ru-RU" altLang="ru-RU" sz="1400" dirty="0">
                <a:cs typeface="Arial" charset="0"/>
              </a:rPr>
              <a:t> при погрешности  импеданса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baseline="-25000" dirty="0" smtClean="0">
                <a:cs typeface="Arial" charset="0"/>
              </a:rPr>
              <a:t>1</a:t>
            </a:r>
            <a:r>
              <a:rPr lang="ru-RU" altLang="ru-RU" sz="1400" dirty="0" smtClean="0">
                <a:cs typeface="Arial" charset="0"/>
              </a:rPr>
              <a:t>=1</a:t>
            </a:r>
            <a:r>
              <a:rPr lang="ru-RU" altLang="ru-RU" sz="1400" dirty="0">
                <a:cs typeface="Arial" charset="0"/>
              </a:rPr>
              <a:t>%. Погрешность восстановления </a:t>
            </a:r>
            <a:r>
              <a:rPr lang="el-GR" altLang="ru-RU" sz="1400" dirty="0">
                <a:cs typeface="Arial" charset="0"/>
              </a:rPr>
              <a:t>δ</a:t>
            </a:r>
            <a:r>
              <a:rPr lang="ru-RU" altLang="ru-RU" sz="1400" dirty="0">
                <a:cs typeface="Arial" charset="0"/>
              </a:rPr>
              <a:t>=</a:t>
            </a:r>
            <a:r>
              <a:rPr lang="en-US" altLang="ru-RU" sz="1400" dirty="0">
                <a:cs typeface="Arial" charset="0"/>
              </a:rPr>
              <a:t>0</a:t>
            </a:r>
            <a:r>
              <a:rPr lang="ru-RU" altLang="ru-RU" sz="1400" dirty="0" smtClean="0">
                <a:cs typeface="Arial" charset="0"/>
              </a:rPr>
              <a:t>,</a:t>
            </a:r>
            <a:r>
              <a:rPr lang="en-US" altLang="ru-RU" sz="1400" dirty="0" smtClean="0">
                <a:cs typeface="Arial" charset="0"/>
              </a:rPr>
              <a:t>55</a:t>
            </a:r>
            <a:r>
              <a:rPr lang="ru-RU" altLang="ru-RU" sz="1400" dirty="0" smtClean="0">
                <a:cs typeface="Arial" charset="0"/>
              </a:rPr>
              <a:t>%</a:t>
            </a:r>
            <a:endParaRPr lang="el-GR" altLang="ru-RU" sz="1400" dirty="0">
              <a:cs typeface="Arial" charset="0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487362"/>
          </a:xfrm>
          <a:noFill/>
          <a:ln/>
        </p:spPr>
        <p:txBody>
          <a:bodyPr/>
          <a:lstStyle/>
          <a:p>
            <a:pPr algn="ctr"/>
            <a:r>
              <a:rPr lang="ru-RU" altLang="ru-RU" sz="1800" dirty="0"/>
              <a:t>Моделирование </a:t>
            </a:r>
            <a:r>
              <a:rPr lang="ru-RU" altLang="ru-RU" sz="1800" dirty="0" smtClean="0"/>
              <a:t>при</a:t>
            </a:r>
            <a:r>
              <a:rPr lang="en-US" altLang="ru-RU" sz="1800" dirty="0" smtClean="0"/>
              <a:t> </a:t>
            </a:r>
            <a:r>
              <a:rPr lang="ru-RU" altLang="ru-RU" sz="1800" dirty="0" smtClean="0"/>
              <a:t>холостом ходе </a:t>
            </a:r>
            <a:r>
              <a:rPr lang="ru-RU" altLang="ru-RU" sz="1800" dirty="0"/>
              <a:t>на конце линии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321094"/>
              </p:ext>
            </p:extLst>
          </p:nvPr>
        </p:nvGraphicFramePr>
        <p:xfrm>
          <a:off x="2411884" y="620688"/>
          <a:ext cx="483393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7" imgW="2869920" imgH="241200" progId="Equation.DSMT4">
                  <p:embed/>
                </p:oleObj>
              </mc:Choice>
              <mc:Fallback>
                <p:oleObj name="Equation" r:id="rId7" imgW="2869920" imgH="24120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884" y="620688"/>
                        <a:ext cx="4833938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9500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12875"/>
            <a:ext cx="3816350" cy="398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9388" y="5516563"/>
            <a:ext cx="4392612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600" dirty="0" smtClean="0">
                <a:latin typeface="Arial" charset="0"/>
              </a:rPr>
              <a:t>Рис.</a:t>
            </a:r>
            <a:r>
              <a:rPr lang="en-US" altLang="ru-RU" sz="1600" dirty="0" smtClean="0">
                <a:latin typeface="Arial" charset="0"/>
              </a:rPr>
              <a:t>18</a:t>
            </a:r>
            <a:r>
              <a:rPr lang="ru-RU" altLang="ru-RU" sz="1600" dirty="0" smtClean="0">
                <a:latin typeface="Arial" charset="0"/>
              </a:rPr>
              <a:t> </a:t>
            </a:r>
            <a:r>
              <a:rPr lang="ru-RU" altLang="ru-RU" sz="1600" dirty="0">
                <a:latin typeface="Arial" charset="0"/>
              </a:rPr>
              <a:t>Аппаратно-программный комплекс</a:t>
            </a:r>
            <a:r>
              <a:rPr lang="en-US" altLang="ru-RU" sz="1600" dirty="0">
                <a:latin typeface="Arial" charset="0"/>
              </a:rPr>
              <a:t> </a:t>
            </a:r>
            <a:r>
              <a:rPr lang="ru-RU" altLang="ru-RU" sz="1600" dirty="0">
                <a:latin typeface="Arial" charset="0"/>
              </a:rPr>
              <a:t>ультразвукового исследования с компьютерным управлением </a:t>
            </a:r>
            <a:r>
              <a:rPr lang="en-US" altLang="ru-RU" sz="1600" dirty="0">
                <a:latin typeface="Arial" charset="0"/>
              </a:rPr>
              <a:t>TOMOSCAN FOCUS LT</a:t>
            </a:r>
            <a:endParaRPr lang="ru-RU" altLang="ru-RU" sz="1600" dirty="0">
              <a:latin typeface="Arial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984750" y="5561013"/>
            <a:ext cx="35591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dirty="0">
                <a:latin typeface="Arial" charset="0"/>
              </a:rPr>
              <a:t>Рис. </a:t>
            </a:r>
            <a:r>
              <a:rPr lang="en-US" altLang="ru-RU" sz="1600" dirty="0" smtClean="0">
                <a:latin typeface="Arial" charset="0"/>
              </a:rPr>
              <a:t>19</a:t>
            </a:r>
            <a:r>
              <a:rPr lang="ru-RU" altLang="ru-RU" sz="1600" dirty="0" smtClean="0">
                <a:latin typeface="Arial" charset="0"/>
              </a:rPr>
              <a:t> </a:t>
            </a:r>
            <a:r>
              <a:rPr lang="ru-RU" altLang="ru-RU" sz="1600" dirty="0">
                <a:latin typeface="Arial" charset="0"/>
              </a:rPr>
              <a:t>Образец для эксперимента</a:t>
            </a:r>
          </a:p>
        </p:txBody>
      </p:sp>
      <p:pic>
        <p:nvPicPr>
          <p:cNvPr id="17415" name="Picture 7" descr="20150504_1809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3592512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8000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ЧАСТЬ РАБОТЫ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3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0"/>
            <a:ext cx="8568953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АКУСТИЧЕСКОГО АДМИТТАНСА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1" y="836712"/>
            <a:ext cx="3384376" cy="166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8" y="826709"/>
            <a:ext cx="3456383" cy="168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359" y="2539062"/>
            <a:ext cx="3541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Рис. 20 Сигнал отраженный от границы </a:t>
            </a:r>
          </a:p>
          <a:p>
            <a:r>
              <a:rPr lang="ru-RU" sz="1400" dirty="0" smtClean="0"/>
              <a:t>призма-воздух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901209" y="2539062"/>
            <a:ext cx="3511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Рис. 21 Сигнал отраженный от объекта </a:t>
            </a:r>
          </a:p>
          <a:p>
            <a:r>
              <a:rPr lang="ru-RU" sz="1400" dirty="0" smtClean="0"/>
              <a:t>измерения</a:t>
            </a:r>
            <a:endParaRPr lang="ru-RU" sz="14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536546"/>
              </p:ext>
            </p:extLst>
          </p:nvPr>
        </p:nvGraphicFramePr>
        <p:xfrm>
          <a:off x="467544" y="3212976"/>
          <a:ext cx="343838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Equation" r:id="rId5" imgW="2425680" imgH="457200" progId="Equation.DSMT4">
                  <p:embed/>
                </p:oleObj>
              </mc:Choice>
              <mc:Fallback>
                <p:oleObj name="Equation" r:id="rId5" imgW="24256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3212976"/>
                        <a:ext cx="3438382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780839"/>
              </p:ext>
            </p:extLst>
          </p:nvPr>
        </p:nvGraphicFramePr>
        <p:xfrm>
          <a:off x="4860996" y="3212976"/>
          <a:ext cx="3527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Equation" r:id="rId7" imgW="2489040" imgH="457200" progId="Equation.DSMT4">
                  <p:embed/>
                </p:oleObj>
              </mc:Choice>
              <mc:Fallback>
                <p:oleObj name="Equation" r:id="rId7" imgW="2489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0996" y="3212976"/>
                        <a:ext cx="352742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234609"/>
              </p:ext>
            </p:extLst>
          </p:nvPr>
        </p:nvGraphicFramePr>
        <p:xfrm>
          <a:off x="1691680" y="4077072"/>
          <a:ext cx="5389521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Equation" r:id="rId9" imgW="3530520" imgH="660240" progId="Equation.DSMT4">
                  <p:embed/>
                </p:oleObj>
              </mc:Choice>
              <mc:Fallback>
                <p:oleObj name="Equation" r:id="rId9" imgW="353052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91680" y="4077072"/>
                        <a:ext cx="5389521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151046"/>
              </p:ext>
            </p:extLst>
          </p:nvPr>
        </p:nvGraphicFramePr>
        <p:xfrm>
          <a:off x="755576" y="5157192"/>
          <a:ext cx="7020780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Equation" r:id="rId11" imgW="4622760" imgH="711000" progId="Equation.DSMT4">
                  <p:embed/>
                </p:oleObj>
              </mc:Choice>
              <mc:Fallback>
                <p:oleObj name="Equation" r:id="rId11" imgW="46227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5576" y="5157192"/>
                        <a:ext cx="7020780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84368" y="425273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84368" y="529889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707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110" y="34617"/>
            <a:ext cx="7467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ЭКСПЕРИМЕНТАЛЬНОЙ РЕАЛИЗАЦИИ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5760640" cy="2016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6319" y="3140968"/>
            <a:ext cx="6203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Рис. 22 Зависимости модуля входного адмиттанса от частоты при усечении  отраженного сигнала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68" y="3821783"/>
            <a:ext cx="5698995" cy="21274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7624" y="5996027"/>
            <a:ext cx="6096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Рис. 23 Восстановленные значения функций неоднородности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0498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1412776"/>
            <a:ext cx="7992888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В настоящее время актуальной задачей неразрушающего акустического контроля многих изделий является обнаружение в них неоднородностей различного вида. Большинство методов ультразвуковой дефектоскопии обнаруживают неоднородности в виде резких нарушений непрерывности механических свойств объектов контроля. Актуальной также является задача  измерения механических свойств изменяющихся непрерывно.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2880320" cy="206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2835399" cy="206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4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6022810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12" y="3409325"/>
            <a:ext cx="6058053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0412" y="2690055"/>
            <a:ext cx="6203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Рис. 24 Зависимости модуля входного адмиттанса</a:t>
            </a:r>
            <a:r>
              <a:rPr lang="en-US" sz="1600" dirty="0" smtClean="0"/>
              <a:t> </a:t>
            </a:r>
            <a:r>
              <a:rPr lang="ru-RU" sz="1600" dirty="0" smtClean="0"/>
              <a:t>от частоты при коротком замыкании на конце линии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47373" y="5680083"/>
            <a:ext cx="6096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Рис. 23 Восстановленные значения функций неоднородности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63654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БАРЬЕРЫ ПРИ ДОСТИЖЕНИИ ВЫСОКОЙ ТОЧНОСТИ ВОССТАНОВЛЕНИЯ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 Несоответствие частотного диапазона аппаратуры оптимальному частотному диапазону алгоритма соответствующему максимальной точности восстановления</a:t>
            </a:r>
          </a:p>
          <a:p>
            <a:r>
              <a:rPr lang="ru-RU" sz="2400" dirty="0" smtClean="0"/>
              <a:t>2. Высокие погрешности измерения входного акустического адмиттанса (норма разности между отдельными реализациями адмиттанса достигает 9%).</a:t>
            </a:r>
          </a:p>
          <a:p>
            <a:r>
              <a:rPr lang="ru-RU" sz="2400" dirty="0" smtClean="0"/>
              <a:t>Неточность одномерного приближения (задача является трехмерной)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96870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ВЫВОДЫ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sz="2400" dirty="0"/>
              <a:t>1. Сформулирована обратная операторная (коэффициентная) задача восстановления профиля </a:t>
            </a:r>
            <a:r>
              <a:rPr lang="ru-RU" sz="2400" dirty="0" smtClean="0"/>
              <a:t>модуля объемной упругости </a:t>
            </a:r>
            <a:r>
              <a:rPr lang="ru-RU" sz="2400" dirty="0"/>
              <a:t>одномерной акустической среды;</a:t>
            </a:r>
          </a:p>
          <a:p>
            <a:pPr algn="just">
              <a:lnSpc>
                <a:spcPct val="80000"/>
              </a:lnSpc>
            </a:pPr>
            <a:r>
              <a:rPr lang="ru-RU" sz="2400" dirty="0"/>
              <a:t>2. Разработан частотный алгоритм решения обратной коэффициентной задачи; </a:t>
            </a:r>
          </a:p>
          <a:p>
            <a:pPr algn="just">
              <a:lnSpc>
                <a:spcPct val="80000"/>
              </a:lnSpc>
            </a:pPr>
            <a:r>
              <a:rPr lang="ru-RU" sz="2400" dirty="0"/>
              <a:t>3. Проведено численное моделирование созданного алгоритма. Наименьшие значения погрешности получены в случае согласованной нагрузки на конце акустической линии.</a:t>
            </a:r>
          </a:p>
          <a:p>
            <a:pPr algn="just">
              <a:lnSpc>
                <a:spcPct val="80000"/>
              </a:lnSpc>
            </a:pPr>
            <a:r>
              <a:rPr lang="ru-RU" sz="2400" dirty="0"/>
              <a:t>4. Проведена экспериментальная проверка алгоритма решения обратной задачи. Показано, что метод восстанавливает структуру образца, с достаточно большими погрешностями, вносимыми измерением </a:t>
            </a:r>
            <a:r>
              <a:rPr lang="ru-RU" sz="2400" dirty="0" smtClean="0"/>
              <a:t>адмиттанса и неоптимальностью частотного диапазона.</a:t>
            </a:r>
            <a:endParaRPr lang="el-GR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0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116632"/>
            <a:ext cx="828092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СУЩЕСТВУЮЩИХ  МЕТОДОВ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560" y="908720"/>
            <a:ext cx="8280920" cy="34563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600" dirty="0" smtClean="0"/>
              <a:t>Synthetic aperture focusing technique (SAFT)</a:t>
            </a:r>
          </a:p>
          <a:p>
            <a:r>
              <a:rPr lang="ru-RU" sz="1600" dirty="0" smtClean="0"/>
              <a:t>             метод синтезированной сфокусированной апертуры</a:t>
            </a:r>
            <a:endParaRPr lang="en-US" sz="1600" dirty="0" smtClean="0"/>
          </a:p>
          <a:p>
            <a:r>
              <a:rPr lang="en-US" sz="1600" dirty="0" smtClean="0"/>
              <a:t>Time of flight diffraction technique (TOFD)</a:t>
            </a:r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          дифракционно-временной метод</a:t>
            </a:r>
          </a:p>
          <a:p>
            <a:r>
              <a:rPr lang="en-US" sz="1600" dirty="0" smtClean="0"/>
              <a:t>Relative arrival time technique (RATT)</a:t>
            </a:r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           метод относительного времени прихода</a:t>
            </a:r>
            <a:endParaRPr lang="en-US" sz="1600" dirty="0" smtClean="0"/>
          </a:p>
          <a:p>
            <a:r>
              <a:rPr lang="en-US" sz="1600" dirty="0" smtClean="0"/>
              <a:t>Absolute arrival time technique (AATT)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</a:t>
            </a:r>
            <a:r>
              <a:rPr lang="ru-RU" sz="1600" dirty="0" smtClean="0"/>
              <a:t>метод абсолютного времени прихода</a:t>
            </a:r>
          </a:p>
          <a:p>
            <a:pPr marL="45720" indent="0">
              <a:buNone/>
            </a:pPr>
            <a:r>
              <a:rPr lang="ru-RU" sz="1600" dirty="0" smtClean="0"/>
              <a:t>Все выше перечисленные методы обнаруживают различные неоднородности в виде несплошностей в объекте контроля</a:t>
            </a:r>
            <a:endParaRPr lang="ru-RU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7488832" cy="221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014046"/>
              </p:ext>
            </p:extLst>
          </p:nvPr>
        </p:nvGraphicFramePr>
        <p:xfrm>
          <a:off x="2237493" y="2276872"/>
          <a:ext cx="4679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3" imgW="2184120" imgH="368280" progId="Equation.DSMT4">
                  <p:embed/>
                </p:oleObj>
              </mc:Choice>
              <mc:Fallback>
                <p:oleObj name="Equation" r:id="rId3" imgW="2184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493" y="2276872"/>
                        <a:ext cx="467995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alpha val="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401004" y="404664"/>
            <a:ext cx="8352928" cy="11430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МЕХАНИЧЕСКИЕ СВОЙСТВА ИЗМЕНЯЮЩИЕСЯ НЕПРЕРЫВНО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2" name="Picture 6" descr="ри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62" y="3356992"/>
            <a:ext cx="417201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316800" y="5877272"/>
            <a:ext cx="65213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Рис. 2</a:t>
            </a:r>
            <a:r>
              <a:rPr lang="ru-RU" dirty="0" smtClean="0"/>
              <a:t> Пример зависимости </a:t>
            </a:r>
            <a:r>
              <a:rPr lang="ru-RU" dirty="0"/>
              <a:t>модуля объемной упругости </a:t>
            </a:r>
            <a:r>
              <a:rPr lang="en-US" i="1" dirty="0"/>
              <a:t>K </a:t>
            </a:r>
          </a:p>
          <a:p>
            <a:r>
              <a:rPr lang="ru-RU" dirty="0"/>
              <a:t>от</a:t>
            </a:r>
            <a:r>
              <a:rPr lang="en-US" dirty="0"/>
              <a:t> </a:t>
            </a:r>
            <a:r>
              <a:rPr lang="ru-RU" dirty="0"/>
              <a:t>глубины </a:t>
            </a:r>
            <a:r>
              <a:rPr lang="en-US" i="1" dirty="0"/>
              <a:t>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63575" y="423863"/>
            <a:ext cx="7796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411413" y="404813"/>
            <a:ext cx="4167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ПОСТАНОВКА ЗАДАЧИ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2967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2633663" y="1270000"/>
          <a:ext cx="329882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4" imgW="1993680" imgH="838080" progId="Equation.DSMT4">
                  <p:embed/>
                </p:oleObj>
              </mc:Choice>
              <mc:Fallback>
                <p:oleObj name="Equation" r:id="rId4" imgW="19936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1270000"/>
                        <a:ext cx="3298825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7" name="Object 15"/>
          <p:cNvGraphicFramePr>
            <a:graphicFrameLocks noGrp="1" noChangeAspect="1"/>
          </p:cNvGraphicFramePr>
          <p:nvPr>
            <p:ph sz="half" idx="1"/>
          </p:nvPr>
        </p:nvGraphicFramePr>
        <p:xfrm>
          <a:off x="1476375" y="3500438"/>
          <a:ext cx="58340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Формула" r:id="rId6" imgW="4063680" imgH="495000" progId="Equation.3">
                  <p:embed/>
                </p:oleObj>
              </mc:Choice>
              <mc:Fallback>
                <p:oleObj name="Формула" r:id="rId6" imgW="40636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500438"/>
                        <a:ext cx="58340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13331" name="Object 19"/>
          <p:cNvGraphicFramePr>
            <a:graphicFrameLocks noChangeAspect="1"/>
          </p:cNvGraphicFramePr>
          <p:nvPr/>
        </p:nvGraphicFramePr>
        <p:xfrm>
          <a:off x="1016000" y="4797425"/>
          <a:ext cx="6923088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8" imgW="4165560" imgH="482400" progId="Equation.DSMT4">
                  <p:embed/>
                </p:oleObj>
              </mc:Choice>
              <mc:Fallback>
                <p:oleObj name="Equation" r:id="rId8" imgW="4165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4797425"/>
                        <a:ext cx="6923088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7956550" y="1341438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(1)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7956550" y="21336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(2)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8101013" y="501332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(</a:t>
            </a:r>
            <a:r>
              <a:rPr lang="ru-RU" dirty="0"/>
              <a:t>3</a:t>
            </a:r>
            <a:r>
              <a:rPr lang="en-US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3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935163" y="333375"/>
          <a:ext cx="43989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Equation" r:id="rId4" imgW="2768400" imgH="482400" progId="Equation.DSMT4">
                  <p:embed/>
                </p:oleObj>
              </mc:Choice>
              <mc:Fallback>
                <p:oleObj name="Equation" r:id="rId4" imgW="2768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333375"/>
                        <a:ext cx="4398962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782174"/>
              </p:ext>
            </p:extLst>
          </p:nvPr>
        </p:nvGraphicFramePr>
        <p:xfrm>
          <a:off x="2771775" y="1700213"/>
          <a:ext cx="21415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Equation" r:id="rId6" imgW="1384200" imgH="228600" progId="Equation.DSMT4">
                  <p:embed/>
                </p:oleObj>
              </mc:Choice>
              <mc:Fallback>
                <p:oleObj name="Equation" r:id="rId6" imgW="13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700213"/>
                        <a:ext cx="2141538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812088" y="47625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(4)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812088" y="119697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(5)</a:t>
            </a:r>
          </a:p>
        </p:txBody>
      </p:sp>
      <p:graphicFrame>
        <p:nvGraphicFramePr>
          <p:cNvPr id="19466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2836863" y="1344613"/>
          <a:ext cx="26050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Equation" r:id="rId8" imgW="1777680" imgH="228600" progId="Equation.DSMT4">
                  <p:embed/>
                </p:oleObj>
              </mc:Choice>
              <mc:Fallback>
                <p:oleObj name="Equation" r:id="rId8" imgW="1777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1344613"/>
                        <a:ext cx="26050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812088" y="170021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(6)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827088" y="4508500"/>
            <a:ext cx="76581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Необходимо, используя уравнение (4) и граничные условия (5) и (6)</a:t>
            </a:r>
            <a:r>
              <a:rPr lang="en-US" dirty="0"/>
              <a:t>,</a:t>
            </a:r>
            <a:r>
              <a:rPr lang="ru-RU" dirty="0"/>
              <a:t> </a:t>
            </a:r>
          </a:p>
          <a:p>
            <a:r>
              <a:rPr lang="ru-RU" dirty="0"/>
              <a:t>определить параметры </a:t>
            </a:r>
            <a:r>
              <a:rPr lang="el-GR">
                <a:cs typeface="Arial" charset="0"/>
              </a:rPr>
              <a:t>ρ</a:t>
            </a:r>
            <a:r>
              <a:rPr lang="ru-RU" i="1" dirty="0">
                <a:cs typeface="Arial" charset="0"/>
              </a:rPr>
              <a:t>(</a:t>
            </a:r>
            <a:r>
              <a:rPr lang="en-US" i="1" dirty="0">
                <a:cs typeface="Arial" charset="0"/>
              </a:rPr>
              <a:t>x)</a:t>
            </a:r>
            <a:r>
              <a:rPr lang="ru-RU" dirty="0"/>
              <a:t> и </a:t>
            </a:r>
            <a:r>
              <a:rPr lang="en-US" i="1" dirty="0"/>
              <a:t>K(x). </a:t>
            </a:r>
            <a:r>
              <a:rPr lang="ru-RU" dirty="0"/>
              <a:t>В данном случае, плотность равна</a:t>
            </a:r>
          </a:p>
          <a:p>
            <a:r>
              <a:rPr lang="ru-RU" dirty="0"/>
              <a:t> заданной  постоянной величине</a:t>
            </a: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19474" name="Object 18"/>
          <p:cNvGraphicFramePr>
            <a:graphicFrameLocks noChangeAspect="1"/>
          </p:cNvGraphicFramePr>
          <p:nvPr/>
        </p:nvGraphicFramePr>
        <p:xfrm>
          <a:off x="3635375" y="5516563"/>
          <a:ext cx="16986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Equation" r:id="rId10" imgW="914400" imgH="228600" progId="Equation.DSMT4">
                  <p:embed/>
                </p:oleObj>
              </mc:Choice>
              <mc:Fallback>
                <p:oleObj name="Equation" r:id="rId10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516563"/>
                        <a:ext cx="169862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7812088" y="5589588"/>
            <a:ext cx="4667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 smtClean="0"/>
              <a:t>(</a:t>
            </a:r>
            <a:r>
              <a:rPr lang="en-US" dirty="0" smtClean="0"/>
              <a:t>7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755650" y="6100763"/>
            <a:ext cx="7786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dirty="0"/>
              <a:t>то искомая обратная задача сводится к нахождению модуля объемной</a:t>
            </a:r>
          </a:p>
          <a:p>
            <a:r>
              <a:rPr lang="ru-RU" dirty="0"/>
              <a:t> упругости </a:t>
            </a:r>
            <a:r>
              <a:rPr lang="en-US" i="1" dirty="0"/>
              <a:t>K</a:t>
            </a:r>
            <a:r>
              <a:rPr lang="ru-RU" i="1" dirty="0"/>
              <a:t>(</a:t>
            </a:r>
            <a:r>
              <a:rPr lang="en-US" i="1" dirty="0"/>
              <a:t>x)</a:t>
            </a:r>
            <a:r>
              <a:rPr lang="ru-RU" dirty="0"/>
              <a:t>.</a:t>
            </a:r>
          </a:p>
        </p:txBody>
      </p:sp>
      <p:pic>
        <p:nvPicPr>
          <p:cNvPr id="19531" name="Picture 7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7600950" cy="13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32" name="Text Box 76"/>
          <p:cNvSpPr txBox="1">
            <a:spLocks noChangeArrowheads="1"/>
          </p:cNvSpPr>
          <p:nvPr/>
        </p:nvSpPr>
        <p:spPr bwMode="auto">
          <a:xfrm>
            <a:off x="2268538" y="4005263"/>
            <a:ext cx="434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Рис.3 Одномерная акустическая среда</a:t>
            </a:r>
          </a:p>
        </p:txBody>
      </p:sp>
      <p:graphicFrame>
        <p:nvGraphicFramePr>
          <p:cNvPr id="19533" name="Object 77"/>
          <p:cNvGraphicFramePr>
            <a:graphicFrameLocks noChangeAspect="1"/>
          </p:cNvGraphicFramePr>
          <p:nvPr/>
        </p:nvGraphicFramePr>
        <p:xfrm>
          <a:off x="1970088" y="2133600"/>
          <a:ext cx="52752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Equation" r:id="rId13" imgW="3682800" imgH="228600" progId="Equation.DSMT4">
                  <p:embed/>
                </p:oleObj>
              </mc:Choice>
              <mc:Fallback>
                <p:oleObj name="Equation" r:id="rId13" imgW="3682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2133600"/>
                        <a:ext cx="5275262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2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51363" y="5683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dirty="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367596"/>
              </p:ext>
            </p:extLst>
          </p:nvPr>
        </p:nvGraphicFramePr>
        <p:xfrm>
          <a:off x="2474913" y="2833688"/>
          <a:ext cx="43465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Equation" r:id="rId4" imgW="2565360" imgH="241200" progId="Equation.DSMT4">
                  <p:embed/>
                </p:oleObj>
              </mc:Choice>
              <mc:Fallback>
                <p:oleObj name="Equation" r:id="rId4" imgW="2565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2833688"/>
                        <a:ext cx="4346575" cy="4032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alpha val="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117621"/>
              </p:ext>
            </p:extLst>
          </p:nvPr>
        </p:nvGraphicFramePr>
        <p:xfrm>
          <a:off x="2973388" y="2166938"/>
          <a:ext cx="28289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Equation" r:id="rId6" imgW="1562040" imgH="228600" progId="Equation.DSMT4">
                  <p:embed/>
                </p:oleObj>
              </mc:Choice>
              <mc:Fallback>
                <p:oleObj name="Equation" r:id="rId6" imgW="1562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2166938"/>
                        <a:ext cx="2828925" cy="4079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alpha val="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306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7934199" y="1541465"/>
            <a:ext cx="647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 smtClean="0"/>
              <a:t>(</a:t>
            </a:r>
            <a:r>
              <a:rPr lang="en-US" altLang="ru-RU" dirty="0"/>
              <a:t>8</a:t>
            </a:r>
            <a:r>
              <a:rPr lang="ru-RU" altLang="ru-RU" dirty="0" smtClean="0"/>
              <a:t>)</a:t>
            </a:r>
            <a:endParaRPr lang="ru-RU" altLang="ru-RU" dirty="0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7909928" y="2883972"/>
            <a:ext cx="59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/>
              <a:t>(</a:t>
            </a:r>
            <a:r>
              <a:rPr lang="en-US" altLang="ru-RU" dirty="0" smtClean="0"/>
              <a:t>1</a:t>
            </a:r>
            <a:r>
              <a:rPr lang="en-US" altLang="ru-RU" dirty="0"/>
              <a:t>0</a:t>
            </a:r>
            <a:r>
              <a:rPr lang="ru-RU" altLang="ru-RU" dirty="0" smtClean="0"/>
              <a:t>)</a:t>
            </a:r>
            <a:endParaRPr lang="ru-RU" altLang="ru-RU" dirty="0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7917094" y="2205038"/>
            <a:ext cx="4667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 smtClean="0"/>
              <a:t>(</a:t>
            </a:r>
            <a:r>
              <a:rPr lang="en-US" altLang="ru-RU" dirty="0"/>
              <a:t>9</a:t>
            </a:r>
            <a:r>
              <a:rPr lang="ru-RU" altLang="ru-RU" dirty="0" smtClean="0"/>
              <a:t>)</a:t>
            </a:r>
            <a:endParaRPr lang="ru-RU" alt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821322"/>
              </p:ext>
            </p:extLst>
          </p:nvPr>
        </p:nvGraphicFramePr>
        <p:xfrm>
          <a:off x="3491880" y="1377259"/>
          <a:ext cx="1656184" cy="667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Equation" r:id="rId8" imgW="876240" imgH="419040" progId="Equation.DSMT4">
                  <p:embed/>
                </p:oleObj>
              </mc:Choice>
              <mc:Fallback>
                <p:oleObj name="Equation" r:id="rId8" imgW="8762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91880" y="1377259"/>
                        <a:ext cx="1656184" cy="667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230883" y="198438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ЧАСТОТНЫЙ АЛГОРИТМ РЕШЕНИЯ ОБРАТНОЙ КОЭФФИЦИЕНТНОЙ ЗАДАЧИ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885262"/>
              </p:ext>
            </p:extLst>
          </p:nvPr>
        </p:nvGraphicFramePr>
        <p:xfrm>
          <a:off x="768350" y="3644900"/>
          <a:ext cx="67611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" name="Equation" r:id="rId10" imgW="5067000" imgH="431640" progId="Equation.DSMT4">
                  <p:embed/>
                </p:oleObj>
              </mc:Choice>
              <mc:Fallback>
                <p:oleObj name="Equation" r:id="rId10" imgW="5067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8350" y="3644900"/>
                        <a:ext cx="676116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508139"/>
              </p:ext>
            </p:extLst>
          </p:nvPr>
        </p:nvGraphicFramePr>
        <p:xfrm>
          <a:off x="2244725" y="4494213"/>
          <a:ext cx="4748213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7" name="Equation" r:id="rId12" imgW="3073320" imgH="495000" progId="Equation.DSMT4">
                  <p:embed/>
                </p:oleObj>
              </mc:Choice>
              <mc:Fallback>
                <p:oleObj name="Equation" r:id="rId12" imgW="3073320" imgH="495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4494213"/>
                        <a:ext cx="4748213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68905" y="3645024"/>
            <a:ext cx="57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(11)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86492" y="465313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3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734726"/>
              </p:ext>
            </p:extLst>
          </p:nvPr>
        </p:nvGraphicFramePr>
        <p:xfrm>
          <a:off x="2587625" y="2060575"/>
          <a:ext cx="38227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3" imgW="2286000" imgH="469800" progId="Equation.DSMT4">
                  <p:embed/>
                </p:oleObj>
              </mc:Choice>
              <mc:Fallback>
                <p:oleObj name="Equation" r:id="rId3" imgW="2286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2060575"/>
                        <a:ext cx="3822700" cy="7921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alpha val="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497534"/>
              </p:ext>
            </p:extLst>
          </p:nvPr>
        </p:nvGraphicFramePr>
        <p:xfrm>
          <a:off x="2087563" y="3341688"/>
          <a:ext cx="513556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Equation" r:id="rId5" imgW="2654280" imgH="469800" progId="Equation.DSMT4">
                  <p:embed/>
                </p:oleObj>
              </mc:Choice>
              <mc:Fallback>
                <p:oleObj name="Equation" r:id="rId5" imgW="26542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3341688"/>
                        <a:ext cx="5135562" cy="8969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alpha val="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7891571" y="764704"/>
            <a:ext cx="59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/>
              <a:t>(</a:t>
            </a:r>
            <a:r>
              <a:rPr lang="ru-RU" altLang="ru-RU" dirty="0" smtClean="0"/>
              <a:t>1</a:t>
            </a:r>
            <a:r>
              <a:rPr lang="en-US" altLang="ru-RU" dirty="0"/>
              <a:t>3</a:t>
            </a:r>
            <a:r>
              <a:rPr lang="ru-RU" altLang="ru-RU" dirty="0" smtClean="0"/>
              <a:t>)</a:t>
            </a:r>
            <a:endParaRPr lang="ru-RU" altLang="ru-RU" dirty="0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874451" y="2276872"/>
            <a:ext cx="59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/>
              <a:t>(</a:t>
            </a:r>
            <a:r>
              <a:rPr lang="ru-RU" altLang="ru-RU" dirty="0" smtClean="0"/>
              <a:t>1</a:t>
            </a:r>
            <a:r>
              <a:rPr lang="en-US" altLang="ru-RU" dirty="0"/>
              <a:t>4</a:t>
            </a:r>
            <a:r>
              <a:rPr lang="ru-RU" altLang="ru-RU" dirty="0" smtClean="0"/>
              <a:t>)</a:t>
            </a:r>
            <a:endParaRPr lang="ru-RU" altLang="ru-RU" dirty="0"/>
          </a:p>
        </p:txBody>
      </p:sp>
      <p:graphicFrame>
        <p:nvGraphicFramePr>
          <p:cNvPr id="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236763"/>
              </p:ext>
            </p:extLst>
          </p:nvPr>
        </p:nvGraphicFramePr>
        <p:xfrm>
          <a:off x="2836863" y="692150"/>
          <a:ext cx="3481387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Equation" r:id="rId7" imgW="2006280" imgH="431640" progId="Equation.DSMT4">
                  <p:embed/>
                </p:oleObj>
              </mc:Choice>
              <mc:Fallback>
                <p:oleObj name="Equation" r:id="rId7" imgW="2006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692150"/>
                        <a:ext cx="3481387" cy="7540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alpha val="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934199" y="3645024"/>
            <a:ext cx="59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/>
              <a:t>(</a:t>
            </a:r>
            <a:r>
              <a:rPr lang="ru-RU" altLang="ru-RU" dirty="0" smtClean="0"/>
              <a:t>1</a:t>
            </a:r>
            <a:r>
              <a:rPr lang="en-US" altLang="ru-RU" dirty="0"/>
              <a:t>5</a:t>
            </a:r>
            <a:r>
              <a:rPr lang="ru-RU" altLang="ru-RU" dirty="0" smtClean="0"/>
              <a:t>)</a:t>
            </a:r>
            <a:endParaRPr lang="ru-RU" altLang="ru-RU" dirty="0"/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7934199" y="5013176"/>
            <a:ext cx="59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 smtClean="0"/>
              <a:t>(</a:t>
            </a:r>
            <a:r>
              <a:rPr lang="en-US" altLang="ru-RU" dirty="0" smtClean="0"/>
              <a:t>16</a:t>
            </a:r>
            <a:r>
              <a:rPr lang="ru-RU" altLang="ru-RU" dirty="0" smtClean="0"/>
              <a:t>)</a:t>
            </a:r>
            <a:endParaRPr lang="ru-RU" alt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500714"/>
              </p:ext>
            </p:extLst>
          </p:nvPr>
        </p:nvGraphicFramePr>
        <p:xfrm>
          <a:off x="2863850" y="4991100"/>
          <a:ext cx="3273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Equation" r:id="rId9" imgW="1968480" imgH="228600" progId="Equation.DSMT4">
                  <p:embed/>
                </p:oleObj>
              </mc:Choice>
              <mc:Fallback>
                <p:oleObj name="Equation" r:id="rId9" imgW="1968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63850" y="4991100"/>
                        <a:ext cx="327342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33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74057" y="681659"/>
            <a:ext cx="5226050" cy="4823079"/>
            <a:chOff x="2801938" y="693738"/>
            <a:chExt cx="5226050" cy="4823079"/>
          </a:xfrm>
        </p:grpSpPr>
        <p:sp>
          <p:nvSpPr>
            <p:cNvPr id="37891" name="Text Box 3"/>
            <p:cNvSpPr txBox="1">
              <a:spLocks noChangeArrowheads="1"/>
            </p:cNvSpPr>
            <p:nvPr/>
          </p:nvSpPr>
          <p:spPr bwMode="auto">
            <a:xfrm>
              <a:off x="3975100" y="708025"/>
              <a:ext cx="184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altLang="ru-RU" dirty="0">
                <a:latin typeface="Verdana" pitchFamily="34" charset="0"/>
              </a:endParaRPr>
            </a:p>
          </p:txBody>
        </p:sp>
        <p:graphicFrame>
          <p:nvGraphicFramePr>
            <p:cNvPr id="3789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2165681"/>
                </p:ext>
              </p:extLst>
            </p:nvPr>
          </p:nvGraphicFramePr>
          <p:xfrm>
            <a:off x="4521200" y="2849563"/>
            <a:ext cx="101600" cy="15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1" name="Equation" r:id="rId3" imgW="101520" imgH="152280" progId="Equation.DSMT4">
                    <p:embed/>
                  </p:oleObj>
                </mc:Choice>
                <mc:Fallback>
                  <p:oleObj name="Equation" r:id="rId3" imgW="10152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1200" y="2849563"/>
                          <a:ext cx="101600" cy="152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3" name="Text Box 5"/>
            <p:cNvSpPr txBox="1">
              <a:spLocks noChangeArrowheads="1"/>
            </p:cNvSpPr>
            <p:nvPr/>
          </p:nvSpPr>
          <p:spPr bwMode="auto">
            <a:xfrm>
              <a:off x="4119563" y="852488"/>
              <a:ext cx="184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altLang="ru-RU" dirty="0">
                <a:latin typeface="Verdana" pitchFamily="34" charset="0"/>
              </a:endParaRPr>
            </a:p>
          </p:txBody>
        </p:sp>
        <p:graphicFrame>
          <p:nvGraphicFramePr>
            <p:cNvPr id="3789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1360542"/>
                </p:ext>
              </p:extLst>
            </p:nvPr>
          </p:nvGraphicFramePr>
          <p:xfrm>
            <a:off x="4284663" y="693738"/>
            <a:ext cx="576262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2" name="Equation" r:id="rId5" imgW="330120" imgH="190440" progId="Equation.DSMT4">
                    <p:embed/>
                  </p:oleObj>
                </mc:Choice>
                <mc:Fallback>
                  <p:oleObj name="Equation" r:id="rId5" imgW="33012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4663" y="693738"/>
                          <a:ext cx="576262" cy="331787"/>
                        </a:xfrm>
                        <a:prstGeom prst="rect">
                          <a:avLst/>
                        </a:prstGeom>
                        <a:gradFill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5" name="AutoShape 7"/>
            <p:cNvSpPr>
              <a:spLocks noChangeArrowheads="1"/>
            </p:cNvSpPr>
            <p:nvPr/>
          </p:nvSpPr>
          <p:spPr bwMode="auto">
            <a:xfrm>
              <a:off x="4356100" y="1054100"/>
              <a:ext cx="360363" cy="28733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7896" name="Text Box 8"/>
            <p:cNvSpPr txBox="1">
              <a:spLocks noChangeArrowheads="1"/>
            </p:cNvSpPr>
            <p:nvPr/>
          </p:nvSpPr>
          <p:spPr bwMode="auto">
            <a:xfrm>
              <a:off x="4284663" y="1989138"/>
              <a:ext cx="184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altLang="ru-RU" dirty="0">
                <a:latin typeface="Verdana" pitchFamily="34" charset="0"/>
              </a:endParaRPr>
            </a:p>
          </p:txBody>
        </p:sp>
        <p:graphicFrame>
          <p:nvGraphicFramePr>
            <p:cNvPr id="3789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1627024"/>
                </p:ext>
              </p:extLst>
            </p:nvPr>
          </p:nvGraphicFramePr>
          <p:xfrm>
            <a:off x="2801938" y="1412875"/>
            <a:ext cx="3570287" cy="604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3" name="Equation" r:id="rId7" imgW="2247840" imgH="380880" progId="Equation.DSMT4">
                    <p:embed/>
                  </p:oleObj>
                </mc:Choice>
                <mc:Fallback>
                  <p:oleObj name="Equation" r:id="rId7" imgW="2247840" imgH="380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1938" y="1412875"/>
                          <a:ext cx="3570287" cy="604838"/>
                        </a:xfrm>
                        <a:prstGeom prst="rect">
                          <a:avLst/>
                        </a:prstGeom>
                        <a:gradFill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0"/>
                        </a:gra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8" name="AutoShape 10"/>
            <p:cNvSpPr>
              <a:spLocks noChangeArrowheads="1"/>
            </p:cNvSpPr>
            <p:nvPr/>
          </p:nvSpPr>
          <p:spPr bwMode="auto">
            <a:xfrm>
              <a:off x="4356100" y="2062163"/>
              <a:ext cx="358775" cy="35877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7899" name="Text Box 11"/>
            <p:cNvSpPr txBox="1">
              <a:spLocks noChangeArrowheads="1"/>
            </p:cNvSpPr>
            <p:nvPr/>
          </p:nvSpPr>
          <p:spPr bwMode="auto">
            <a:xfrm>
              <a:off x="4119563" y="3373438"/>
              <a:ext cx="184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altLang="ru-RU" dirty="0">
                <a:latin typeface="Verdana" pitchFamily="34" charset="0"/>
              </a:endParaRPr>
            </a:p>
          </p:txBody>
        </p:sp>
        <p:graphicFrame>
          <p:nvGraphicFramePr>
            <p:cNvPr id="3790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7956106"/>
                </p:ext>
              </p:extLst>
            </p:nvPr>
          </p:nvGraphicFramePr>
          <p:xfrm>
            <a:off x="3313152" y="2420938"/>
            <a:ext cx="2412922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4" name="Equation" r:id="rId9" imgW="1600200" imgH="190440" progId="Equation.DSMT4">
                    <p:embed/>
                  </p:oleObj>
                </mc:Choice>
                <mc:Fallback>
                  <p:oleObj name="Equation" r:id="rId9" imgW="160020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3152" y="2420938"/>
                          <a:ext cx="2412922" cy="287337"/>
                        </a:xfrm>
                        <a:prstGeom prst="rect">
                          <a:avLst/>
                        </a:prstGeom>
                        <a:gradFill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1" name="AutoShape 13"/>
            <p:cNvSpPr>
              <a:spLocks noChangeArrowheads="1"/>
            </p:cNvSpPr>
            <p:nvPr/>
          </p:nvSpPr>
          <p:spPr bwMode="auto">
            <a:xfrm>
              <a:off x="4284663" y="2781300"/>
              <a:ext cx="431800" cy="36036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7902" name="Text Box 14"/>
            <p:cNvSpPr txBox="1">
              <a:spLocks noChangeArrowheads="1"/>
            </p:cNvSpPr>
            <p:nvPr/>
          </p:nvSpPr>
          <p:spPr bwMode="auto">
            <a:xfrm>
              <a:off x="4335463" y="3589338"/>
              <a:ext cx="184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altLang="ru-RU" dirty="0">
                <a:latin typeface="Verdana" pitchFamily="34" charset="0"/>
              </a:endParaRPr>
            </a:p>
          </p:txBody>
        </p:sp>
        <p:graphicFrame>
          <p:nvGraphicFramePr>
            <p:cNvPr id="3790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5402595"/>
                </p:ext>
              </p:extLst>
            </p:nvPr>
          </p:nvGraphicFramePr>
          <p:xfrm>
            <a:off x="2835275" y="3180108"/>
            <a:ext cx="3402012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5" name="Equation" r:id="rId11" imgW="2400120" imgH="393480" progId="Equation.DSMT4">
                    <p:embed/>
                  </p:oleObj>
                </mc:Choice>
                <mc:Fallback>
                  <p:oleObj name="Equation" r:id="rId11" imgW="24001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3180108"/>
                          <a:ext cx="3402012" cy="561975"/>
                        </a:xfrm>
                        <a:prstGeom prst="rect">
                          <a:avLst/>
                        </a:prstGeom>
                        <a:gradFill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0"/>
                        </a:gra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4" name="AutoShape 16"/>
            <p:cNvSpPr>
              <a:spLocks noChangeArrowheads="1"/>
            </p:cNvSpPr>
            <p:nvPr/>
          </p:nvSpPr>
          <p:spPr bwMode="auto">
            <a:xfrm>
              <a:off x="4284663" y="3789363"/>
              <a:ext cx="431800" cy="36036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4264025" y="4165600"/>
              <a:ext cx="184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altLang="ru-RU" dirty="0">
                <a:latin typeface="Verdana" pitchFamily="34" charset="0"/>
              </a:endParaRPr>
            </a:p>
          </p:txBody>
        </p:sp>
        <p:graphicFrame>
          <p:nvGraphicFramePr>
            <p:cNvPr id="3790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89934"/>
                </p:ext>
              </p:extLst>
            </p:nvPr>
          </p:nvGraphicFramePr>
          <p:xfrm>
            <a:off x="3996853" y="4165600"/>
            <a:ext cx="1078855" cy="456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6" name="Equation" r:id="rId13" imgW="571320" imgH="241200" progId="Equation.DSMT4">
                    <p:embed/>
                  </p:oleObj>
                </mc:Choice>
                <mc:Fallback>
                  <p:oleObj name="Equation" r:id="rId13" imgW="57132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6853" y="4165600"/>
                          <a:ext cx="1078855" cy="456134"/>
                        </a:xfrm>
                        <a:prstGeom prst="rect">
                          <a:avLst/>
                        </a:prstGeom>
                        <a:gradFill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7" name="AutoShape 19"/>
            <p:cNvSpPr>
              <a:spLocks noChangeArrowheads="1"/>
            </p:cNvSpPr>
            <p:nvPr/>
          </p:nvSpPr>
          <p:spPr bwMode="auto">
            <a:xfrm>
              <a:off x="4284663" y="4654550"/>
              <a:ext cx="431800" cy="431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7908" name="Text Box 20"/>
            <p:cNvSpPr txBox="1">
              <a:spLocks noChangeArrowheads="1"/>
            </p:cNvSpPr>
            <p:nvPr/>
          </p:nvSpPr>
          <p:spPr bwMode="auto">
            <a:xfrm>
              <a:off x="4264025" y="5029200"/>
              <a:ext cx="184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altLang="ru-RU" dirty="0">
                <a:latin typeface="Verdana" pitchFamily="34" charset="0"/>
              </a:endParaRPr>
            </a:p>
          </p:txBody>
        </p:sp>
        <p:graphicFrame>
          <p:nvGraphicFramePr>
            <p:cNvPr id="3790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4993519"/>
                </p:ext>
              </p:extLst>
            </p:nvPr>
          </p:nvGraphicFramePr>
          <p:xfrm>
            <a:off x="3228686" y="5157373"/>
            <a:ext cx="2397703" cy="359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7" name="Equation" r:id="rId15" imgW="1269720" imgH="190440" progId="Equation.DSMT4">
                    <p:embed/>
                  </p:oleObj>
                </mc:Choice>
                <mc:Fallback>
                  <p:oleObj name="Equation" r:id="rId15" imgW="126972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8686" y="5157373"/>
                          <a:ext cx="2397703" cy="359444"/>
                        </a:xfrm>
                        <a:prstGeom prst="rect">
                          <a:avLst/>
                        </a:prstGeom>
                        <a:gradFill>
                          <a:gsLst>
                            <a:gs pos="0">
                              <a:schemeClr val="accent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tint val="23500"/>
                                <a:satMod val="160000"/>
                              </a:scheme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10" name="AutoShape 22"/>
            <p:cNvSpPr>
              <a:spLocks noChangeArrowheads="1"/>
            </p:cNvSpPr>
            <p:nvPr/>
          </p:nvSpPr>
          <p:spPr bwMode="auto">
            <a:xfrm>
              <a:off x="5651500" y="3502025"/>
              <a:ext cx="2376488" cy="1871663"/>
            </a:xfrm>
            <a:custGeom>
              <a:avLst/>
              <a:gdLst>
                <a:gd name="G0" fmla="+- 13808 0 0"/>
                <a:gd name="G1" fmla="+- 18339 0 0"/>
                <a:gd name="G2" fmla="+- 8702 0 0"/>
                <a:gd name="G3" fmla="*/ 13808 1 2"/>
                <a:gd name="G4" fmla="+- G3 10800 0"/>
                <a:gd name="G5" fmla="+- 21600 13808 18339"/>
                <a:gd name="G6" fmla="+- 18339 8702 0"/>
                <a:gd name="G7" fmla="*/ G6 1 2"/>
                <a:gd name="G8" fmla="*/ 18339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339 1 2"/>
                <a:gd name="G15" fmla="+- G5 0 G4"/>
                <a:gd name="G16" fmla="+- G0 0 G4"/>
                <a:gd name="G17" fmla="*/ G2 G15 G16"/>
                <a:gd name="T0" fmla="*/ 17704 w 21600"/>
                <a:gd name="T1" fmla="*/ 0 h 21600"/>
                <a:gd name="T2" fmla="*/ 13808 w 21600"/>
                <a:gd name="T3" fmla="*/ 8702 h 21600"/>
                <a:gd name="T4" fmla="*/ 0 w 21600"/>
                <a:gd name="T5" fmla="*/ 20852 h 21600"/>
                <a:gd name="T6" fmla="*/ 9170 w 21600"/>
                <a:gd name="T7" fmla="*/ 21600 h 21600"/>
                <a:gd name="T8" fmla="*/ 18339 w 21600"/>
                <a:gd name="T9" fmla="*/ 15925 h 21600"/>
                <a:gd name="T10" fmla="*/ 21600 w 21600"/>
                <a:gd name="T11" fmla="*/ 870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04" y="0"/>
                  </a:moveTo>
                  <a:lnTo>
                    <a:pt x="13808" y="8702"/>
                  </a:lnTo>
                  <a:lnTo>
                    <a:pt x="17069" y="8702"/>
                  </a:lnTo>
                  <a:lnTo>
                    <a:pt x="17069" y="20104"/>
                  </a:lnTo>
                  <a:lnTo>
                    <a:pt x="0" y="20104"/>
                  </a:lnTo>
                  <a:lnTo>
                    <a:pt x="0" y="21600"/>
                  </a:lnTo>
                  <a:lnTo>
                    <a:pt x="18339" y="21600"/>
                  </a:lnTo>
                  <a:lnTo>
                    <a:pt x="18339" y="8702"/>
                  </a:lnTo>
                  <a:lnTo>
                    <a:pt x="21600" y="870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7911" name="AutoShape 23"/>
            <p:cNvSpPr>
              <a:spLocks noChangeArrowheads="1"/>
            </p:cNvSpPr>
            <p:nvPr/>
          </p:nvSpPr>
          <p:spPr bwMode="auto">
            <a:xfrm rot="16200000">
              <a:off x="6227763" y="1774825"/>
              <a:ext cx="1944688" cy="935037"/>
            </a:xfrm>
            <a:custGeom>
              <a:avLst/>
              <a:gdLst>
                <a:gd name="G0" fmla="+- 12113 0 0"/>
                <a:gd name="G1" fmla="+- 17897 0 0"/>
                <a:gd name="G2" fmla="+- 5354 0 0"/>
                <a:gd name="G3" fmla="*/ 12113 1 2"/>
                <a:gd name="G4" fmla="+- G3 10800 0"/>
                <a:gd name="G5" fmla="+- 21600 12113 17897"/>
                <a:gd name="G6" fmla="+- 17897 5354 0"/>
                <a:gd name="G7" fmla="*/ G6 1 2"/>
                <a:gd name="G8" fmla="*/ 17897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7897 1 2"/>
                <a:gd name="G15" fmla="+- G5 0 G4"/>
                <a:gd name="G16" fmla="+- G0 0 G4"/>
                <a:gd name="G17" fmla="*/ G2 G15 G16"/>
                <a:gd name="T0" fmla="*/ 16857 w 21600"/>
                <a:gd name="T1" fmla="*/ 0 h 21600"/>
                <a:gd name="T2" fmla="*/ 12113 w 21600"/>
                <a:gd name="T3" fmla="*/ 5354 h 21600"/>
                <a:gd name="T4" fmla="*/ 0 w 21600"/>
                <a:gd name="T5" fmla="*/ 20345 h 21600"/>
                <a:gd name="T6" fmla="*/ 8949 w 21600"/>
                <a:gd name="T7" fmla="*/ 21600 h 21600"/>
                <a:gd name="T8" fmla="*/ 17897 w 21600"/>
                <a:gd name="T9" fmla="*/ 14031 h 21600"/>
                <a:gd name="T10" fmla="*/ 21600 w 21600"/>
                <a:gd name="T11" fmla="*/ 5354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57" y="0"/>
                  </a:moveTo>
                  <a:lnTo>
                    <a:pt x="12113" y="5354"/>
                  </a:lnTo>
                  <a:lnTo>
                    <a:pt x="15816" y="5354"/>
                  </a:lnTo>
                  <a:lnTo>
                    <a:pt x="15816" y="19088"/>
                  </a:lnTo>
                  <a:lnTo>
                    <a:pt x="0" y="19088"/>
                  </a:lnTo>
                  <a:lnTo>
                    <a:pt x="0" y="21600"/>
                  </a:lnTo>
                  <a:lnTo>
                    <a:pt x="17897" y="21600"/>
                  </a:lnTo>
                  <a:lnTo>
                    <a:pt x="17897" y="5354"/>
                  </a:lnTo>
                  <a:lnTo>
                    <a:pt x="21600" y="5354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205547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1001</TotalTime>
  <Words>937</Words>
  <Application>Microsoft Office PowerPoint</Application>
  <PresentationFormat>Экран (4:3)</PresentationFormat>
  <Paragraphs>103</Paragraphs>
  <Slides>22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Техническая</vt:lpstr>
      <vt:lpstr>Equation</vt:lpstr>
      <vt:lpstr>Формула</vt:lpstr>
      <vt:lpstr>Обратная операторная задача для частотно-импедансной модели неоднородной акустической среды</vt:lpstr>
      <vt:lpstr>ВВЕДЕНИЕ</vt:lpstr>
      <vt:lpstr>ОБЗОР СУЩЕСТВУЮЩИХ  МЕТОДОВ</vt:lpstr>
      <vt:lpstr>МЕХАНИЧЕСКИЕ СВОЙСТВА ИЗМЕНЯЮЩИЕСЯ НЕПРЕРЫВНО</vt:lpstr>
      <vt:lpstr>Презентация PowerPoint</vt:lpstr>
      <vt:lpstr>Презентация PowerPoint</vt:lpstr>
      <vt:lpstr>ЧАСТОТНЫЙ АЛГОРИТМ РЕШЕНИЯ ОБРАТНОЙ КОЭФФИЦИЕНТНОЙ ЗАДАЧИ  </vt:lpstr>
      <vt:lpstr>Презентация PowerPoint</vt:lpstr>
      <vt:lpstr>Презентация PowerPoint</vt:lpstr>
      <vt:lpstr>Презентация PowerPoint</vt:lpstr>
      <vt:lpstr>ВЫЧИСЛЕНИЕ АКУСТИЧЕСКОГО АДМИТТАНСА</vt:lpstr>
      <vt:lpstr>ВЫЧИСЛЕНИЕ ЯДРА ИНТЕГРАЛЬНОГО УРАВНЕНИЯ</vt:lpstr>
      <vt:lpstr>ЧИСЛЕННАЯ РЕАЛИЗАЦИЯ ЧАСТОТНОГО АЛГОРИТМА</vt:lpstr>
      <vt:lpstr>Моделирование при согласованной нагрузке на конце линии</vt:lpstr>
      <vt:lpstr>Моделирование при коротком замыкании на конце линии</vt:lpstr>
      <vt:lpstr>Моделирование при холостом ходе на конце линии</vt:lpstr>
      <vt:lpstr>Презентация PowerPoint</vt:lpstr>
      <vt:lpstr>ИЗМЕРЕНИЕ АКУСТИЧЕСКОГО АДМИТТАНСА</vt:lpstr>
      <vt:lpstr>ДАННЫЕ ЭКСПЕРИМЕНТАЛЬНОЙ РЕАЛИЗАЦИИ</vt:lpstr>
      <vt:lpstr>Презентация PowerPoint</vt:lpstr>
      <vt:lpstr>ОСНОВНЫЕ БАРЬЕРЫ ПРИ ДОСТИЖЕНИИ ВЫСОКОЙ ТОЧНОСТИ ВОССТАНОВЛЕНИЯ</vt:lpstr>
      <vt:lpstr>ОСНОВНЫЕ 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Обратная операторная задача для частотно-импедансной модели неоднородной акустической среды</dc:title>
  <cp:lastModifiedBy>ТТ</cp:lastModifiedBy>
  <cp:revision>42</cp:revision>
  <dcterms:modified xsi:type="dcterms:W3CDTF">2015-11-26T09:22:29Z</dcterms:modified>
</cp:coreProperties>
</file>