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8"/>
  </p:notesMasterIdLst>
  <p:sldIdLst>
    <p:sldId id="256" r:id="rId5"/>
    <p:sldId id="286" r:id="rId6"/>
    <p:sldId id="290" r:id="rId7"/>
    <p:sldId id="295" r:id="rId8"/>
    <p:sldId id="294" r:id="rId9"/>
    <p:sldId id="291" r:id="rId10"/>
    <p:sldId id="257" r:id="rId11"/>
    <p:sldId id="287" r:id="rId12"/>
    <p:sldId id="301" r:id="rId13"/>
    <p:sldId id="285" r:id="rId14"/>
    <p:sldId id="258" r:id="rId15"/>
    <p:sldId id="259" r:id="rId16"/>
    <p:sldId id="260" r:id="rId17"/>
    <p:sldId id="262" r:id="rId18"/>
    <p:sldId id="298" r:id="rId19"/>
    <p:sldId id="264" r:id="rId20"/>
    <p:sldId id="265" r:id="rId21"/>
    <p:sldId id="266" r:id="rId22"/>
    <p:sldId id="267" r:id="rId23"/>
    <p:sldId id="299" r:id="rId24"/>
    <p:sldId id="270" r:id="rId25"/>
    <p:sldId id="271" r:id="rId26"/>
    <p:sldId id="273" r:id="rId27"/>
    <p:sldId id="274" r:id="rId28"/>
    <p:sldId id="275" r:id="rId29"/>
    <p:sldId id="276" r:id="rId30"/>
    <p:sldId id="300" r:id="rId31"/>
    <p:sldId id="278" r:id="rId32"/>
    <p:sldId id="279" r:id="rId33"/>
    <p:sldId id="280" r:id="rId34"/>
    <p:sldId id="281" r:id="rId35"/>
    <p:sldId id="297" r:id="rId36"/>
    <p:sldId id="282" r:id="rId3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941" autoAdjust="0"/>
  </p:normalViewPr>
  <p:slideViewPr>
    <p:cSldViewPr snapToGrid="0">
      <p:cViewPr varScale="1">
        <p:scale>
          <a:sx n="51" d="100"/>
          <a:sy n="51" d="100"/>
        </p:scale>
        <p:origin x="19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loudStorage\BitTorrentSync\&#1050;&#1040;&#1048;\&#1040;&#1089;&#1087;&#1080;&#1088;&#1072;&#1085;&#1090;&#1091;&#1088;&#1072;\&#1057;&#1090;&#1072;&#1090;&#1100;&#1080;\&#1057;&#1090;&#1072;&#1090;&#1100;&#1103;%20&#1074;%20&#1089;&#1072;&#1084;&#1072;&#1088;&#1091;\experiment\balancer\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loudStorage\BitTorrentSync\&#1050;&#1040;&#1048;\&#1040;&#1089;&#1087;&#1080;&#1088;&#1072;&#1085;&#1090;&#1091;&#1088;&#1072;\&#1057;&#1090;&#1072;&#1090;&#1100;&#1080;\&#1057;&#1090;&#1072;&#1090;&#1100;&#1103;%20&#1074;%20&#1089;&#1072;&#1084;&#1072;&#1088;&#1091;\experiment\balancer\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Лист2!$C$1</c:f>
              <c:strCache>
                <c:ptCount val="1"/>
                <c:pt idx="0">
                  <c:v>Эксперимент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Лист2!$A$2:$A$19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xVal>
          <c:yVal>
            <c:numRef>
              <c:f>Лист2!$C$2:$C$19</c:f>
              <c:numCache>
                <c:formatCode>General</c:formatCode>
                <c:ptCount val="18"/>
                <c:pt idx="0">
                  <c:v>121.6</c:v>
                </c:pt>
                <c:pt idx="1">
                  <c:v>61.7</c:v>
                </c:pt>
                <c:pt idx="2">
                  <c:v>44.42</c:v>
                </c:pt>
                <c:pt idx="3">
                  <c:v>33.130000000000003</c:v>
                </c:pt>
                <c:pt idx="4">
                  <c:v>26.1</c:v>
                </c:pt>
                <c:pt idx="5">
                  <c:v>23.25</c:v>
                </c:pt>
                <c:pt idx="6">
                  <c:v>21.77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Лист2!$E$1</c:f>
              <c:strCache>
                <c:ptCount val="1"/>
                <c:pt idx="0">
                  <c:v>Эксперимент 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Лист2!$A$2:$A$19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xVal>
          <c:yVal>
            <c:numRef>
              <c:f>Лист2!$E$2:$E$19</c:f>
              <c:numCache>
                <c:formatCode>General</c:formatCode>
                <c:ptCount val="18"/>
                <c:pt idx="2">
                  <c:v>42.8</c:v>
                </c:pt>
                <c:pt idx="5">
                  <c:v>22.68</c:v>
                </c:pt>
                <c:pt idx="8">
                  <c:v>16.07</c:v>
                </c:pt>
                <c:pt idx="11">
                  <c:v>12.8</c:v>
                </c:pt>
                <c:pt idx="14">
                  <c:v>10.3</c:v>
                </c:pt>
                <c:pt idx="17">
                  <c:v>9.57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007456"/>
        <c:axId val="453008000"/>
      </c:scatterChart>
      <c:valAx>
        <c:axId val="453007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008000"/>
        <c:crosses val="autoZero"/>
        <c:crossBetween val="midCat"/>
      </c:valAx>
      <c:valAx>
        <c:axId val="45300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007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Эксперимент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Лист2!$A$2:$A$19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xVal>
          <c:yVal>
            <c:numRef>
              <c:f>Лист2!$B$2:$B$19</c:f>
              <c:numCache>
                <c:formatCode>General</c:formatCode>
                <c:ptCount val="18"/>
                <c:pt idx="0">
                  <c:v>5.76</c:v>
                </c:pt>
                <c:pt idx="1">
                  <c:v>2.78</c:v>
                </c:pt>
                <c:pt idx="2">
                  <c:v>1.86</c:v>
                </c:pt>
                <c:pt idx="3">
                  <c:v>1.51</c:v>
                </c:pt>
                <c:pt idx="4">
                  <c:v>1.2</c:v>
                </c:pt>
                <c:pt idx="5">
                  <c:v>1.05</c:v>
                </c:pt>
                <c:pt idx="6">
                  <c:v>0.97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Лист2!$D$1</c:f>
              <c:strCache>
                <c:ptCount val="1"/>
                <c:pt idx="0">
                  <c:v>Эксперимент 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Лист2!$A$2:$A$19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xVal>
          <c:yVal>
            <c:numRef>
              <c:f>Лист2!$D$2:$D$19</c:f>
              <c:numCache>
                <c:formatCode>General</c:formatCode>
                <c:ptCount val="18"/>
                <c:pt idx="2">
                  <c:v>7.29</c:v>
                </c:pt>
                <c:pt idx="5">
                  <c:v>3.69</c:v>
                </c:pt>
                <c:pt idx="8">
                  <c:v>2.4900000000000002</c:v>
                </c:pt>
                <c:pt idx="11">
                  <c:v>1.86</c:v>
                </c:pt>
                <c:pt idx="14">
                  <c:v>1.7</c:v>
                </c:pt>
                <c:pt idx="17">
                  <c:v>1.53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012896"/>
        <c:axId val="454098352"/>
      </c:scatterChart>
      <c:valAx>
        <c:axId val="453012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4098352"/>
        <c:crosses val="autoZero"/>
        <c:crossBetween val="midCat"/>
      </c:valAx>
      <c:valAx>
        <c:axId val="45409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012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5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5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4EDD3E0-5581-48FD-BB6F-8CD564754893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990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body"/>
          </p:nvPr>
        </p:nvSpPr>
        <p:spPr>
          <a:xfrm>
            <a:off x="685800" y="4786200"/>
            <a:ext cx="5485680" cy="39153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3884760" y="9446760"/>
            <a:ext cx="297108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4415873-266B-4C7C-887A-13A0F49C13F8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56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 &lt;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 – декартово произведение,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селектирование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операции соеди­нения ведется по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‑соответствию корте­жей отношений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По условию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со­еди­не­ние всегда естественное и проводится по полям первичного ключа. При использовании стратегии «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множество узлов кластера – на один запрос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база данных оказыва­ет­ся распределенной по узлам. Получение любо­­го промежуточного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и  любого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временного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(i-2)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отно­ше­ний происходит параллельно. При этом теоретически возможно совме­ще­ние обоих процес­сов, если за время съема с дисков и пред­вари­тель­ной обра­ботки (селекции с проекцией)  исходного отношения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успева­ет сформироваться временное отношение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4EDD3E0-5581-48FD-BB6F-8CD564754893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419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Применение динамической сегментации промежуточных и временных отношений позволя­ет реализовать па­раллель­ное выполнение операции соединения на множестве процес­соров </a:t>
            </a:r>
            <a:r>
              <a:rPr lang="ru-RU" sz="1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</a:t>
            </a:r>
            <a:r>
              <a:rPr lang="ru-RU" sz="1200" b="0" strike="noStrike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</a:t>
            </a: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 Вместе с тем, это приводит к параболической зависимости времени выполнения T (сек) представительского теста ПТ от числа узлов кластера h из-за увеличения нагрузки по </a:t>
            </a:r>
            <a:r>
              <a:rPr lang="ru-RU" sz="1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интерконнекту</a:t>
            </a: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с ростом h.</a:t>
            </a:r>
            <a:endParaRPr lang="ru-RU" sz="1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4EDD3E0-5581-48FD-BB6F-8CD564754893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050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рис.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показаны результаты обработки на прежней платформе конкате­нации трех  запро­сов ПТ с объемом базы данных 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Монокла­с­те­ры-ком­по­нен­ты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кон­фи­гу­риро­ва­лись как «совмещенная сим­мет­рия». Варь­­­­и­ро­валось ко­­­личе­ство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монокла­сте­ров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и чис­ло их уз­лов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cap="all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В случае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cap="all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kern="1200" cap="all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4  наблюдался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рост масштабируемости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муль­ти­кластера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по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сра­в­нению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однокластерной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систе­мой  в 2,3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раза; ­­­­при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=6 – более чем в 2,6 раз. Степень роста  производитель­ности на пороге масшта­би­руемости – в 2,4  и не менее чем в 3 раза соответственно.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4EDD3E0-5581-48FD-BB6F-8CD564754893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3237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Cумммарный</a:t>
            </a: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объем </a:t>
            </a:r>
            <a:r>
              <a:rPr lang="ru-RU" sz="1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ru-RU" sz="1200" b="0" strike="noStrike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ru-RU" sz="12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′</a:t>
            </a: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по этим запросам примерно равен 0,14V</a:t>
            </a:r>
            <a:r>
              <a:rPr lang="ru-RU" sz="1200" b="0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БД</a:t>
            </a: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GB. После сжатия имеем 0,28V</a:t>
            </a:r>
            <a:r>
              <a:rPr lang="ru-RU" sz="1200" b="0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БД</a:t>
            </a:r>
            <a:r>
              <a:rPr lang="ru-RU" sz="1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GB.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4EDD3E0-5581-48FD-BB6F-8CD564754893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260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body"/>
          </p:nvPr>
        </p:nvSpPr>
        <p:spPr>
          <a:xfrm>
            <a:off x="685800" y="4786200"/>
            <a:ext cx="5485680" cy="39153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tп1 – передача CPU –GPU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tп2 – передача GPU –CPU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tп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‘ – с учетом предварительного сжатия 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tп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‘’ - + передача по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сети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t</a:t>
            </a:r>
            <a:r>
              <a:rPr lang="el-G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Σσ,π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– время </a:t>
            </a:r>
            <a:r>
              <a:rPr lang="ru-RU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селектирования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в 10 раз меньше,</a:t>
            </a:r>
            <a:r>
              <a:rPr lang="ru-RU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чем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cpu</a:t>
            </a:r>
            <a:endParaRPr lang="en-US" sz="2000" b="0" strike="noStrike" spc="-1" baseline="0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(t</a:t>
            </a:r>
            <a:r>
              <a:rPr lang="el-G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Σσ,π)′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- 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итоговое</a:t>
            </a:r>
            <a:r>
              <a:rPr lang="ru-RU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время 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select-project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3884760" y="9446760"/>
            <a:ext cx="297108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F4C9BA5-0C14-4660-AEDD-B887E9A8E703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26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15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4EDD3E0-5581-48FD-BB6F-8CD564754893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402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" name="Рисунок 3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0" name="Рисунок 3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Рисунок 11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4" name="Рисунок 11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Рисунок 14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1" name="Рисунок 15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0" y="6588720"/>
            <a:ext cx="9143280" cy="268560"/>
          </a:xfrm>
          <a:prstGeom prst="rect">
            <a:avLst/>
          </a:prstGeom>
          <a:solidFill>
            <a:srgbClr val="103573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0" y="0"/>
            <a:ext cx="9143280" cy="268560"/>
          </a:xfrm>
          <a:prstGeom prst="rect">
            <a:avLst/>
          </a:prstGeom>
          <a:solidFill>
            <a:srgbClr val="103573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-19080"/>
            <a:ext cx="914328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DejaVu Sans"/>
              </a:rPr>
              <a:t>Казанский национальный исследовательский технический университет им А.Н. Туполева (КАИ)</a:t>
            </a:r>
            <a:r>
              <a:rPr lang="ru-RU" sz="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u-RU" sz="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0" y="6579720"/>
            <a:ext cx="9143280" cy="268560"/>
          </a:xfrm>
          <a:prstGeom prst="rect">
            <a:avLst/>
          </a:prstGeom>
          <a:solidFill>
            <a:srgbClr val="103573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6560640"/>
            <a:ext cx="9143280" cy="5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Unicode MS"/>
                <a:ea typeface="DejaVu Sans"/>
              </a:rPr>
              <a:t>Институт компьютерных технологий и защиты информации. Кафедра Компьютерных систем. 2017г.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6588720"/>
            <a:ext cx="9143280" cy="268560"/>
          </a:xfrm>
          <a:prstGeom prst="rect">
            <a:avLst/>
          </a:prstGeom>
          <a:solidFill>
            <a:srgbClr val="103573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6588720"/>
            <a:ext cx="9143280" cy="268560"/>
          </a:xfrm>
          <a:prstGeom prst="rect">
            <a:avLst/>
          </a:prstGeom>
          <a:solidFill>
            <a:srgbClr val="103573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6588720"/>
            <a:ext cx="9143280" cy="268560"/>
          </a:xfrm>
          <a:prstGeom prst="rect">
            <a:avLst/>
          </a:prstGeom>
          <a:solidFill>
            <a:srgbClr val="103573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1.vsd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782640" y="790920"/>
            <a:ext cx="7635600" cy="351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4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ГИБРИДНЫЕ ТЕХНОЛОГИИ КОНСЕРВАТИВНЫХ СУБД БОЛЬШИХ ОБЪЕМОВ, ДОСТУПНЫЕ ШИРОКОМУ КРУГУ ОРГАНИЗАЦИЙ</a:t>
            </a:r>
            <a:endParaRPr lang="ru-RU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1143000" y="4401000"/>
            <a:ext cx="685728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В.А. Райхлин, Р.К. Классен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Наше рассмотрение ориентировано на по­строение высокоэффективных па­рал­лель­ных СУБД 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кон­сер­ва­тив­ного типа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(с эпизо­ди­че­с­ким об­но­вле­нием дан­ных в специаль­но вы­деляемое вре­мя) боль­ших объе­мов (до единиц TB) довольно скромными средствами, доступными в настоящее время широкому кругу научно-образовательных организаций. Его актуальность определяется тенденция­ми 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интел­лектуальной обработки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ин­фор­ма­ци­он­ных мас­­­­­­­си­­­­­­вов. При­­­­ме­ром тому является проект специа­лизи­ро­ванной системы 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SciDB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для обра­бот­ки на­уч­­ных дан­ных. Для них характерен вы­­сокий удель­ный вес имен­но сложных запросов типа 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select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project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опери­рую­щих множеством таб­лиц с большим числом опера­ций соединения 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Такие базы данных приходится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хешировать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по узлам кластера.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31F7AFE-FAEE-43D6-AB61-45BEBF5B2F82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Введение </a:t>
            </a:r>
            <a:endParaRPr lang="ru-RU" sz="3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98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СЕЛЕКЦИЯ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(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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 – ПРОЕКЦИЯ (π) – СОЕДИНЕНИЕ (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</a:t>
            </a:r>
            <a:r>
              <a:rPr lang="ru-RU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</a:t>
            </a:r>
            <a:r>
              <a:rPr lang="ru-RU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(R x S)).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A785F0C-5FAA-495F-A7B1-D7B4D42FC4BC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Регулярный план</a:t>
            </a:r>
            <a:endParaRPr lang="ru-RU" sz="3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Рисунок 164"/>
          <p:cNvPicPr/>
          <p:nvPr/>
        </p:nvPicPr>
        <p:blipFill>
          <a:blip r:embed="rId3"/>
          <a:stretch/>
        </p:blipFill>
        <p:spPr>
          <a:xfrm>
            <a:off x="2002971" y="1950720"/>
            <a:ext cx="4902925" cy="411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целей исследования была разработан­а натурная модель – СУБД 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Cluterix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Обработка запросов в ней – 2-уровневая. На ниж­нем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уровене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выполня­ются опера­ции селекции (σ) и проекции (π) над исходными отношениями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ru-RU" sz="2400" b="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ru-RU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базы данных.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верх­нем уровне реализу­ется операция соедине­ния </a:t>
            </a:r>
            <a:r>
              <a:rPr dirty="0"/>
              <a:t/>
            </a:r>
            <a:br>
              <a:rPr dirty="0"/>
            </a:b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ru-RU" sz="2400" b="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</a:t>
            </a:r>
            <a:r>
              <a:rPr lang="ru-RU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–1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= π (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</a:t>
            </a:r>
            <a:r>
              <a:rPr lang="ru-RU" sz="2400" b="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θ</a:t>
            </a:r>
            <a:r>
              <a:rPr lang="ru-RU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ru-RU" sz="2400" b="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'xR</a:t>
            </a:r>
            <a:r>
              <a:rPr lang="ru-RU" sz="2400" b="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</a:t>
            </a:r>
            <a:r>
              <a:rPr lang="ru-RU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–2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)), где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ru-RU" sz="2400" b="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</a:t>
            </a:r>
            <a:r>
              <a:rPr lang="ru-RU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–1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ru-RU" sz="2400" b="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</a:t>
            </a:r>
            <a:r>
              <a:rPr lang="ru-RU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–2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временные отношения как результаты соеди­нений в i- и в (i-1)-шагах соответственно. Фильтрация на нижнем уровне значительно снижает объемы данных, передаваемых на верхний уро­вень.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0105F46-C675-4BE5-9521-F9BDB1871133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33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Clusterix</a:t>
            </a:r>
            <a:endParaRPr lang="ru-RU" sz="3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IO – процессоры нижнего уровня, по которым распределены отношения БД с примене­ни­ем хеш-функции к первичному ключу для каждого кортежа отноше­ния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 – процессоры верхнего уровня обработки запроса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УПР – реализует функции мониторинга и управления остальными процессорами системы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SORT – выполняет функции агрегации (SUM(), AVG(), MAX(), MIN() и др.) и сортировки результата предшествующей операции соединения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Работа на уровне файловой системы, системных буферов, алгоритмов доступа к данным, работы с индексами и т.п. реализу­ется с помощью стандартной СУБД MySQL.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28048CA-1E40-467B-A20A-598A3FA589CA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Процессоры Clusterix</a:t>
            </a:r>
            <a:endParaRPr lang="ru-RU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A93BA3D-1C5F-4B6A-BF4C-6354B9CBC959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</a:t>
            </a:r>
            <a:r>
              <a:rPr lang="ru-RU" sz="3300" b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БД </a:t>
            </a:r>
            <a:r>
              <a:rPr lang="ru-RU" sz="3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=5GB: монокластер, «линейка»</a:t>
            </a:r>
            <a:endParaRPr lang="ru-RU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Picture 2"/>
          <p:cNvPicPr/>
          <p:nvPr/>
        </p:nvPicPr>
        <p:blipFill>
          <a:blip r:embed="rId3"/>
          <a:stretch/>
        </p:blipFill>
        <p:spPr>
          <a:xfrm>
            <a:off x="628560" y="1909440"/>
            <a:ext cx="7886160" cy="3757680"/>
          </a:xfrm>
          <a:prstGeom prst="rect">
            <a:avLst/>
          </a:prstGeom>
          <a:ln w="3240">
            <a:solidFill>
              <a:srgbClr val="000000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dirty="0" err="1" smtClean="0"/>
              <a:t>Обрабатывет</a:t>
            </a:r>
            <a:r>
              <a:rPr lang="ru-RU" sz="2400" dirty="0" smtClean="0"/>
              <a:t> запросы по стратегии «один мощный узел </a:t>
            </a:r>
            <a:r>
              <a:rPr lang="ru-RU" sz="2400" dirty="0"/>
              <a:t>на каждый запрос». При этом «мощный узел» реализуется как </a:t>
            </a:r>
            <a:r>
              <a:rPr lang="ru-RU" sz="2400" dirty="0" err="1"/>
              <a:t>монокластер</a:t>
            </a:r>
            <a:r>
              <a:rPr lang="ru-RU" sz="2400" dirty="0"/>
              <a:t> – компонент кластера в целом с установкой на него системы </a:t>
            </a:r>
            <a:r>
              <a:rPr lang="en-US" sz="2400" i="1" dirty="0" err="1"/>
              <a:t>Clusterix</a:t>
            </a:r>
            <a:r>
              <a:rPr lang="ru-RU" sz="2400" dirty="0"/>
              <a:t>. Число узлов </a:t>
            </a:r>
            <a:r>
              <a:rPr lang="ru-RU" sz="2400" dirty="0" err="1"/>
              <a:t>монокластера</a:t>
            </a:r>
            <a:r>
              <a:rPr lang="ru-RU" sz="2400" dirty="0"/>
              <a:t> не превышает </a:t>
            </a:r>
            <a:r>
              <a:rPr lang="ru-RU" sz="2400" dirty="0" smtClean="0"/>
              <a:t>границы </a:t>
            </a:r>
            <a:r>
              <a:rPr lang="ru-RU" sz="2400" dirty="0"/>
              <a:t>масштабируемости. </a:t>
            </a:r>
            <a:r>
              <a:rPr lang="en-US" sz="2400" dirty="0"/>
              <a:t> </a:t>
            </a:r>
            <a:endParaRPr lang="ru-RU" sz="2400" dirty="0"/>
          </a:p>
          <a:p>
            <a:r>
              <a:rPr lang="en-US" sz="2400" dirty="0"/>
              <a:t>Host</a:t>
            </a:r>
            <a:r>
              <a:rPr lang="ru-RU" sz="2400" dirty="0"/>
              <a:t> (главная ЭВМ) включает модуль </a:t>
            </a:r>
            <a:r>
              <a:rPr lang="en-US" sz="2400" dirty="0"/>
              <a:t>ROUTER</a:t>
            </a:r>
            <a:r>
              <a:rPr lang="ru-RU" sz="2400" dirty="0"/>
              <a:t>,  который распределяет по­ток запросов, поступающих от </a:t>
            </a:r>
            <a:r>
              <a:rPr lang="en-US" sz="2400" dirty="0"/>
              <a:t>N</a:t>
            </a:r>
            <a:r>
              <a:rPr lang="ru-RU" sz="2400" dirty="0"/>
              <a:t> кли­­­ентов между </a:t>
            </a:r>
            <a:r>
              <a:rPr lang="en-US" sz="2400" dirty="0"/>
              <a:t>n</a:t>
            </a:r>
            <a:r>
              <a:rPr lang="ru-RU" sz="2400" dirty="0"/>
              <a:t> </a:t>
            </a:r>
            <a:r>
              <a:rPr lang="ru-RU" sz="2400" dirty="0" err="1" smtClean="0"/>
              <a:t>монокластерами</a:t>
            </a:r>
            <a:r>
              <a:rPr lang="ru-RU" sz="2400" dirty="0" smtClean="0"/>
              <a:t>-компонентами</a:t>
            </a:r>
            <a:r>
              <a:rPr lang="ru-RU" sz="2400" dirty="0"/>
              <a:t>. Оче­ред­ной запрос от каждого пользователя поступает на вход сервера СУБД сразу, как будет получен ответ на предыдущий запрос. В лю­бой момент времени суммарное число запросов, находящихся в сервере, </a:t>
            </a:r>
            <a:r>
              <a:rPr lang="en-US" sz="2400" dirty="0"/>
              <a:t>L</a:t>
            </a:r>
            <a:r>
              <a:rPr lang="ru-RU" sz="2400" dirty="0"/>
              <a:t> = </a:t>
            </a:r>
            <a:r>
              <a:rPr lang="en-US" sz="2400" dirty="0"/>
              <a:t>N </a:t>
            </a:r>
            <a:r>
              <a:rPr lang="ru-RU" sz="2400" u="sng" dirty="0"/>
              <a:t>&gt;</a:t>
            </a:r>
            <a:r>
              <a:rPr lang="ru-RU" sz="2400" dirty="0"/>
              <a:t> </a:t>
            </a:r>
            <a:r>
              <a:rPr lang="en-US" sz="2400" dirty="0"/>
              <a:t>n</a:t>
            </a:r>
            <a:r>
              <a:rPr lang="ru-RU" sz="2400" dirty="0"/>
              <a:t>·</a:t>
            </a:r>
            <a:r>
              <a:rPr lang="en-US" sz="2400" dirty="0"/>
              <a:t>r</a:t>
            </a:r>
            <a:r>
              <a:rPr lang="ru-RU" sz="2400" dirty="0"/>
              <a:t>. Оптимальная длина очереди </a:t>
            </a:r>
            <a:r>
              <a:rPr lang="ru-RU" sz="2400" dirty="0" err="1"/>
              <a:t>монокластера</a:t>
            </a:r>
            <a:r>
              <a:rPr lang="ru-RU" sz="2400" dirty="0"/>
              <a:t> </a:t>
            </a:r>
            <a:r>
              <a:rPr lang="en-US" sz="2400" dirty="0"/>
              <a:t>r</a:t>
            </a:r>
            <a:r>
              <a:rPr lang="ru-RU" sz="2400" dirty="0"/>
              <a:t> = 2. </a:t>
            </a:r>
          </a:p>
        </p:txBody>
      </p:sp>
      <p:sp>
        <p:nvSpPr>
          <p:cNvPr id="170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28048CA-1E40-467B-A20A-598A3FA589CA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Clusterix</a:t>
            </a:r>
            <a:r>
              <a:rPr lang="en-US" sz="3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</a:t>
            </a:r>
            <a:r>
              <a:rPr lang="en-US" sz="3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</a:t>
            </a:r>
            <a:endParaRPr lang="ru-RU" sz="3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1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610920" y="105372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2644DA2-5544-40E1-9AD6-2B3E5D582266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sz="3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</a:t>
            </a:r>
            <a:r>
              <a:rPr lang="ru-RU" sz="3300" b="1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БД </a:t>
            </a:r>
            <a:r>
              <a:rPr lang="ru-RU" sz="3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=5GB, мультикластер, «совмещенная симметрия»</a:t>
            </a:r>
            <a:endParaRPr lang="ru-RU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Picture 3"/>
          <p:cNvPicPr/>
          <p:nvPr/>
        </p:nvPicPr>
        <p:blipFill>
          <a:blip r:embed="rId3"/>
          <a:stretch/>
        </p:blipFill>
        <p:spPr>
          <a:xfrm>
            <a:off x="610920" y="1634400"/>
            <a:ext cx="7903800" cy="438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Увеличить производительность можно 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принципиальным изменением архитектуры 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Clusterix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Суть этого изменения состоит в отказе от распределенной обработки запроса на уровне JOIN и от динамического сегментирования промежуточных и временных отношений, что существенно облегчает разработку СУБД в целом и повышает ее эффективность (СУБД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Clusterix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-N, N – от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New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 Дальнейшего улучшения можно достигнуть подключением к каждому узлу кластера графических ускорителей – GPU-акселе­ра­торов (СУБД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Clusterix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-G, G – от GPU).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3AEA7C2-BD74-469E-BD0F-0A675CF567AA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Сначала получим теоретические оценки в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случае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равенства числа узлов 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IO и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на примере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r>
              <a:rPr lang="ru-RU" sz="2400" b="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IO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=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r>
              <a:rPr lang="ru-RU" sz="2400" b="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= 3, V</a:t>
            </a:r>
            <a:r>
              <a:rPr lang="ru-RU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БД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= 5 GB, конкатенации трех ПТ. Такая конфигурация отвечает п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ринятым к будущей разработке натурным моделям 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Clusterix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-N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Clusterix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-G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которые будут организо­ваны на платформе GPU-кластера КНИТУ-КАИ с шестью исполнительными узлами (узлы 1-6) и одним управляющим (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Mgm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 Параметры узлов: 2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six-core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E5-2640CPU/2,5GHz/ DDR3 128GB; 2  448-core GPU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Tesla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C-2075/ 1,15GHz/GDDR5 6GB (на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Mgm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GPU отсутствуют). Дисковая подсистема узла – RAID-мас­сив 4 WD1000 DHTZ/1TB. Операционная система – SUSE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Linux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Enterprise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Server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версии 11.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Интерконнект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между узлами –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GigabitEthernet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 24-портовым коммутатором SSE G24-TG4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03E93B7-0C73-43B6-B830-0D6061AFF971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Постановка задачи</a:t>
            </a:r>
            <a:endParaRPr lang="ru-RU" sz="3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F21D35-33B9-421D-BC88-33A24083ACFB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33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Clusterix</a:t>
            </a:r>
            <a:r>
              <a:rPr lang="en-US" sz="3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</a:t>
            </a:r>
            <a:r>
              <a:rPr lang="en-US" sz="3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</a:t>
            </a:r>
            <a:endParaRPr lang="ru-RU" sz="3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" y="2873839"/>
            <a:ext cx="9134080" cy="3535680"/>
          </a:xfrm>
          <a:prstGeom prst="rect">
            <a:avLst/>
          </a:prstGeom>
        </p:spPr>
      </p:pic>
      <p:sp>
        <p:nvSpPr>
          <p:cNvPr id="6" name="CustomShape 1"/>
          <p:cNvSpPr/>
          <p:nvPr/>
        </p:nvSpPr>
        <p:spPr>
          <a:xfrm>
            <a:off x="628560" y="1069560"/>
            <a:ext cx="7886160" cy="18042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r>
              <a:rPr lang="ru-RU" sz="2400" dirty="0" smtClean="0"/>
              <a:t>Соединение </a:t>
            </a:r>
            <a:r>
              <a:rPr lang="ru-RU" sz="2400" dirty="0"/>
              <a:t>выполняется в виде единой процедуры </a:t>
            </a:r>
          </a:p>
          <a:p>
            <a:r>
              <a:rPr lang="en-US" sz="2400" dirty="0"/>
              <a:t>R</a:t>
            </a:r>
            <a:r>
              <a:rPr lang="ru-RU" sz="2400" baseline="-25000" dirty="0"/>
              <a:t>1</a:t>
            </a:r>
            <a:r>
              <a:rPr lang="ru-RU" sz="2400" dirty="0"/>
              <a:t>′</a:t>
            </a:r>
            <a:r>
              <a:rPr lang="ru-RU" sz="2400" baseline="-25000" dirty="0"/>
              <a:t> </a:t>
            </a:r>
            <a:r>
              <a:rPr lang="en-US" sz="2400" i="1" dirty="0"/>
              <a:t>join</a:t>
            </a:r>
            <a:r>
              <a:rPr lang="ru-RU" sz="2400" dirty="0"/>
              <a:t> (</a:t>
            </a:r>
            <a:r>
              <a:rPr lang="en-US" sz="2400" i="1" dirty="0"/>
              <a:t>join</a:t>
            </a:r>
            <a:r>
              <a:rPr lang="en-US" sz="2400" dirty="0"/>
              <a:t> R</a:t>
            </a:r>
            <a:r>
              <a:rPr lang="ru-RU" sz="2400" baseline="-25000" dirty="0"/>
              <a:t>2</a:t>
            </a:r>
            <a:r>
              <a:rPr lang="ru-RU" sz="2400" dirty="0"/>
              <a:t>′(</a:t>
            </a:r>
            <a:r>
              <a:rPr lang="en-US" sz="2400" i="1" dirty="0"/>
              <a:t>join</a:t>
            </a:r>
            <a:r>
              <a:rPr lang="en-US" sz="2400" dirty="0"/>
              <a:t> R</a:t>
            </a:r>
            <a:r>
              <a:rPr lang="ru-RU" sz="2400" baseline="-25000" dirty="0"/>
              <a:t>3</a:t>
            </a:r>
            <a:r>
              <a:rPr lang="ru-RU" sz="2400" dirty="0"/>
              <a:t>′( … ))) … )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На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всех исполнительных используется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стратегия «запрос на ядро»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628560" y="113487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31F7AFE-FAEE-43D6-AB61-45BEBF5B2F82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Прежде, чем начать…</a:t>
            </a:r>
            <a:endParaRPr lang="ru-RU" sz="3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628560" y="113487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Ранее в работе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Классен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Р.К. Повышение эффективности параллельной СУБД консервативного типа на кластерной платформе с многоядерными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узлами были получены результаты для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PerformSys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в 2-х экспериментах на сгенерированном по равномерному закону потоке из 1000 запросов ограниченного теста TPC-H (14 запросов, не содержащих операций записи).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Общее для экспериментов:</a:t>
            </a: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Запросы к БД – запросы теста TPC-H только на чтение</a:t>
            </a:r>
          </a:p>
          <a:p>
            <a:pPr marL="342900" indent="-342900">
              <a:lnSpc>
                <a:spcPct val="10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СУБД: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5.6</a:t>
            </a:r>
          </a:p>
          <a:p>
            <a:pPr marL="342900" indent="-342900">
              <a:lnSpc>
                <a:spcPct val="10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БД: TPC-H (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Vд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=5GB и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Vбд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=8.2GB)</a:t>
            </a:r>
          </a:p>
          <a:p>
            <a:pPr marL="342900" indent="-342900">
              <a:lnSpc>
                <a:spcPct val="10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На каждом узле запущен один экземпляр СУБД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MySQL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и имеется полная локальная копия БД</a:t>
            </a:r>
          </a:p>
        </p:txBody>
      </p:sp>
    </p:spTree>
    <p:extLst>
      <p:ext uri="{BB962C8B-B14F-4D97-AF65-F5344CB8AC3E}">
        <p14:creationId xmlns:p14="http://schemas.microsoft.com/office/powerpoint/2010/main" val="6211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EF21D35-33B9-421D-BC88-33A24083ACFB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33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Clusterix</a:t>
            </a:r>
            <a:r>
              <a:rPr lang="en-US" sz="3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-G</a:t>
            </a:r>
            <a:endParaRPr lang="ru-RU" sz="3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3" name="Объект 4"/>
          <p:cNvPicPr/>
          <p:nvPr/>
        </p:nvPicPr>
        <p:blipFill>
          <a:blip r:embed="rId2"/>
          <a:stretch/>
        </p:blipFill>
        <p:spPr>
          <a:xfrm>
            <a:off x="0" y="2847704"/>
            <a:ext cx="9144000" cy="3551472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628560" y="1069560"/>
            <a:ext cx="7886160" cy="18042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На уровне узлов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IO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используется стратегия «узел на запрос» 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На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уровне узлов </a:t>
            </a:r>
            <a:r>
              <a:rPr lang="ru-RU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Join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используется стратегия «запрос на ядро»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34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Основная задача: получение теоретических оценок времени выполнения тестового пакета для СУБД 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Clusterix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-N и 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Clusterix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-G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при оговоренных ранее условиях. </a:t>
            </a: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ru-RU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sz="24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select</a:t>
            </a:r>
            <a:r>
              <a:rPr lang="ru-RU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</a:t>
            </a:r>
            <a:r>
              <a:rPr lang="ru-RU" sz="24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project</a:t>
            </a:r>
            <a:r>
              <a:rPr lang="ru-RU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→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передача ее результата с уровня IO к </a:t>
            </a:r>
            <a:r>
              <a:rPr lang="ru-RU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Mgm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и далее – от </a:t>
            </a:r>
            <a:r>
              <a:rPr lang="ru-RU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Mgm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на уровень JOIN → </a:t>
            </a:r>
            <a:r>
              <a:rPr lang="ru-RU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sz="24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</a:t>
            </a:r>
            <a:r>
              <a:rPr lang="ru-RU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обработка</a:t>
            </a:r>
          </a:p>
          <a:p>
            <a:pPr algn="ctr">
              <a:lnSpc>
                <a:spcPct val="100000"/>
              </a:lnSpc>
              <a:spcBef>
                <a:spcPts val="751"/>
              </a:spcBef>
            </a:pPr>
            <a:endParaRPr lang="ru-RU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выполнении расчетов будем учитывать дуплексный характер шины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PCI-e и сети </a:t>
            </a:r>
            <a:r>
              <a:rPr lang="en-US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GigabitEthernet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E244253-7347-4E5A-B7E6-05BDAF256B04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21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Постановка задачи</a:t>
            </a:r>
            <a:endParaRPr lang="ru-RU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Дополнительно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будем учитывать следующее: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На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множестве 14 запросов ПТ для запроса №9 суммарное время 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select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project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-обра­ботки и время выполнения единой операции 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максимальны, они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составляют соответственно 11,4 и 14,5</a:t>
            </a:r>
            <a:r>
              <a:rPr lang="ru-RU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секунд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Суммарный объем отношений </a:t>
            </a:r>
            <a:r>
              <a:rPr lang="ru-RU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ru-RU" sz="2400" b="0" strike="noStrike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необходимый для выполнения ПТ </a:t>
            </a:r>
            <a:r>
              <a:rPr lang="ru-RU" sz="2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</a:t>
            </a:r>
            <a:r>
              <a:rPr lang="ru-RU" sz="2400" b="0" i="1" strike="noStrike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lang="ru-RU" sz="2400" b="0" i="1" strike="noStrike" spc="-1" baseline="30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≈ 9,7V</a:t>
            </a:r>
            <a:r>
              <a:rPr lang="ru-RU" sz="2400" b="0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БД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GB. Суммарный объем промежуточных отношений </a:t>
            </a:r>
            <a:r>
              <a:rPr lang="ru-RU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ru-RU" sz="2400" b="0" strike="noStrike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' для ПТ </a:t>
            </a:r>
            <a:r>
              <a:rPr lang="ru-RU" sz="2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</a:t>
            </a:r>
            <a:r>
              <a:rPr lang="ru-RU" sz="2400" b="0" i="1" strike="noStrike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lang="ru-RU" sz="2400" b="0" i="1" strike="noStrike" spc="-1" baseline="30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</a:t>
            </a:r>
            <a:r>
              <a:rPr lang="ru-RU" sz="2400" b="0" i="1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'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≈ 1,4V</a:t>
            </a:r>
            <a:r>
              <a:rPr lang="ru-RU" sz="2400" b="0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БД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GB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751"/>
              </a:spcBef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 действии ПТ суммарное время передачи сжатых отношений </a:t>
            </a:r>
            <a:r>
              <a:rPr lang="ru-RU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ru-RU" sz="2400" b="0" strike="noStrike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ru-RU" sz="24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′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от </a:t>
            </a:r>
            <a:r>
              <a:rPr lang="ru-RU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Mgm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на уровень JOIN определяется с поправкой на отсутствие передач </a:t>
            </a:r>
            <a:r>
              <a:rPr lang="ru-RU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ru-RU" sz="2400" b="0" strike="noStrike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ru-RU" sz="24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′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для запросов №1 и №6, не содержащих операций </a:t>
            </a:r>
            <a:r>
              <a:rPr lang="ru-RU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sz="2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</a:t>
            </a:r>
            <a:r>
              <a:rPr lang="ru-RU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r>
              <a:rPr lang="ru-RU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Так что в блок JOIN поступает (</a:t>
            </a:r>
            <a:r>
              <a:rPr lang="ru-RU" sz="2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</a:t>
            </a:r>
            <a:r>
              <a:rPr lang="ru-RU" sz="2400" b="0" i="1" strike="noStrike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∑</a:t>
            </a:r>
            <a:r>
              <a:rPr lang="ru-RU" sz="2400" b="0" i="1" strike="noStrike" spc="-1" baseline="30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</a:t>
            </a:r>
            <a:r>
              <a:rPr lang="ru-RU" sz="2400" b="0" i="1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'</a:t>
            </a:r>
            <a:r>
              <a:rPr lang="ru-RU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r>
              <a:rPr lang="ru-RU" sz="2400" b="0" i="1" strike="noStrike" spc="-1" baseline="-2500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</a:t>
            </a:r>
            <a:r>
              <a:rPr lang="ru-RU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≈1,37V</a:t>
            </a:r>
            <a:r>
              <a:rPr lang="ru-RU" sz="2400" b="0" strike="noStrike" spc="-1" baseline="-25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БД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GB.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AD56127-7D77-4299-9D34-74A7A0A4D442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Постановка задачи</a:t>
            </a:r>
            <a:endParaRPr lang="ru-RU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623880" y="1709640"/>
            <a:ext cx="7886160" cy="285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Сравнительные теоретические оценки</a:t>
            </a:r>
            <a:endParaRPr lang="ru-RU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623880" y="4589640"/>
            <a:ext cx="788616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Сlusterix-N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Сlusterix-G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E3A35E2-E490-472B-B971-8C45EAEF448C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628560" y="1069560"/>
            <a:ext cx="7886160" cy="11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Случай VБД = 5GB, конкатенация 3 ПТ; 3 IO, хеширование БД, 3 ПТ обрабатываются последовательно, один за другим; 3 JOIN, по 1 ПТ на каждый.</a:t>
            </a:r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BA8DD0F-08BE-4C84-9CD3-C1D5828DEF7B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По Сlusterix-N</a:t>
            </a:r>
            <a:endParaRPr lang="ru-RU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15" name="Table 4"/>
          <p:cNvGraphicFramePr/>
          <p:nvPr/>
        </p:nvGraphicFramePr>
        <p:xfrm>
          <a:off x="628560" y="2219400"/>
          <a:ext cx="7886520" cy="4145280"/>
        </p:xfrm>
        <a:graphic>
          <a:graphicData uri="http://schemas.openxmlformats.org/drawingml/2006/table">
            <a:tbl>
              <a:tblPr/>
              <a:tblGrid>
                <a:gridCol w="7886520"/>
              </a:tblGrid>
              <a:tr h="49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8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800" b="0" i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σ,π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≈ 11,4∙5∙3/3 = 57 сек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0E0"/>
                    </a:solidFill>
                  </a:tcPr>
                </a:tc>
              </a:tr>
              <a:tr h="49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8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</a:t>
                      </a: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'′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≈ 1,4∙5∙3/0,1 = 210 сек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0F0"/>
                    </a:solidFill>
                  </a:tcPr>
                </a:tc>
              </a:tr>
              <a:tr h="49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</a:t>
                      </a: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800" b="0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σ,π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)′ = </a:t>
                      </a: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8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800" b="0" i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σ,π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+</a:t>
                      </a: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t</a:t>
                      </a:r>
                      <a:r>
                        <a:rPr lang="ru-RU" sz="28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</a:t>
                      </a: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'′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≈ 267 сек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0E0"/>
                    </a:solidFill>
                  </a:tcPr>
                </a:tc>
              </a:tr>
              <a:tr h="49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</a:t>
                      </a: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8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800" b="0" i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join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r>
                        <a:rPr lang="ru-RU" sz="2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≈ 14,5∙5 = 72,5 сек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0F0"/>
                    </a:solidFill>
                  </a:tcPr>
                </a:tc>
              </a:tr>
              <a:tr h="49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8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уд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≈ 0,2(</a:t>
                      </a: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8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800" b="0" i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join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r>
                        <a:rPr lang="ru-RU" sz="2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= 14,5 сек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0E0"/>
                    </a:solidFill>
                  </a:tcPr>
                </a:tc>
              </a:tr>
              <a:tr h="49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8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</a:t>
                      </a: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'′'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≈ 1,37∙5 ∙3/(0,1 GB/s) = 189 сек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0F0"/>
                    </a:solidFill>
                  </a:tcPr>
                </a:tc>
              </a:tr>
              <a:tr h="49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</a:t>
                      </a: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8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800" b="0" i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join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)′ = (</a:t>
                      </a: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8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800" b="0" i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join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r>
                        <a:rPr lang="ru-RU" sz="2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+ </a:t>
                      </a: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8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уд</a:t>
                      </a:r>
                      <a:r>
                        <a:rPr lang="ru-RU" sz="2800" b="0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+ </a:t>
                      </a: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8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</a:t>
                      </a: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'′'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≈ 72,5+14,5+189 = 276 сек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0E0"/>
                    </a:solidFill>
                  </a:tcPr>
                </a:tc>
              </a:tr>
              <a:tr h="49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Т = (</a:t>
                      </a: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800" b="0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σ,π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)′ + (</a:t>
                      </a:r>
                      <a:r>
                        <a:rPr lang="ru-RU" sz="28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8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800" b="0" i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join</a:t>
                      </a: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)′ ≈ 267 + 276 = 543 сек</a:t>
                      </a:r>
                      <a:endParaRPr lang="ru-RU" sz="2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7F8088F-D8CB-4508-A97F-13B31DC27AF9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7" name="Picture 3"/>
          <p:cNvPicPr/>
          <p:nvPr/>
        </p:nvPicPr>
        <p:blipFill>
          <a:blip r:embed="rId2"/>
          <a:stretch/>
        </p:blipFill>
        <p:spPr>
          <a:xfrm>
            <a:off x="4680" y="700200"/>
            <a:ext cx="9147240" cy="5071320"/>
          </a:xfrm>
          <a:prstGeom prst="rect">
            <a:avLst/>
          </a:prstGeom>
          <a:ln>
            <a:noFill/>
          </a:ln>
        </p:spPr>
      </p:pic>
      <p:sp>
        <p:nvSpPr>
          <p:cNvPr id="218" name="CustomShape 2"/>
          <p:cNvSpPr/>
          <p:nvPr/>
        </p:nvSpPr>
        <p:spPr>
          <a:xfrm>
            <a:off x="228600" y="3819600"/>
            <a:ext cx="8057520" cy="360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rgbClr val="000000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2507C2B-D1E3-4209-9065-6BF512679725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По Сlusterix-G</a:t>
            </a:r>
            <a:endParaRPr lang="ru-RU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21" name="Table 3"/>
          <p:cNvGraphicFramePr/>
          <p:nvPr>
            <p:extLst>
              <p:ext uri="{D42A27DB-BD31-4B8C-83A1-F6EECF244321}">
                <p14:modId xmlns:p14="http://schemas.microsoft.com/office/powerpoint/2010/main" val="1343887013"/>
              </p:ext>
            </p:extLst>
          </p:nvPr>
        </p:nvGraphicFramePr>
        <p:xfrm>
          <a:off x="628560" y="873720"/>
          <a:ext cx="7886520" cy="5341320"/>
        </p:xfrm>
        <a:graphic>
          <a:graphicData uri="http://schemas.openxmlformats.org/drawingml/2006/table">
            <a:tbl>
              <a:tblPr/>
              <a:tblGrid>
                <a:gridCol w="7886520"/>
              </a:tblGrid>
              <a:tr h="49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 b="0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i="1" strike="noStrike" spc="-1" baseline="-25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п1 </a:t>
                      </a:r>
                      <a:r>
                        <a:rPr lang="ru-RU" sz="2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= 9,7∙5∙3/(3∙2∙3,2) ≈ 7,58 сек</a:t>
                      </a:r>
                      <a:endParaRPr lang="ru-RU" sz="2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0E0"/>
                    </a:solidFill>
                  </a:tcPr>
                </a:tc>
              </a:tr>
              <a:tr h="49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п2 </a:t>
                      </a:r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= 1,4∙5∙3/(3∙2∙3,2) ≈ 1,1 сек</a:t>
                      </a:r>
                      <a:endParaRPr lang="ru-RU" sz="2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0F0"/>
                    </a:solidFill>
                  </a:tcPr>
                </a:tc>
              </a:tr>
              <a:tr h="49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</a:t>
                      </a:r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′ = </a:t>
                      </a:r>
                      <a:r>
                        <a:rPr lang="ru-RU" sz="22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п1</a:t>
                      </a:r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′ </a:t>
                      </a:r>
                      <a:r>
                        <a:rPr lang="ru-RU" sz="22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ru-RU" sz="22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+</a:t>
                      </a:r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ru-RU" sz="22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п2</a:t>
                      </a:r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′ ≈ 7,58∙0,6+(1,1/5) ≈ 4,77 сек</a:t>
                      </a:r>
                      <a:endParaRPr lang="ru-RU" sz="2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0E0"/>
                    </a:solidFill>
                  </a:tcPr>
                </a:tc>
              </a:tr>
              <a:tr h="49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</a:t>
                      </a:r>
                      <a:r>
                        <a:rPr lang="ru-RU" sz="22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'′</a:t>
                      </a:r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= 1,4∙5∙3/(5∙0,1) = 42 сек</a:t>
                      </a:r>
                      <a:endParaRPr lang="ru-RU" sz="2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0F0"/>
                    </a:solidFill>
                  </a:tcPr>
                </a:tc>
              </a:tr>
              <a:tr h="49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 b="0" i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strike="noStrike" spc="-1" baseline="-250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200" b="0" strike="noStrike" spc="-1" baseline="300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200" b="0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,π</a:t>
                      </a:r>
                      <a:r>
                        <a:rPr lang="ru-RU" sz="2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≈ </a:t>
                      </a:r>
                      <a:r>
                        <a:rPr lang="ru-RU" sz="2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91,4∙5/2∙10 </a:t>
                      </a:r>
                      <a:r>
                        <a:rPr lang="ru-RU" sz="2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= 22,85 сек</a:t>
                      </a:r>
                      <a:endParaRPr lang="ru-RU" sz="2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0E0"/>
                    </a:solidFill>
                  </a:tcPr>
                </a:tc>
              </a:tr>
              <a:tr h="49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</a:t>
                      </a:r>
                      <a:r>
                        <a:rPr lang="ru-RU" sz="2200" b="0" i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strike="noStrike" spc="-1" baseline="-250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200" b="0" strike="noStrike" spc="-1" baseline="300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200" b="0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,π</a:t>
                      </a:r>
                      <a:r>
                        <a:rPr lang="ru-RU" sz="2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)′ = </a:t>
                      </a:r>
                      <a:r>
                        <a:rPr lang="ru-RU" sz="2200" b="0" i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i="1" strike="noStrike" spc="-1" baseline="-250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</a:t>
                      </a:r>
                      <a:r>
                        <a:rPr lang="ru-RU" sz="2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′ + </a:t>
                      </a:r>
                      <a:r>
                        <a:rPr lang="ru-RU" sz="2200" b="0" i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strike="noStrike" spc="-1" baseline="-250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200" b="0" strike="noStrike" spc="-1" baseline="300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200" b="0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,π</a:t>
                      </a:r>
                      <a:r>
                        <a:rPr lang="ru-RU" sz="2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+</a:t>
                      </a:r>
                      <a:r>
                        <a:rPr lang="ru-RU" sz="2200" b="0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ru-RU" sz="2200" b="0" i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i="1" strike="noStrike" spc="-1" baseline="-250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</a:t>
                      </a:r>
                      <a:r>
                        <a:rPr lang="ru-RU" sz="2200" b="0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'′</a:t>
                      </a:r>
                      <a:r>
                        <a:rPr lang="ru-RU" sz="2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≈  70 сек</a:t>
                      </a:r>
                      <a:endParaRPr lang="ru-RU" sz="2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0F0"/>
                    </a:solidFill>
                  </a:tcPr>
                </a:tc>
              </a:tr>
              <a:tr h="49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</a:t>
                      </a:r>
                      <a:r>
                        <a:rPr lang="ru-RU" sz="22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'′'</a:t>
                      </a:r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≈ 1,37∙5 ∙3/(5∙0,1) = 41,1 сек</a:t>
                      </a:r>
                      <a:endParaRPr lang="ru-RU" sz="2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0E0"/>
                    </a:solidFill>
                  </a:tcPr>
                </a:tc>
              </a:tr>
              <a:tr h="49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 b="0" i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i="1" strike="noStrike" spc="-1" baseline="-250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</a:t>
                      </a:r>
                      <a:r>
                        <a:rPr lang="ru-RU" sz="2200" b="0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''′′ </a:t>
                      </a:r>
                      <a:r>
                        <a:rPr lang="ru-RU" sz="2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=1,37∙5 /(2∙3,2GB/s) ≈ 1,1 сек</a:t>
                      </a:r>
                      <a:endParaRPr lang="ru-RU" sz="2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0F0"/>
                    </a:solidFill>
                  </a:tcPr>
                </a:tc>
              </a:tr>
              <a:tr h="853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</a:t>
                      </a:r>
                      <a:r>
                        <a:rPr lang="ru-RU" sz="22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200" b="0" i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join</a:t>
                      </a:r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)′ = (</a:t>
                      </a:r>
                      <a:r>
                        <a:rPr lang="ru-RU" sz="22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200" b="0" i="1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join</a:t>
                      </a:r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</a:t>
                      </a:r>
                      <a:r>
                        <a:rPr lang="ru-RU" sz="22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</a:t>
                      </a:r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+ </a:t>
                      </a:r>
                      <a:r>
                        <a:rPr lang="ru-RU" sz="22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уд</a:t>
                      </a:r>
                      <a:r>
                        <a:rPr lang="ru-RU" sz="2200" b="0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+ </a:t>
                      </a:r>
                      <a:r>
                        <a:rPr lang="ru-RU" sz="22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</a:t>
                      </a:r>
                      <a:r>
                        <a:rPr lang="ru-RU" sz="22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'′'</a:t>
                      </a:r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+ </a:t>
                      </a:r>
                      <a:r>
                        <a:rPr lang="ru-RU" sz="22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i="1" strike="noStrike" spc="-1" baseline="-25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п</a:t>
                      </a:r>
                      <a:r>
                        <a:rPr lang="ru-RU" sz="2200" b="0" i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''′′ </a:t>
                      </a:r>
                      <a:r>
                        <a:rPr lang="ru-RU" sz="2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≈  72,5 + 14,6 + 41,1 + 1,1 = 129,3 сек</a:t>
                      </a:r>
                      <a:endParaRPr lang="ru-RU" sz="2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0E0"/>
                    </a:solidFill>
                  </a:tcPr>
                </a:tc>
              </a:tr>
              <a:tr h="49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Т =  (</a:t>
                      </a:r>
                      <a:r>
                        <a:rPr lang="ru-RU" sz="2200" b="0" i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strike="noStrike" spc="-1" baseline="-250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200" b="0" strike="noStrike" spc="-1" baseline="300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200" b="0" strike="noStrike" spc="-1" baseline="30000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,π</a:t>
                      </a:r>
                      <a:r>
                        <a:rPr lang="ru-RU" sz="2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)′ + (</a:t>
                      </a:r>
                      <a:r>
                        <a:rPr lang="ru-RU" sz="2200" b="0" i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r>
                        <a:rPr lang="ru-RU" sz="2200" b="0" i="1" strike="noStrike" spc="-1" baseline="-250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Σ</a:t>
                      </a:r>
                      <a:r>
                        <a:rPr lang="ru-RU" sz="2200" b="0" i="1" strike="noStrike" spc="-1" baseline="300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join</a:t>
                      </a:r>
                      <a:r>
                        <a:rPr lang="ru-RU" sz="2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)′ ≈ 70 + 130 = 200 сек</a:t>
                      </a:r>
                      <a:endParaRPr lang="ru-RU" sz="2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Выигрыш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Clusterix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-G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в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производительности по сравнению с СУБД С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lusterix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примерно в 2,7 раз, т.е. на 63%.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Установленный выигрыш не должен зависеть от объема базы данных.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Найденная теоретическая оценка превышения быстродействия </a:t>
            </a:r>
            <a:r>
              <a:rPr lang="ru-RU" sz="2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Сlusterix</a:t>
            </a:r>
            <a:r>
              <a:rPr lang="ru-RU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-G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над </a:t>
            </a:r>
            <a:r>
              <a:rPr lang="ru-RU" sz="2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Сlusterix</a:t>
            </a:r>
            <a:r>
              <a:rPr lang="ru-RU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-N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справедлива только для сравнительно медленной сети </a:t>
            </a:r>
            <a:r>
              <a:rPr lang="ru-RU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GigabitEthernet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Использование сети 10GigabitEthernet повысит быстродействие СУБД </a:t>
            </a:r>
            <a:r>
              <a:rPr lang="ru-RU" sz="2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Сlusterix</a:t>
            </a:r>
            <a:r>
              <a:rPr lang="ru-RU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-N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примерно в 3 раза, а СУБД </a:t>
            </a:r>
            <a:r>
              <a:rPr lang="ru-RU" sz="2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Сlusterix</a:t>
            </a:r>
            <a:r>
              <a:rPr lang="ru-RU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-G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всего</a:t>
            </a:r>
            <a:r>
              <a:rPr lang="ru-RU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1,6 раз. Так что выигрыш по производительности при переходе от </a:t>
            </a:r>
            <a:r>
              <a:rPr lang="ru-RU" sz="2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Сlusterix</a:t>
            </a:r>
            <a:r>
              <a:rPr lang="ru-RU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-N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к </a:t>
            </a:r>
            <a:r>
              <a:rPr lang="ru-RU" sz="24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Сlusterix</a:t>
            </a:r>
            <a:r>
              <a:rPr lang="ru-RU" sz="24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-G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снизится до 33%. А при использовании сети </a:t>
            </a:r>
            <a:r>
              <a:rPr lang="ru-RU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Infiniband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станет еще менее значительным.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AD56127-7D77-4299-9D34-74A7A0A4D442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Сравнение результатов для </a:t>
            </a:r>
            <a:r>
              <a:rPr lang="ru-RU" sz="33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Clustrix</a:t>
            </a:r>
            <a:r>
              <a:rPr lang="ru-RU" sz="3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-N и </a:t>
            </a:r>
            <a:r>
              <a:rPr lang="ru-RU" sz="33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Clusterix</a:t>
            </a:r>
            <a:r>
              <a:rPr lang="ru-RU" sz="3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-G</a:t>
            </a:r>
            <a:endParaRPr lang="ru-RU" sz="33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69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1FD6A86-417C-4039-81E7-5D9A862D9AFD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Достоверность полученных оценок</a:t>
            </a:r>
            <a:endParaRPr lang="ru-RU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Чтобы убедиться в правомерности итоговых временных оценок, полученных теоретически, был разработан демонстрационный прототип СУБД 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Сlusterix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-N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Тест и V</a:t>
            </a:r>
            <a:r>
              <a:rPr lang="ru-RU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БД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прежние. В качестве инструментальной СУБД использовался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MySQL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5.7. После запуска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MySQL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вся БД автоматически загружается с дисков в основную память IO.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Модуль MGM содержит 14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претранслированных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запросов без операций записи из состава теста TPC-H. Загрузочные модули 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select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project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»-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»-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процедур поступают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соответственно в узлы IO и  JOIN, где без всяких преобразований передаются в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MySQL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который их выполняет. Значительное время при выполнении 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</a:t>
            </a:r>
            <a:r>
              <a:rPr lang="ru-RU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»-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процедур тратится на загрузку промежуточных отношений в </a:t>
            </a:r>
            <a:r>
              <a:rPr lang="ru-RU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MySQL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Балансировка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нагрузки между узлами и ядрами JOIN осуществлялась по алгоритму </a:t>
            </a:r>
            <a:r>
              <a:rPr lang="ru-RU" sz="24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round-robin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(круговой алгоритм).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2327DAD-2A3B-438E-B010-60B6D09A1473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Достоверность полученных оценок</a:t>
            </a:r>
            <a:endParaRPr lang="ru-RU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60" y="1447923"/>
            <a:ext cx="7886160" cy="3961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31F7AFE-FAEE-43D6-AB61-45BEBF5B2F82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Эксперимент №1</a:t>
            </a: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628650" y="947059"/>
            <a:ext cx="7886700" cy="25952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Количество клиентов: 50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194121"/>
              </p:ext>
            </p:extLst>
          </p:nvPr>
        </p:nvGraphicFramePr>
        <p:xfrm>
          <a:off x="707272" y="1672044"/>
          <a:ext cx="7691544" cy="4447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Visio" r:id="rId3" imgW="5600700" imgH="3238500" progId="Visio.Drawing.15">
                  <p:embed/>
                </p:oleObj>
              </mc:Choice>
              <mc:Fallback>
                <p:oleObj name="Visio" r:id="rId3" imgW="5600700" imgH="323850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72" y="1672044"/>
                        <a:ext cx="7691544" cy="44474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6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628560" y="1069560"/>
            <a:ext cx="7886160" cy="241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Демонстрационный эксперимент повторялся 5 раз на неизменном тесте,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который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представлял собой  конкатенации 3-х первых рекомендуемых TPC-H перестановок ПТ. Среднее время выполнения теста после 5-и запусков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составило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506 сек. (максимальное –  560 сек, минимальное – 430 сек).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3ACCFFC-2008-486A-8390-5FE5A3AA41B9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Достоверность полученных оценок</a:t>
            </a:r>
            <a:endParaRPr lang="ru-RU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33" name="Table 4"/>
          <p:cNvGraphicFramePr/>
          <p:nvPr>
            <p:extLst>
              <p:ext uri="{D42A27DB-BD31-4B8C-83A1-F6EECF244321}">
                <p14:modId xmlns:p14="http://schemas.microsoft.com/office/powerpoint/2010/main" val="3477214985"/>
              </p:ext>
            </p:extLst>
          </p:nvPr>
        </p:nvGraphicFramePr>
        <p:xfrm>
          <a:off x="628200" y="3485520"/>
          <a:ext cx="7886520" cy="914400"/>
        </p:xfrm>
        <a:graphic>
          <a:graphicData uri="http://schemas.openxmlformats.org/drawingml/2006/table">
            <a:tbl>
              <a:tblPr/>
              <a:tblGrid>
                <a:gridCol w="1577160"/>
                <a:gridCol w="1577160"/>
                <a:gridCol w="1577160"/>
                <a:gridCol w="1577160"/>
                <a:gridCol w="1577880"/>
              </a:tblGrid>
              <a:tr h="39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T1, сек</a:t>
                      </a:r>
                      <a:endParaRPr lang="ru-RU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T2, сек</a:t>
                      </a:r>
                      <a:endParaRPr lang="ru-RU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T3, сек</a:t>
                      </a:r>
                      <a:endParaRPr lang="ru-RU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T4, сек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T5, сек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9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540,40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429,91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560,33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515,51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484,04</a:t>
                      </a:r>
                      <a:endParaRPr lang="ru-RU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6" name="CustomShape 1"/>
          <p:cNvSpPr/>
          <p:nvPr/>
        </p:nvSpPr>
        <p:spPr>
          <a:xfrm>
            <a:off x="628200" y="4427280"/>
            <a:ext cx="7886160" cy="241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потоке из 200 запросов, сгенерированных по равномерному закону, время выполнения всех запросов составило 2475 сек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17AED04-59B8-4D5D-8DB6-4947B7E136C2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31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557349" y="365040"/>
            <a:ext cx="8081553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Визуализация работы </a:t>
            </a:r>
            <a:r>
              <a:rPr lang="en-US" sz="33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Clusterix</a:t>
            </a:r>
            <a:r>
              <a:rPr lang="en-US" sz="3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-N. 3 </a:t>
            </a:r>
            <a:r>
              <a:rPr lang="ru-RU" sz="3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ПТ для </a:t>
            </a:r>
            <a:r>
              <a:rPr lang="en-US" sz="3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T4</a:t>
            </a:r>
            <a:endParaRPr lang="ru-RU" sz="3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7" name="Picture 2"/>
          <p:cNvPicPr/>
          <p:nvPr/>
        </p:nvPicPr>
        <p:blipFill>
          <a:blip r:embed="rId2"/>
          <a:stretch/>
        </p:blipFill>
        <p:spPr>
          <a:xfrm>
            <a:off x="-6480" y="1204920"/>
            <a:ext cx="9149760" cy="480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17AED04-59B8-4D5D-8DB6-4947B7E136C2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32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539931" y="365040"/>
            <a:ext cx="8055429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Визуализация работы </a:t>
            </a:r>
            <a:r>
              <a:rPr lang="ru-RU" sz="33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Clusterix</a:t>
            </a:r>
            <a:r>
              <a:rPr lang="ru-RU" sz="3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-N. </a:t>
            </a:r>
            <a:r>
              <a:rPr lang="ru-RU" sz="3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Д</a:t>
            </a:r>
            <a:r>
              <a:rPr lang="ru-RU" sz="3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ля потока</a:t>
            </a:r>
            <a:endParaRPr lang="ru-RU" sz="33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6080"/>
            <a:ext cx="16486026" cy="56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remove" nodeType="after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4.44444E-6 L -0.80243 -0.000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2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628560" y="1069560"/>
            <a:ext cx="8083080" cy="55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Собственно </a:t>
            </a:r>
            <a:r>
              <a:rPr lang="ru-RU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sz="1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</a:t>
            </a:r>
            <a:r>
              <a:rPr lang="ru-RU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-обработка проводится с несжатыми данными. Их общий объем, например, для запроса №4 составляет 0,43V</a:t>
            </a:r>
            <a:r>
              <a:rPr lang="ru-RU" sz="18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БД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GB. Поэтому для обеспечения работ с V</a:t>
            </a:r>
            <a:r>
              <a:rPr lang="ru-RU" sz="18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БД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= 1 TB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потребуется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оперативная память объемом 512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GB с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переходом к асимметричным структурам, когда число узлов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</a:t>
            </a:r>
            <a:r>
              <a:rPr lang="ru-RU" sz="1800" b="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oin</a:t>
            </a:r>
            <a:r>
              <a:rPr lang="ru-RU" sz="1800" b="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превышает число узлов IO (не все ядра узлов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</a:t>
            </a:r>
            <a:r>
              <a:rPr lang="ru-RU" sz="1800" b="0" strike="noStrike" cap="al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oin</a:t>
            </a:r>
            <a:r>
              <a:rPr lang="ru-RU" sz="1800" b="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загружены</a:t>
            </a:r>
            <a:r>
              <a:rPr lang="ru-RU" sz="1800" b="0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При объемах баз данных в несколько TB придется дополнительно отказаться от выполнения единого </a:t>
            </a:r>
            <a:r>
              <a:rPr lang="ru-RU" sz="1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</a:t>
            </a:r>
            <a:r>
              <a:rPr lang="ru-RU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запросу и перейти к последовательным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по-парным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соединениям отношений, что заметно снизит быстродействие. </a:t>
            </a: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Еще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одним «подводным камнем» для СУБД </a:t>
            </a:r>
            <a:r>
              <a:rPr lang="ru-RU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Сlusterix</a:t>
            </a:r>
            <a:r>
              <a:rPr lang="ru-RU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-G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является возможная перегрузка BUF </a:t>
            </a:r>
            <a:r>
              <a:rPr lang="ru-R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Mgm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при действии непрерывного потока запросов, ибо суммарные времена </a:t>
            </a:r>
            <a:r>
              <a:rPr lang="ru-RU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select</a:t>
            </a:r>
            <a:r>
              <a:rPr lang="ru-RU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</a:t>
            </a:r>
            <a:r>
              <a:rPr lang="ru-RU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project</a:t>
            </a:r>
            <a:r>
              <a:rPr lang="ru-RU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и </a:t>
            </a:r>
            <a:r>
              <a:rPr lang="ru-RU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</a:t>
            </a:r>
            <a:r>
              <a:rPr lang="ru-RU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-обра­боток существенно различаются. Этой опасности можно будет избежать введением со стороны </a:t>
            </a:r>
            <a:r>
              <a:rPr lang="ru-R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Mgm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запретов (при возникновении перегрузки) на передачу данных от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IO</a:t>
            </a:r>
            <a:r>
              <a:rPr lang="ru-RU" cap="al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r>
              <a:rPr lang="en-US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Рост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числа узлов JOIN поможет разгрузить BUF </a:t>
            </a:r>
            <a:r>
              <a:rPr lang="ru-R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Mgm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от накопления </a:t>
            </a:r>
            <a:r>
              <a:rPr lang="ru-R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ru-RU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ru-RU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′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по ожидающим исполнения запросам и будет способствовать повышению производительности системы.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Основным эффектом от сжатия баз данных с использованием графических ускорителей следует считать повышение допу­стимых объемов баз данных при ограниченных объемах оперативной памяти серверов широкого применения.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F9C73D8-A02A-4551-8065-EB37956D82B9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33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Заключение</a:t>
            </a:r>
            <a:endParaRPr lang="ru-RU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31F7AFE-FAEE-43D6-AB61-45BEBF5B2F82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Эксперимент №2</a:t>
            </a: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19" y="1738184"/>
            <a:ext cx="6552106" cy="4480613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628650" y="947059"/>
            <a:ext cx="7886700" cy="25952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latin typeface="Calibri" panose="020F0502020204030204" pitchFamily="34" charset="0"/>
                <a:cs typeface="Calibri" panose="020F0502020204030204" pitchFamily="34" charset="0"/>
              </a:rPr>
              <a:t>Количество клиентов: 200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31F7AFE-FAEE-43D6-AB61-45BEBF5B2F82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Время выполнения пакета запросов</a:t>
            </a:r>
          </a:p>
        </p:txBody>
      </p:sp>
      <p:graphicFrame>
        <p:nvGraphicFramePr>
          <p:cNvPr id="8" name="Объект 7"/>
          <p:cNvGraphicFramePr>
            <a:graphicFrameLocks/>
          </p:cNvGraphicFramePr>
          <p:nvPr>
            <p:extLst/>
          </p:nvPr>
        </p:nvGraphicFramePr>
        <p:xfrm>
          <a:off x="628651" y="1069527"/>
          <a:ext cx="3885685" cy="533582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31400"/>
                <a:gridCol w="1498972"/>
                <a:gridCol w="1455313"/>
              </a:tblGrid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Эксперимент </a:t>
                      </a:r>
                      <a:r>
                        <a:rPr lang="ru-RU" sz="1600" u="none" strike="noStrike" dirty="0" smtClean="0">
                          <a:effectLst/>
                        </a:rPr>
                        <a:t>1</a:t>
                      </a:r>
                      <a:r>
                        <a:rPr lang="en-US" sz="1600" u="none" strike="noStrike" dirty="0" smtClean="0">
                          <a:effectLst/>
                        </a:rPr>
                        <a:t>,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мин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Эксперимент 2,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мин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121,6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44,42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33,13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23,25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22,68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21,77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16,07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9,57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/>
          </p:cNvGraphicFramePr>
          <p:nvPr>
            <p:extLst/>
          </p:nvPr>
        </p:nvGraphicFramePr>
        <p:xfrm>
          <a:off x="4629150" y="1069975"/>
          <a:ext cx="3886200" cy="510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21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31F7AFE-FAEE-43D6-AB61-45BEBF5B2F82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628560" y="365040"/>
            <a:ext cx="7886160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Среднее время ожидания ответа</a:t>
            </a:r>
          </a:p>
        </p:txBody>
      </p:sp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179248"/>
              </p:ext>
            </p:extLst>
          </p:nvPr>
        </p:nvGraphicFramePr>
        <p:xfrm>
          <a:off x="628651" y="1069527"/>
          <a:ext cx="3885685" cy="533582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31400"/>
                <a:gridCol w="1498972"/>
                <a:gridCol w="1455313"/>
              </a:tblGrid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Эксперимент </a:t>
                      </a:r>
                      <a:r>
                        <a:rPr lang="ru-RU" sz="1600" u="none" strike="noStrike" dirty="0" smtClean="0">
                          <a:effectLst/>
                        </a:rPr>
                        <a:t>1, мин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Эксперимент 2,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мин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7,29</a:t>
                      </a:r>
                    </a:p>
                  </a:txBody>
                  <a:tcPr marL="0" marR="0" marT="0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3,69</a:t>
                      </a:r>
                    </a:p>
                  </a:txBody>
                  <a:tcPr marL="0" marR="0" marT="0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2,49</a:t>
                      </a:r>
                    </a:p>
                  </a:txBody>
                  <a:tcPr marL="0" marR="0" marT="0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</a:t>
                      </a:r>
                    </a:p>
                  </a:txBody>
                  <a:tcPr marL="0" marR="0" marT="0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0" marR="0" marT="0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8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/>
          </p:cNvGraphicFramePr>
          <p:nvPr>
            <p:extLst/>
          </p:nvPr>
        </p:nvGraphicFramePr>
        <p:xfrm>
          <a:off x="4629150" y="1069975"/>
          <a:ext cx="3886200" cy="510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58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31F7AFE-FAEE-43D6-AB61-45BEBF5B2F82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557349" y="365040"/>
            <a:ext cx="8046719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Современная </a:t>
            </a:r>
            <a:r>
              <a:rPr lang="en-US" sz="3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High-End </a:t>
            </a:r>
            <a:r>
              <a:rPr lang="ru-RU" sz="3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серверная платформа</a:t>
            </a:r>
            <a:endParaRPr lang="ru-RU" sz="3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5895"/>
          <a:stretch/>
        </p:blipFill>
        <p:spPr>
          <a:xfrm>
            <a:off x="157354" y="946080"/>
            <a:ext cx="8828571" cy="557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31F7AFE-FAEE-43D6-AB61-45BEBF5B2F82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4839"/>
            <a:ext cx="9144000" cy="6026932"/>
          </a:xfrm>
          <a:prstGeom prst="rect">
            <a:avLst/>
          </a:prstGeom>
        </p:spPr>
      </p:pic>
      <p:sp>
        <p:nvSpPr>
          <p:cNvPr id="8" name="CustomShape 3"/>
          <p:cNvSpPr/>
          <p:nvPr/>
        </p:nvSpPr>
        <p:spPr>
          <a:xfrm>
            <a:off x="557349" y="365040"/>
            <a:ext cx="8046719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Современная </a:t>
            </a:r>
            <a:r>
              <a:rPr lang="en-US" sz="3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High-End </a:t>
            </a:r>
            <a:r>
              <a:rPr lang="ru-RU" sz="3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серверная платформа</a:t>
            </a:r>
            <a:endParaRPr lang="ru-RU" sz="3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90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628560" y="1069560"/>
            <a:ext cx="7886160" cy="510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6458040" y="6588720"/>
            <a:ext cx="2056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31F7AFE-FAEE-43D6-AB61-45BEBF5B2F82}" type="slidenum">
              <a:rPr lang="ru-RU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557349" y="365040"/>
            <a:ext cx="8046719" cy="58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33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Цена вопроса</a:t>
            </a:r>
            <a:endParaRPr lang="ru-RU" sz="3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0" y="1069560"/>
            <a:ext cx="8039100" cy="323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560" y="4981433"/>
            <a:ext cx="797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Согласно конфигуратору </a:t>
            </a:r>
            <a:r>
              <a:rPr lang="en-US" dirty="0" smtClean="0"/>
              <a:t>Lenovo-Server.ru</a:t>
            </a:r>
            <a:r>
              <a:rPr lang="ru-RU" dirty="0" smtClean="0"/>
              <a:t> в России можно приобрести такой сервер не в максимальной конфигурации за </a:t>
            </a:r>
            <a:r>
              <a:rPr lang="en-US" dirty="0" smtClean="0"/>
              <a:t>$</a:t>
            </a:r>
            <a:r>
              <a:rPr lang="ru-RU" dirty="0" smtClean="0"/>
              <a:t>250000</a:t>
            </a:r>
            <a:r>
              <a:rPr lang="en-US" dirty="0" smtClean="0"/>
              <a:t> ~14500000 </a:t>
            </a:r>
            <a:r>
              <a:rPr lang="ru-RU" dirty="0" smtClean="0"/>
              <a:t>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4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4879</TotalTime>
  <Words>2025</Words>
  <Application>Microsoft Office PowerPoint</Application>
  <PresentationFormat>Экран (4:3)</PresentationFormat>
  <Paragraphs>227</Paragraphs>
  <Slides>33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6" baseType="lpstr">
      <vt:lpstr>Arial Unicode MS</vt:lpstr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Классен Роман Константинович</dc:creator>
  <dc:description/>
  <cp:lastModifiedBy>Классен</cp:lastModifiedBy>
  <cp:revision>209</cp:revision>
  <cp:lastPrinted>2015-06-03T17:16:46Z</cp:lastPrinted>
  <dcterms:created xsi:type="dcterms:W3CDTF">2015-05-18T12:21:11Z</dcterms:created>
  <dcterms:modified xsi:type="dcterms:W3CDTF">2017-09-29T10:51:37Z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  <property fmtid="{D5CDD505-2E9C-101B-9397-08002B2CF9AE}" pid="12" name="Tfs.IsStoryboard">
    <vt:bool>true</vt:bool>
  </property>
</Properties>
</file>