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sdx" ContentType="application/vnd.ms-visio.drawing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7">
  <p:sldMasterIdLst>
    <p:sldMasterId id="2147483701" r:id="rId1"/>
  </p:sldMasterIdLst>
  <p:notesMasterIdLst>
    <p:notesMasterId r:id="rId50"/>
  </p:notesMasterIdLst>
  <p:handoutMasterIdLst>
    <p:handoutMasterId r:id="rId51"/>
  </p:handoutMasterIdLst>
  <p:sldIdLst>
    <p:sldId id="256" r:id="rId2"/>
    <p:sldId id="297" r:id="rId3"/>
    <p:sldId id="298" r:id="rId4"/>
    <p:sldId id="296" r:id="rId5"/>
    <p:sldId id="257" r:id="rId6"/>
    <p:sldId id="295" r:id="rId7"/>
    <p:sldId id="300" r:id="rId8"/>
    <p:sldId id="301" r:id="rId9"/>
    <p:sldId id="302" r:id="rId10"/>
    <p:sldId id="303" r:id="rId11"/>
    <p:sldId id="304" r:id="rId12"/>
    <p:sldId id="259" r:id="rId13"/>
    <p:sldId id="261" r:id="rId14"/>
    <p:sldId id="258" r:id="rId15"/>
    <p:sldId id="260" r:id="rId16"/>
    <p:sldId id="262" r:id="rId17"/>
    <p:sldId id="263" r:id="rId18"/>
    <p:sldId id="265" r:id="rId19"/>
    <p:sldId id="264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5" r:id="rId32"/>
    <p:sldId id="290" r:id="rId33"/>
    <p:sldId id="291" r:id="rId34"/>
    <p:sldId id="292" r:id="rId35"/>
    <p:sldId id="293" r:id="rId36"/>
    <p:sldId id="294" r:id="rId37"/>
    <p:sldId id="271" r:id="rId38"/>
    <p:sldId id="266" r:id="rId39"/>
    <p:sldId id="270" r:id="rId40"/>
    <p:sldId id="267" r:id="rId41"/>
    <p:sldId id="273" r:id="rId42"/>
    <p:sldId id="268" r:id="rId43"/>
    <p:sldId id="269" r:id="rId44"/>
    <p:sldId id="275" r:id="rId45"/>
    <p:sldId id="276" r:id="rId46"/>
    <p:sldId id="277" r:id="rId47"/>
    <p:sldId id="289" r:id="rId48"/>
    <p:sldId id="299" r:id="rId49"/>
  </p:sldIdLst>
  <p:sldSz cx="9144000" cy="6858000" type="screen4x3"/>
  <p:notesSz cx="6858000" cy="9945688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Arial Unicode MS" panose="020B0604020202020204" pitchFamily="34" charset="-128"/>
      <p:regular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98B1B09-ED70-4374-8A8C-D4C7A133E6E7}">
          <p14:sldIdLst>
            <p14:sldId id="256"/>
          </p14:sldIdLst>
        </p14:section>
        <p14:section name="Введение" id="{7E2770D2-6A86-4AC8-A5EB-75D20B40BEE6}">
          <p14:sldIdLst>
            <p14:sldId id="297"/>
            <p14:sldId id="298"/>
          </p14:sldIdLst>
        </p14:section>
        <p14:section name="Clusterix" id="{ADB85A8E-2898-405C-A995-C3E433766127}">
          <p14:sldIdLst>
            <p14:sldId id="296"/>
            <p14:sldId id="257"/>
            <p14:sldId id="295"/>
            <p14:sldId id="300"/>
            <p14:sldId id="301"/>
            <p14:sldId id="302"/>
            <p14:sldId id="303"/>
          </p14:sldIdLst>
        </p14:section>
        <p14:section name="Архитектура" id="{B20101B8-0866-4264-BC7E-829F9AC2A484}">
          <p14:sldIdLst>
            <p14:sldId id="304"/>
            <p14:sldId id="259"/>
            <p14:sldId id="261"/>
            <p14:sldId id="258"/>
            <p14:sldId id="260"/>
            <p14:sldId id="262"/>
            <p14:sldId id="263"/>
            <p14:sldId id="265"/>
            <p14:sldId id="264"/>
            <p14:sldId id="278"/>
            <p14:sldId id="280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PerformSys" id="{3D30326E-CF68-44DD-836E-FD4E5BE489AD}">
          <p14:sldIdLst>
            <p14:sldId id="305"/>
            <p14:sldId id="290"/>
            <p14:sldId id="291"/>
            <p14:sldId id="292"/>
            <p14:sldId id="293"/>
            <p14:sldId id="294"/>
          </p14:sldIdLst>
        </p14:section>
        <p14:section name="Эксперимент" id="{7CACF50E-3126-429D-AFE3-E98A1149E70B}">
          <p14:sldIdLst>
            <p14:sldId id="271"/>
            <p14:sldId id="266"/>
            <p14:sldId id="270"/>
            <p14:sldId id="267"/>
            <p14:sldId id="273"/>
            <p14:sldId id="268"/>
            <p14:sldId id="269"/>
            <p14:sldId id="275"/>
            <p14:sldId id="276"/>
            <p14:sldId id="277"/>
          </p14:sldIdLst>
        </p14:section>
        <p14:section name="Итог" id="{7F665D3A-4182-4976-AA1A-02F0EF95A137}">
          <p14:sldIdLst>
            <p14:sldId id="289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846" autoAdjust="0"/>
  </p:normalViewPr>
  <p:slideViewPr>
    <p:cSldViewPr snapToGrid="0">
      <p:cViewPr varScale="1">
        <p:scale>
          <a:sx n="64" d="100"/>
          <a:sy n="64" d="100"/>
        </p:scale>
        <p:origin x="15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9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3AAB6-86AB-40F2-ABBB-E825140347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48537-8C34-462E-921A-F20FBCF192F1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2A4E4-D5B0-48E4-A1F9-E322F10D7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8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2A4E4-D5B0-48E4-A1F9-E322F10D74B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9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656999"/>
            <a:ext cx="6858000" cy="367697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353152"/>
            <a:ext cx="6858000" cy="1655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588582"/>
            <a:ext cx="2057400" cy="255367"/>
          </a:xfrm>
          <a:prstGeom prst="rect">
            <a:avLst/>
          </a:prstGeom>
        </p:spPr>
        <p:txBody>
          <a:bodyPr/>
          <a:lstStyle/>
          <a:p>
            <a:fld id="{FFC4BFC9-D8FD-4F05-ADCA-2DCE72906B46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588582"/>
            <a:ext cx="3086100" cy="2553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4"/>
            <a:ext cx="9144000" cy="269421"/>
          </a:xfrm>
          <a:prstGeom prst="rect">
            <a:avLst/>
          </a:prstGeom>
          <a:solidFill>
            <a:srgbClr val="103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-1917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Казанский национальный исследовательский технический университет им А.Н. Туполева (КАИ)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0" y="6579843"/>
            <a:ext cx="9144000" cy="269421"/>
          </a:xfrm>
          <a:prstGeom prst="rect">
            <a:avLst/>
          </a:prstGeom>
          <a:solidFill>
            <a:srgbClr val="103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0" y="656066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Институт компьютерных технологий и защиты информации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.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Кафедра Компьютерных систем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. 201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8г.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9841" y="6588580"/>
            <a:ext cx="5485209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26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9841" y="6588580"/>
            <a:ext cx="5485209" cy="2553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27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8650" y="6588580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15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8651" y="6588580"/>
            <a:ext cx="5486399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04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8650" y="6588582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581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33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69571"/>
            <a:ext cx="7886700" cy="4707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8650" y="6588582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581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947061"/>
            <a:ext cx="7886700" cy="411617"/>
          </a:xfrm>
        </p:spPr>
        <p:txBody>
          <a:bodyPr>
            <a:noAutofit/>
          </a:bodyPr>
          <a:lstStyle>
            <a:lvl1pPr marL="0" indent="0">
              <a:buNone/>
              <a:defRPr sz="2400" b="1" i="1"/>
            </a:lvl1pPr>
            <a:lvl2pPr marL="342900" indent="0">
              <a:buNone/>
              <a:defRPr sz="2400" b="1" i="1"/>
            </a:lvl2pPr>
            <a:lvl3pPr marL="685800" indent="0">
              <a:buNone/>
              <a:defRPr sz="2400" b="1" i="1"/>
            </a:lvl3pPr>
            <a:lvl4pPr marL="1028700" indent="0">
              <a:buNone/>
              <a:defRPr sz="2400" b="1" i="1"/>
            </a:lvl4pPr>
            <a:lvl5pPr marL="1371600" indent="0">
              <a:buNone/>
              <a:defRPr sz="2400" b="1" i="1"/>
            </a:lvl5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0768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3888" y="6588582"/>
            <a:ext cx="5491162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pPr/>
              <a:t>‹#›</a:t>
            </a:fld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25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69521"/>
            <a:ext cx="3886200" cy="510744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069521"/>
            <a:ext cx="3886200" cy="510744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8650" y="6588580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8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 (горизонта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045029"/>
            <a:ext cx="7886700" cy="254725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8650" y="3627849"/>
            <a:ext cx="7886700" cy="2549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28650" y="6588580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49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29841" y="6588580"/>
            <a:ext cx="5485209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884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8650" y="6588580"/>
            <a:ext cx="5486400" cy="25536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70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36813" y="6588580"/>
            <a:ext cx="5478237" cy="25536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7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6588580"/>
            <a:ext cx="9144000" cy="269421"/>
          </a:xfrm>
          <a:prstGeom prst="rect">
            <a:avLst/>
          </a:prstGeom>
          <a:solidFill>
            <a:srgbClr val="103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581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069521"/>
            <a:ext cx="7886700" cy="5107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588580"/>
            <a:ext cx="2057400" cy="255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6294872-0E2E-4AAA-BAA5-2CA69907C30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628650" y="6588578"/>
            <a:ext cx="5486400" cy="255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56600" y="6601278"/>
            <a:ext cx="800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/ 48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4" r:id="rId3"/>
    <p:sldLayoutId id="2147483704" r:id="rId4"/>
    <p:sldLayoutId id="2147483705" r:id="rId5"/>
    <p:sldLayoutId id="2147483713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3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9606" y="790832"/>
            <a:ext cx="8034727" cy="3518208"/>
          </a:xfrm>
        </p:spPr>
        <p:txBody>
          <a:bodyPr>
            <a:normAutofit/>
          </a:bodyPr>
          <a:lstStyle/>
          <a:p>
            <a:r>
              <a:rPr lang="ru-RU" dirty="0" smtClean="0"/>
              <a:t>Разработка и исследование консервативной СУБД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r>
              <a:rPr lang="ru-RU" dirty="0" smtClean="0"/>
              <a:t> класса «</a:t>
            </a:r>
            <a:r>
              <a:rPr lang="en-US" dirty="0" err="1" smtClean="0"/>
              <a:t>BigData</a:t>
            </a:r>
            <a:r>
              <a:rPr lang="ru-RU" dirty="0" smtClean="0"/>
              <a:t>» на платформе </a:t>
            </a:r>
            <a:r>
              <a:rPr lang="en-US" dirty="0" smtClean="0"/>
              <a:t>GPU</a:t>
            </a:r>
            <a:r>
              <a:rPr lang="ru-RU" dirty="0" smtClean="0"/>
              <a:t>-кластера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401116"/>
            <a:ext cx="6858000" cy="1655763"/>
          </a:xfrm>
        </p:spPr>
        <p:txBody>
          <a:bodyPr anchor="b">
            <a:normAutofit/>
          </a:bodyPr>
          <a:lstStyle/>
          <a:p>
            <a:r>
              <a:rPr lang="ru-RU" dirty="0" smtClean="0"/>
              <a:t>Р.К</a:t>
            </a:r>
            <a:r>
              <a:rPr lang="ru-RU" dirty="0"/>
              <a:t>. Классен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100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O_ORDERPRIORITY,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COUNT(*) AS ORDER_COUNT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ORDER BY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O_ORDERPRIORITY;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1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00" y="947060"/>
            <a:ext cx="8803421" cy="482508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Архитектура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3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2" y="1352550"/>
            <a:ext cx="9062893" cy="455295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конфигурации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4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1"/>
            <a:ext cx="7886700" cy="5226504"/>
          </a:xfrm>
        </p:spPr>
        <p:txBody>
          <a:bodyPr>
            <a:normAutofit/>
          </a:bodyPr>
          <a:lstStyle/>
          <a:p>
            <a:r>
              <a:rPr lang="en-US" dirty="0" smtClean="0"/>
              <a:t>MGM</a:t>
            </a:r>
          </a:p>
          <a:p>
            <a:pPr lvl="1"/>
            <a:r>
              <a:rPr lang="ru-RU" dirty="0" smtClean="0"/>
              <a:t>Управляет процессом выполнения запроса</a:t>
            </a:r>
          </a:p>
          <a:p>
            <a:pPr lvl="1"/>
            <a:r>
              <a:rPr lang="ru-RU" dirty="0" smtClean="0"/>
              <a:t>Содержит буфер для промежуточных отношений</a:t>
            </a:r>
          </a:p>
          <a:p>
            <a:pPr lvl="1"/>
            <a:r>
              <a:rPr lang="ru-RU" dirty="0" smtClean="0"/>
              <a:t>Распределяет запросы по подключенным узлам</a:t>
            </a:r>
          </a:p>
          <a:p>
            <a:r>
              <a:rPr lang="en-US" dirty="0" smtClean="0"/>
              <a:t>SORT</a:t>
            </a:r>
            <a:endParaRPr lang="ru-RU" dirty="0" smtClean="0"/>
          </a:p>
          <a:p>
            <a:pPr lvl="1"/>
            <a:r>
              <a:rPr lang="ru-RU" dirty="0" smtClean="0"/>
              <a:t>Выполняет сортировку, группировку результата</a:t>
            </a:r>
            <a:endParaRPr lang="en-US" dirty="0" smtClean="0"/>
          </a:p>
          <a:p>
            <a:r>
              <a:rPr lang="en-US" dirty="0" smtClean="0"/>
              <a:t>HASH</a:t>
            </a:r>
            <a:endParaRPr lang="ru-RU" dirty="0" smtClean="0"/>
          </a:p>
          <a:p>
            <a:pPr lvl="1"/>
            <a:r>
              <a:rPr lang="ru-RU" dirty="0" err="1" smtClean="0"/>
              <a:t>Хеширует</a:t>
            </a:r>
            <a:r>
              <a:rPr lang="ru-RU" dirty="0" smtClean="0"/>
              <a:t> данные по подключенным узлам </a:t>
            </a:r>
            <a:r>
              <a:rPr lang="en-US" dirty="0" smtClean="0"/>
              <a:t>JOIN</a:t>
            </a:r>
          </a:p>
          <a:p>
            <a:pPr lvl="1"/>
            <a:r>
              <a:rPr lang="ru-RU" dirty="0" smtClean="0"/>
              <a:t>Управляет подчиненными узлами </a:t>
            </a:r>
            <a:r>
              <a:rPr lang="en-US" dirty="0" smtClean="0"/>
              <a:t>JOIN</a:t>
            </a:r>
          </a:p>
          <a:p>
            <a:r>
              <a:rPr lang="en-US" dirty="0" smtClean="0"/>
              <a:t>JOIN</a:t>
            </a:r>
          </a:p>
          <a:p>
            <a:pPr lvl="1"/>
            <a:r>
              <a:rPr lang="ru-RU" dirty="0" smtClean="0"/>
              <a:t>Непосредственно выполняет операцию </a:t>
            </a:r>
            <a:r>
              <a:rPr lang="en-US" i="1" dirty="0" smtClean="0"/>
              <a:t>join</a:t>
            </a:r>
          </a:p>
          <a:p>
            <a:r>
              <a:rPr lang="en-US" dirty="0" smtClean="0"/>
              <a:t>IO</a:t>
            </a:r>
          </a:p>
          <a:p>
            <a:pPr lvl="1"/>
            <a:r>
              <a:rPr lang="ru-RU" dirty="0" smtClean="0"/>
              <a:t>Выполняет операцию </a:t>
            </a:r>
            <a:r>
              <a:rPr lang="en-US" i="1" dirty="0" smtClean="0"/>
              <a:t>select-project</a:t>
            </a:r>
            <a:endParaRPr lang="ru-RU" i="1" dirty="0" smtClean="0"/>
          </a:p>
          <a:p>
            <a:r>
              <a:rPr lang="ru-RU" dirty="0" smtClean="0"/>
              <a:t>Подсистема мониторинга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2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Генератор запросов</a:t>
            </a:r>
          </a:p>
          <a:p>
            <a:r>
              <a:rPr lang="ru-RU" dirty="0" smtClean="0"/>
              <a:t>Менеджер запросов (процессор УПР)</a:t>
            </a:r>
          </a:p>
          <a:p>
            <a:r>
              <a:rPr lang="ru-RU" dirty="0" smtClean="0"/>
              <a:t>Менеджер подключенных узлов (процессор </a:t>
            </a:r>
            <a:r>
              <a:rPr lang="en-US" dirty="0" smtClean="0"/>
              <a:t>ROUTER)</a:t>
            </a:r>
            <a:endParaRPr lang="ru-RU" dirty="0" smtClean="0"/>
          </a:p>
          <a:p>
            <a:r>
              <a:rPr lang="ru-RU" dirty="0" smtClean="0"/>
              <a:t>Конвейер выполнения запросов</a:t>
            </a:r>
          </a:p>
          <a:p>
            <a:pPr lvl="1"/>
            <a:r>
              <a:rPr lang="ru-RU" dirty="0" smtClean="0"/>
              <a:t>Обработчик </a:t>
            </a:r>
            <a:r>
              <a:rPr lang="en-US" dirty="0" smtClean="0"/>
              <a:t>select-project</a:t>
            </a:r>
          </a:p>
          <a:p>
            <a:pPr lvl="1"/>
            <a:r>
              <a:rPr lang="ru-RU" dirty="0"/>
              <a:t>Обработчик </a:t>
            </a:r>
            <a:r>
              <a:rPr lang="en-US" dirty="0" smtClean="0"/>
              <a:t>join</a:t>
            </a:r>
            <a:endParaRPr lang="en-US" dirty="0"/>
          </a:p>
          <a:p>
            <a:pPr lvl="1"/>
            <a:r>
              <a:rPr lang="ru-RU" dirty="0"/>
              <a:t>Обработчик </a:t>
            </a:r>
            <a:r>
              <a:rPr lang="en-US" dirty="0" smtClean="0"/>
              <a:t>sort</a:t>
            </a:r>
            <a:endParaRPr lang="en-US" dirty="0"/>
          </a:p>
          <a:p>
            <a:pPr lvl="1"/>
            <a:r>
              <a:rPr lang="ru-RU" dirty="0" smtClean="0"/>
              <a:t>Завершение обработки запроса</a:t>
            </a:r>
            <a:endParaRPr lang="en-US" dirty="0" smtClean="0"/>
          </a:p>
          <a:p>
            <a:r>
              <a:rPr lang="ru-RU" dirty="0" smtClean="0"/>
              <a:t>Модуль управления передачей данных</a:t>
            </a:r>
          </a:p>
          <a:p>
            <a:r>
              <a:rPr lang="ru-RU" dirty="0" smtClean="0"/>
              <a:t>Буфер промежуточных отношений (процессор </a:t>
            </a:r>
            <a:r>
              <a:rPr lang="en-US" dirty="0" smtClean="0"/>
              <a:t>BUF)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модуля </a:t>
            </a:r>
            <a:r>
              <a:rPr lang="en-US" dirty="0" smtClean="0"/>
              <a:t>MGM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28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Содержит 14 </a:t>
            </a:r>
            <a:r>
              <a:rPr lang="ru-RU" dirty="0" err="1" smtClean="0"/>
              <a:t>претранслированных</a:t>
            </a:r>
            <a:r>
              <a:rPr lang="ru-RU" dirty="0" smtClean="0"/>
              <a:t> запросов только на чтение из состава теста </a:t>
            </a:r>
            <a:r>
              <a:rPr lang="en-US" dirty="0" smtClean="0"/>
              <a:t>TPC-H</a:t>
            </a:r>
          </a:p>
          <a:p>
            <a:endParaRPr lang="en-US" dirty="0"/>
          </a:p>
          <a:p>
            <a:pPr marL="0" indent="0">
              <a:buNone/>
            </a:pPr>
            <a:r>
              <a:rPr lang="ru-RU" dirty="0" smtClean="0"/>
              <a:t>Режимы генерации: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Запуск конкретного запроса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Запуск последовательности из 14 запросов от 1 до 14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Запуск случайной последовательности с заданной длиной очереди и количеством запросов, сгенерированной по равномерному закону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Запуск последовательности теста </a:t>
            </a:r>
            <a:r>
              <a:rPr lang="en-US" dirty="0" smtClean="0"/>
              <a:t>TPC-H </a:t>
            </a:r>
            <a:r>
              <a:rPr lang="ru-RU" dirty="0" smtClean="0"/>
              <a:t>с заданным количеством перестановок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модуля </a:t>
            </a:r>
            <a:r>
              <a:rPr lang="en-US" dirty="0"/>
              <a:t>MGM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28650" y="947061"/>
            <a:ext cx="7886700" cy="41161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Генератор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5519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469571"/>
            <a:ext cx="7886700" cy="4707392"/>
          </a:xfrm>
        </p:spPr>
        <p:txBody>
          <a:bodyPr/>
          <a:lstStyle/>
          <a:p>
            <a:r>
              <a:rPr lang="ru-RU" dirty="0" smtClean="0"/>
              <a:t>хранит очередь запросов и выполняемые запросы</a:t>
            </a:r>
          </a:p>
          <a:p>
            <a:r>
              <a:rPr lang="ru-RU" dirty="0" smtClean="0"/>
              <a:t>хранит статусы запросов</a:t>
            </a:r>
          </a:p>
          <a:p>
            <a:pPr lvl="1"/>
            <a:r>
              <a:rPr lang="ru-RU" dirty="0" smtClean="0"/>
              <a:t>Выполняется </a:t>
            </a:r>
            <a:r>
              <a:rPr lang="en-US" dirty="0" smtClean="0"/>
              <a:t>select – </a:t>
            </a:r>
            <a:r>
              <a:rPr lang="ru-RU" dirty="0" smtClean="0"/>
              <a:t>завершен </a:t>
            </a:r>
            <a:r>
              <a:rPr lang="en-US" dirty="0" smtClean="0"/>
              <a:t>select</a:t>
            </a:r>
          </a:p>
          <a:p>
            <a:pPr lvl="1"/>
            <a:r>
              <a:rPr lang="ru-RU" dirty="0"/>
              <a:t>Выполняется </a:t>
            </a:r>
            <a:r>
              <a:rPr lang="en-US" dirty="0" smtClean="0"/>
              <a:t>join – </a:t>
            </a:r>
            <a:r>
              <a:rPr lang="ru-RU" dirty="0"/>
              <a:t>завершен </a:t>
            </a:r>
            <a:r>
              <a:rPr lang="en-US" dirty="0" smtClean="0"/>
              <a:t>join</a:t>
            </a:r>
            <a:endParaRPr lang="ru-RU" dirty="0"/>
          </a:p>
          <a:p>
            <a:pPr lvl="1"/>
            <a:r>
              <a:rPr lang="ru-RU" dirty="0"/>
              <a:t>Выполняется </a:t>
            </a:r>
            <a:r>
              <a:rPr lang="en-US" dirty="0" smtClean="0"/>
              <a:t>sort – </a:t>
            </a:r>
            <a:r>
              <a:rPr lang="ru-RU" dirty="0"/>
              <a:t>завершен </a:t>
            </a:r>
            <a:r>
              <a:rPr lang="en-US" dirty="0" smtClean="0"/>
              <a:t>sort</a:t>
            </a:r>
          </a:p>
          <a:p>
            <a:r>
              <a:rPr lang="ru-RU" dirty="0"/>
              <a:t>х</a:t>
            </a:r>
            <a:r>
              <a:rPr lang="ru-RU" dirty="0" smtClean="0"/>
              <a:t>ранит статусы подзапросов</a:t>
            </a:r>
          </a:p>
          <a:p>
            <a:pPr lvl="1"/>
            <a:r>
              <a:rPr lang="ru-RU" dirty="0" smtClean="0"/>
              <a:t>Ожидание</a:t>
            </a:r>
          </a:p>
          <a:p>
            <a:pPr lvl="1"/>
            <a:r>
              <a:rPr lang="ru-RU" dirty="0" smtClean="0"/>
              <a:t>Передача данных</a:t>
            </a:r>
          </a:p>
          <a:p>
            <a:pPr lvl="1"/>
            <a:r>
              <a:rPr lang="ru-RU" dirty="0" smtClean="0"/>
              <a:t>Выполнение</a:t>
            </a:r>
          </a:p>
          <a:p>
            <a:pPr lvl="1"/>
            <a:r>
              <a:rPr lang="ru-RU" dirty="0" smtClean="0"/>
              <a:t>Завершение</a:t>
            </a:r>
          </a:p>
          <a:p>
            <a:pPr lvl="1"/>
            <a:r>
              <a:rPr lang="ru-RU" dirty="0" smtClean="0"/>
              <a:t>Передача результата</a:t>
            </a:r>
          </a:p>
          <a:p>
            <a:r>
              <a:rPr lang="ru-RU" dirty="0" smtClean="0"/>
              <a:t>является источником данных для конвейера обработки запросов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модуля </a:t>
            </a:r>
            <a:r>
              <a:rPr lang="en-US" dirty="0"/>
              <a:t>MGM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28650" y="947061"/>
            <a:ext cx="7886700" cy="411617"/>
          </a:xfrm>
        </p:spPr>
        <p:txBody>
          <a:bodyPr/>
          <a:lstStyle/>
          <a:p>
            <a:r>
              <a:rPr lang="ru-RU" dirty="0"/>
              <a:t>Менеджер </a:t>
            </a:r>
            <a:r>
              <a:rPr lang="ru-RU" dirty="0" smtClean="0"/>
              <a:t>запросов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1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469571"/>
            <a:ext cx="7886700" cy="4707392"/>
          </a:xfrm>
        </p:spPr>
        <p:txBody>
          <a:bodyPr>
            <a:normAutofit/>
          </a:bodyPr>
          <a:lstStyle/>
          <a:p>
            <a:r>
              <a:rPr lang="ru-RU" dirty="0" smtClean="0"/>
              <a:t>Хранит информацию типах подключенных узлов</a:t>
            </a:r>
          </a:p>
          <a:p>
            <a:pPr lvl="1"/>
            <a:r>
              <a:rPr lang="en-US" dirty="0" smtClean="0"/>
              <a:t>IO</a:t>
            </a:r>
          </a:p>
          <a:p>
            <a:pPr lvl="1"/>
            <a:r>
              <a:rPr lang="en-US" dirty="0" smtClean="0"/>
              <a:t>JOIN</a:t>
            </a:r>
          </a:p>
          <a:p>
            <a:pPr lvl="1"/>
            <a:r>
              <a:rPr lang="en-US" dirty="0" smtClean="0"/>
              <a:t>SORT</a:t>
            </a:r>
            <a:endParaRPr lang="ru-RU" dirty="0" smtClean="0"/>
          </a:p>
          <a:p>
            <a:r>
              <a:rPr lang="ru-RU" dirty="0" smtClean="0"/>
              <a:t>Хранит состояние узлов</a:t>
            </a:r>
          </a:p>
          <a:p>
            <a:pPr lvl="1"/>
            <a:r>
              <a:rPr lang="ru-RU" dirty="0" smtClean="0"/>
              <a:t>Объем свободной оперативной памяти</a:t>
            </a:r>
            <a:endParaRPr lang="en-US" dirty="0" smtClean="0"/>
          </a:p>
          <a:p>
            <a:pPr lvl="1"/>
            <a:r>
              <a:rPr lang="ru-RU" dirty="0" smtClean="0"/>
              <a:t>Количество выполняемых запросов</a:t>
            </a:r>
            <a:endParaRPr lang="ru-RU" dirty="0"/>
          </a:p>
          <a:p>
            <a:pPr lvl="1"/>
            <a:r>
              <a:rPr lang="ru-RU" dirty="0" smtClean="0"/>
              <a:t>Количество процессорных ядер на каждом узле</a:t>
            </a:r>
          </a:p>
          <a:p>
            <a:pPr lvl="1"/>
            <a:r>
              <a:rPr lang="ru-RU" dirty="0" smtClean="0"/>
              <a:t>Загрузку центрального процессора</a:t>
            </a:r>
            <a:endParaRPr lang="en-US" dirty="0" smtClean="0"/>
          </a:p>
          <a:p>
            <a:r>
              <a:rPr lang="ru-RU" dirty="0" smtClean="0"/>
              <a:t>Является источником данных о возможности обработки запроса на определенном узле для конвейера обработки запросов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модуля </a:t>
            </a:r>
            <a:r>
              <a:rPr lang="en-US" dirty="0"/>
              <a:t>MGM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28650" y="947061"/>
            <a:ext cx="7886700" cy="411617"/>
          </a:xfrm>
        </p:spPr>
        <p:txBody>
          <a:bodyPr/>
          <a:lstStyle/>
          <a:p>
            <a:r>
              <a:rPr lang="ru-RU" dirty="0"/>
              <a:t>Менеджер </a:t>
            </a:r>
            <a:r>
              <a:rPr lang="ru-RU" dirty="0" smtClean="0"/>
              <a:t>подключенных узлов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3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469571"/>
            <a:ext cx="5829300" cy="4707392"/>
          </a:xfrm>
        </p:spPr>
        <p:txBody>
          <a:bodyPr/>
          <a:lstStyle/>
          <a:p>
            <a:r>
              <a:rPr lang="ru-RU" dirty="0" smtClean="0"/>
              <a:t>Обрабатывает на каждом этапе подзапрос определенного типа</a:t>
            </a:r>
          </a:p>
          <a:p>
            <a:r>
              <a:rPr lang="ru-RU" dirty="0" smtClean="0"/>
              <a:t>Выполняется циклически (в каждый цикл обрабатывает 1 запрос)</a:t>
            </a:r>
          </a:p>
          <a:p>
            <a:r>
              <a:rPr lang="ru-RU" dirty="0" smtClean="0"/>
              <a:t>Операции взаимодействия с менеджерами запросов и подключенных улов – синхронны</a:t>
            </a:r>
          </a:p>
          <a:p>
            <a:r>
              <a:rPr lang="ru-RU" dirty="0" smtClean="0"/>
              <a:t>Операции взаимодействия с буфером и сетью – асинхронны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19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модуля </a:t>
            </a:r>
            <a:r>
              <a:rPr lang="en-US" dirty="0"/>
              <a:t>MGM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28650" y="947061"/>
            <a:ext cx="7886700" cy="411617"/>
          </a:xfrm>
        </p:spPr>
        <p:txBody>
          <a:bodyPr/>
          <a:lstStyle/>
          <a:p>
            <a:r>
              <a:rPr lang="ru-RU" dirty="0" smtClean="0"/>
              <a:t>Конвейер обработки запросов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209337"/>
            <a:ext cx="2057400" cy="608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В условиях работы с базами данных большого объема не всегда возможно выполнять их </a:t>
            </a:r>
            <a:r>
              <a:rPr lang="ru-RU" dirty="0" smtClean="0"/>
              <a:t>обработку </a:t>
            </a:r>
            <a:r>
              <a:rPr lang="ru-RU" dirty="0"/>
              <a:t>за приемлемое время на одном выделенном сервере. Использование вычислительных </a:t>
            </a:r>
            <a:r>
              <a:rPr lang="ru-RU" dirty="0" smtClean="0"/>
              <a:t>кластеров </a:t>
            </a:r>
            <a:r>
              <a:rPr lang="ru-RU" dirty="0"/>
              <a:t>и распределение работ по нескольким узлам позволяет исправить сложившуюся ситуацию. </a:t>
            </a:r>
          </a:p>
          <a:p>
            <a:pPr marL="0" indent="0">
              <a:buNone/>
            </a:pPr>
            <a:r>
              <a:rPr lang="ru-RU" dirty="0"/>
              <a:t>В настоящее время имеется немалое число разработок таких СУБД на платформе </a:t>
            </a:r>
            <a:r>
              <a:rPr lang="ru-RU" dirty="0" smtClean="0"/>
              <a:t>вычислительных </a:t>
            </a:r>
            <a:r>
              <a:rPr lang="ru-RU" dirty="0"/>
              <a:t>кластеров. Большинство из них осуществляет поддержку работы </a:t>
            </a:r>
            <a:r>
              <a:rPr lang="ru-RU" dirty="0" err="1"/>
              <a:t>internet</a:t>
            </a:r>
            <a:r>
              <a:rPr lang="ru-RU" dirty="0"/>
              <a:t>-сервисов, </a:t>
            </a:r>
            <a:r>
              <a:rPr lang="ru-RU" dirty="0" smtClean="0"/>
              <a:t>выполняющих </a:t>
            </a:r>
            <a:r>
              <a:rPr lang="ru-RU" dirty="0"/>
              <a:t>сравнительно простые операций типа </a:t>
            </a:r>
            <a:r>
              <a:rPr lang="ru-RU" dirty="0" err="1"/>
              <a:t>select</a:t>
            </a:r>
            <a:r>
              <a:rPr lang="ru-RU" dirty="0"/>
              <a:t> и </a:t>
            </a:r>
            <a:r>
              <a:rPr lang="ru-RU" dirty="0" err="1"/>
              <a:t>insert</a:t>
            </a:r>
            <a:r>
              <a:rPr lang="ru-RU" dirty="0"/>
              <a:t> над динамически изменяемыми базами данных. Как правило, такие СУБД используют репликацию данных </a:t>
            </a:r>
            <a:r>
              <a:rPr lang="ru-RU" dirty="0" smtClean="0"/>
              <a:t>между </a:t>
            </a:r>
            <a:r>
              <a:rPr lang="ru-RU" dirty="0"/>
              <a:t>узлами и имеют в своем распоряжении </a:t>
            </a:r>
            <a:r>
              <a:rPr lang="ru-RU" dirty="0" err="1"/>
              <a:t>балансировщик</a:t>
            </a:r>
            <a:r>
              <a:rPr lang="ru-RU" dirty="0"/>
              <a:t> </a:t>
            </a:r>
            <a:r>
              <a:rPr lang="ru-RU" dirty="0" smtClean="0"/>
              <a:t>нагрузки. </a:t>
            </a:r>
            <a:r>
              <a:rPr lang="ru-RU" dirty="0"/>
              <a:t>Но для аналитической обработки с высоким удельным весом операций </a:t>
            </a:r>
            <a:r>
              <a:rPr lang="ru-RU" dirty="0" err="1"/>
              <a:t>join</a:t>
            </a:r>
            <a:r>
              <a:rPr lang="ru-RU" dirty="0"/>
              <a:t> такой подход не пригоден в силу ограниченных вычислительных мощностей одного сервера. Здесь требуется принципиально иной подход к реализации СУБД.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4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469571"/>
            <a:ext cx="7886700" cy="1730829"/>
          </a:xfrm>
        </p:spPr>
        <p:txBody>
          <a:bodyPr/>
          <a:lstStyle/>
          <a:p>
            <a:r>
              <a:rPr lang="ru-RU" dirty="0" smtClean="0"/>
              <a:t>Предоставляет доступ сети для всех остальных модулей</a:t>
            </a:r>
          </a:p>
          <a:p>
            <a:r>
              <a:rPr lang="ru-RU" dirty="0" smtClean="0"/>
              <a:t>Обрабатывает полученные по сети данные и передает назначенным модулям</a:t>
            </a:r>
          </a:p>
          <a:p>
            <a:r>
              <a:rPr lang="ru-RU" dirty="0" smtClean="0"/>
              <a:t>Управляет очередью </a:t>
            </a:r>
            <a:r>
              <a:rPr lang="ru-RU" dirty="0"/>
              <a:t>с</a:t>
            </a:r>
            <a:r>
              <a:rPr lang="ru-RU" dirty="0" smtClean="0"/>
              <a:t>етевых передач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модуля </a:t>
            </a:r>
            <a:r>
              <a:rPr lang="en-US" dirty="0"/>
              <a:t>MGM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28650" y="947061"/>
            <a:ext cx="7886700" cy="411617"/>
          </a:xfrm>
        </p:spPr>
        <p:txBody>
          <a:bodyPr/>
          <a:lstStyle/>
          <a:p>
            <a:r>
              <a:rPr lang="ru-RU" dirty="0"/>
              <a:t>Модуль управления передачей данных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628650" y="3833803"/>
            <a:ext cx="7886700" cy="2232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Предоставляет доступ к данным для остальных модулей</a:t>
            </a:r>
          </a:p>
          <a:p>
            <a:r>
              <a:rPr lang="ru-RU" dirty="0" smtClean="0"/>
              <a:t>Хранит данные в оперативной памяти и дисковой подсистеме узла</a:t>
            </a:r>
          </a:p>
          <a:p>
            <a:r>
              <a:rPr lang="ru-RU" dirty="0" smtClean="0"/>
              <a:t>Предоставляет информацию завершенности приема данных в буфер</a:t>
            </a:r>
            <a:endParaRPr lang="ru-RU" dirty="0" smtClean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628650" y="3311293"/>
            <a:ext cx="7886700" cy="411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Буфер промежуточных отношений </a:t>
            </a:r>
            <a:r>
              <a:rPr lang="ru-RU" dirty="0" smtClean="0"/>
              <a:t>(</a:t>
            </a:r>
            <a:r>
              <a:rPr lang="en-US" dirty="0" smtClean="0"/>
              <a:t>BUF)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04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Служба исполнения запросов в инструментальной СУБД</a:t>
            </a:r>
          </a:p>
          <a:p>
            <a:pPr lvl="1"/>
            <a:r>
              <a:rPr lang="ru-RU" dirty="0" smtClean="0"/>
              <a:t>Очередь запросов</a:t>
            </a:r>
          </a:p>
          <a:p>
            <a:pPr lvl="1"/>
            <a:r>
              <a:rPr lang="ru-RU" dirty="0"/>
              <a:t>Менеджер загрузки данных в инструментальную СУБД</a:t>
            </a:r>
          </a:p>
          <a:p>
            <a:pPr lvl="1"/>
            <a:r>
              <a:rPr lang="ru-RU" dirty="0" smtClean="0"/>
              <a:t>Драйвер инструментальной БД</a:t>
            </a:r>
          </a:p>
          <a:p>
            <a:pPr lvl="1"/>
            <a:r>
              <a:rPr lang="ru-RU" dirty="0" smtClean="0"/>
              <a:t>Модуль управления выполнения запроса </a:t>
            </a:r>
            <a:r>
              <a:rPr lang="en-US" dirty="0" smtClean="0"/>
              <a:t>SORT</a:t>
            </a:r>
            <a:endParaRPr lang="ru-RU" dirty="0" smtClean="0"/>
          </a:p>
          <a:p>
            <a:r>
              <a:rPr lang="ru-RU" dirty="0"/>
              <a:t>Модуль управления передачей данных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модуля </a:t>
            </a:r>
            <a:r>
              <a:rPr lang="en-US" dirty="0" smtClean="0"/>
              <a:t>SORT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99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Служба хеширования</a:t>
            </a:r>
          </a:p>
          <a:p>
            <a:pPr lvl="1"/>
            <a:r>
              <a:rPr lang="ru-RU" dirty="0" smtClean="0"/>
              <a:t>Очередь заданий хеширования</a:t>
            </a:r>
          </a:p>
          <a:p>
            <a:pPr lvl="1"/>
            <a:r>
              <a:rPr lang="ru-RU" dirty="0" smtClean="0"/>
              <a:t>Драйвер хеширования</a:t>
            </a:r>
          </a:p>
          <a:p>
            <a:pPr lvl="2"/>
            <a:r>
              <a:rPr lang="ru-RU" dirty="0" smtClean="0"/>
              <a:t>Последовательное хеширование </a:t>
            </a:r>
            <a:r>
              <a:rPr lang="ru-RU" dirty="0"/>
              <a:t>на </a:t>
            </a:r>
            <a:r>
              <a:rPr lang="en-US" dirty="0"/>
              <a:t>CPU</a:t>
            </a:r>
          </a:p>
          <a:p>
            <a:pPr lvl="2"/>
            <a:r>
              <a:rPr lang="ru-RU" dirty="0" smtClean="0"/>
              <a:t>Параллельное хеширование на </a:t>
            </a:r>
            <a:r>
              <a:rPr lang="en-US" dirty="0" smtClean="0"/>
              <a:t>CPU</a:t>
            </a:r>
          </a:p>
          <a:p>
            <a:pPr lvl="2"/>
            <a:r>
              <a:rPr lang="ru-RU" dirty="0"/>
              <a:t>Параллельное хеширование на </a:t>
            </a:r>
            <a:r>
              <a:rPr lang="en-US" dirty="0" smtClean="0"/>
              <a:t>GPU</a:t>
            </a:r>
            <a:endParaRPr lang="ru-RU" dirty="0"/>
          </a:p>
          <a:p>
            <a:r>
              <a:rPr lang="ru-RU" dirty="0"/>
              <a:t>Буфер промежуточных </a:t>
            </a:r>
            <a:r>
              <a:rPr lang="ru-RU" dirty="0" smtClean="0"/>
              <a:t>отношений</a:t>
            </a:r>
          </a:p>
          <a:p>
            <a:r>
              <a:rPr lang="ru-RU" dirty="0" smtClean="0"/>
              <a:t>Менеджер </a:t>
            </a:r>
            <a:r>
              <a:rPr lang="ru-RU" dirty="0" smtClean="0"/>
              <a:t>буфера </a:t>
            </a:r>
            <a:r>
              <a:rPr lang="ru-RU" dirty="0" smtClean="0"/>
              <a:t>хешированных отношений</a:t>
            </a:r>
            <a:endParaRPr lang="ru-RU" dirty="0"/>
          </a:p>
          <a:p>
            <a:r>
              <a:rPr lang="ru-RU" dirty="0"/>
              <a:t>Модуль управления передачей данных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модуля </a:t>
            </a:r>
            <a:r>
              <a:rPr lang="en-US" dirty="0" smtClean="0"/>
              <a:t>HASH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9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Служба исполнения запросов в инструментальной СУБД</a:t>
            </a:r>
          </a:p>
          <a:p>
            <a:pPr lvl="1"/>
            <a:r>
              <a:rPr lang="ru-RU" dirty="0" smtClean="0"/>
              <a:t>Очередь запросов</a:t>
            </a:r>
          </a:p>
          <a:p>
            <a:pPr lvl="1"/>
            <a:r>
              <a:rPr lang="ru-RU" dirty="0" smtClean="0"/>
              <a:t>Менеджер загрузки данных в инструментальную СУБД</a:t>
            </a:r>
          </a:p>
          <a:p>
            <a:pPr lvl="1"/>
            <a:r>
              <a:rPr lang="ru-RU" dirty="0" smtClean="0"/>
              <a:t>Драйвер инструментальной БД</a:t>
            </a:r>
          </a:p>
          <a:p>
            <a:pPr lvl="1"/>
            <a:r>
              <a:rPr lang="ru-RU" dirty="0" smtClean="0"/>
              <a:t>Модуль управления выполнения запросов </a:t>
            </a:r>
            <a:r>
              <a:rPr lang="en-US" dirty="0" smtClean="0"/>
              <a:t>JOIN</a:t>
            </a:r>
          </a:p>
          <a:p>
            <a:pPr lvl="2"/>
            <a:r>
              <a:rPr lang="ru-RU" dirty="0" smtClean="0"/>
              <a:t>Последовательный </a:t>
            </a:r>
            <a:r>
              <a:rPr lang="en-US" dirty="0" smtClean="0"/>
              <a:t>JOIN </a:t>
            </a:r>
            <a:r>
              <a:rPr lang="ru-RU" dirty="0" smtClean="0"/>
              <a:t>на 1 ядре</a:t>
            </a:r>
          </a:p>
          <a:p>
            <a:pPr lvl="2"/>
            <a:r>
              <a:rPr lang="ru-RU" dirty="0" smtClean="0"/>
              <a:t>Интегрированный </a:t>
            </a:r>
            <a:r>
              <a:rPr lang="en-US" dirty="0" smtClean="0"/>
              <a:t>JOIN </a:t>
            </a:r>
            <a:r>
              <a:rPr lang="ru-RU" dirty="0" smtClean="0"/>
              <a:t>на 1 ядре</a:t>
            </a:r>
          </a:p>
          <a:p>
            <a:pPr lvl="2"/>
            <a:r>
              <a:rPr lang="ru-RU" dirty="0" smtClean="0"/>
              <a:t>Хешированный </a:t>
            </a:r>
            <a:r>
              <a:rPr lang="en-US" dirty="0" smtClean="0"/>
              <a:t>JOIN </a:t>
            </a:r>
            <a:r>
              <a:rPr lang="ru-RU" dirty="0" smtClean="0"/>
              <a:t>на множестве ядер</a:t>
            </a:r>
          </a:p>
          <a:p>
            <a:pPr lvl="2"/>
            <a:r>
              <a:rPr lang="ru-RU" dirty="0" smtClean="0"/>
              <a:t>Управляемый </a:t>
            </a:r>
            <a:r>
              <a:rPr lang="en-US" dirty="0" smtClean="0"/>
              <a:t>JOIN </a:t>
            </a:r>
            <a:r>
              <a:rPr lang="ru-RU" dirty="0" smtClean="0"/>
              <a:t>на множестве узлов</a:t>
            </a:r>
          </a:p>
          <a:p>
            <a:r>
              <a:rPr lang="ru-RU" dirty="0"/>
              <a:t>Модуль управления передачей данных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модуля </a:t>
            </a:r>
            <a:r>
              <a:rPr lang="en-US" dirty="0" smtClean="0"/>
              <a:t>JOIN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Служба исполнения запросов в инструментальной СУБД</a:t>
            </a:r>
          </a:p>
          <a:p>
            <a:pPr lvl="1"/>
            <a:r>
              <a:rPr lang="ru-RU" dirty="0" smtClean="0"/>
              <a:t>Очередь запросов</a:t>
            </a:r>
          </a:p>
          <a:p>
            <a:pPr lvl="1"/>
            <a:r>
              <a:rPr lang="ru-RU" dirty="0" smtClean="0"/>
              <a:t>Драйвер инструментальной БД</a:t>
            </a:r>
          </a:p>
          <a:p>
            <a:pPr lvl="1"/>
            <a:r>
              <a:rPr lang="ru-RU" dirty="0" smtClean="0"/>
              <a:t>Модуль управления выполнения запросов </a:t>
            </a:r>
            <a:r>
              <a:rPr lang="en-US" dirty="0" smtClean="0"/>
              <a:t>SELECT-PROJECT</a:t>
            </a:r>
          </a:p>
          <a:p>
            <a:pPr lvl="2"/>
            <a:r>
              <a:rPr lang="ru-RU" dirty="0" smtClean="0"/>
              <a:t>1 запрос на 1 ядро</a:t>
            </a:r>
          </a:p>
          <a:p>
            <a:pPr lvl="2"/>
            <a:r>
              <a:rPr lang="ru-RU" dirty="0" smtClean="0"/>
              <a:t>1 запрос на множество ядер</a:t>
            </a:r>
          </a:p>
          <a:p>
            <a:r>
              <a:rPr lang="ru-RU" dirty="0"/>
              <a:t>Модуль управления передачей данных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 модуля </a:t>
            </a:r>
            <a:r>
              <a:rPr lang="en-US" dirty="0" smtClean="0"/>
              <a:t>IO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6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Сбор данных в локальную БД (</a:t>
            </a:r>
            <a:r>
              <a:rPr lang="en-US" dirty="0" err="1" smtClean="0"/>
              <a:t>sqlite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Консолидация данных на узле </a:t>
            </a:r>
            <a:r>
              <a:rPr lang="en-US" dirty="0" smtClean="0"/>
              <a:t>MGM </a:t>
            </a:r>
            <a:r>
              <a:rPr lang="ru-RU" dirty="0" smtClean="0"/>
              <a:t>по требованию узла</a:t>
            </a:r>
          </a:p>
          <a:p>
            <a:r>
              <a:rPr lang="ru-RU" dirty="0" smtClean="0"/>
              <a:t>Запись системных параметров с интервалом 10 сек: </a:t>
            </a:r>
          </a:p>
          <a:p>
            <a:pPr lvl="1"/>
            <a:r>
              <a:rPr lang="ru-RU" dirty="0" smtClean="0"/>
              <a:t>Нагрузка на </a:t>
            </a:r>
            <a:r>
              <a:rPr lang="en-US" dirty="0" smtClean="0"/>
              <a:t>CPU</a:t>
            </a:r>
          </a:p>
          <a:p>
            <a:pPr lvl="1"/>
            <a:r>
              <a:rPr lang="ru-RU" dirty="0" smtClean="0"/>
              <a:t>Объем свободной памяти</a:t>
            </a:r>
          </a:p>
          <a:p>
            <a:r>
              <a:rPr lang="ru-RU" dirty="0" smtClean="0"/>
              <a:t>Запись времени выполнения основных операций</a:t>
            </a:r>
          </a:p>
          <a:p>
            <a:r>
              <a:rPr lang="ru-RU" dirty="0" smtClean="0"/>
              <a:t>Работает </a:t>
            </a:r>
            <a:r>
              <a:rPr lang="ru-RU" dirty="0" smtClean="0"/>
              <a:t>асинхронно</a:t>
            </a:r>
            <a:endParaRPr lang="ru-RU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Подсистема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9776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Сетевые передачи</a:t>
            </a:r>
          </a:p>
          <a:p>
            <a:r>
              <a:rPr lang="ru-RU" dirty="0"/>
              <a:t>Выполнение запроса </a:t>
            </a:r>
            <a:r>
              <a:rPr lang="en-US" dirty="0"/>
              <a:t>SELECT-PROJECT</a:t>
            </a:r>
          </a:p>
          <a:p>
            <a:r>
              <a:rPr lang="ru-RU" dirty="0"/>
              <a:t>Выполнение запроса </a:t>
            </a:r>
            <a:r>
              <a:rPr lang="en-US" dirty="0"/>
              <a:t>JOIN</a:t>
            </a:r>
          </a:p>
          <a:p>
            <a:r>
              <a:rPr lang="ru-RU" dirty="0"/>
              <a:t>Выполнение запроса </a:t>
            </a:r>
            <a:r>
              <a:rPr lang="en-US" dirty="0"/>
              <a:t>SORT</a:t>
            </a:r>
          </a:p>
          <a:p>
            <a:r>
              <a:rPr lang="ru-RU" dirty="0"/>
              <a:t>Выполнение операции хеширования</a:t>
            </a:r>
          </a:p>
          <a:p>
            <a:r>
              <a:rPr lang="ru-RU" dirty="0"/>
              <a:t>Выполнение индексации временных и промежуточных </a:t>
            </a:r>
            <a:r>
              <a:rPr lang="ru-RU" dirty="0" smtClean="0"/>
              <a:t>отношений</a:t>
            </a:r>
          </a:p>
          <a:p>
            <a:r>
              <a:rPr lang="ru-RU" dirty="0" smtClean="0"/>
              <a:t>Загрузка данных в инструментальную СУБД</a:t>
            </a:r>
          </a:p>
          <a:p>
            <a:r>
              <a:rPr lang="ru-RU" dirty="0" smtClean="0"/>
              <a:t>Подготовка данных для загрузки (создание отношений, сохранение промежуточных отношений на диск)</a:t>
            </a:r>
          </a:p>
          <a:p>
            <a:r>
              <a:rPr lang="ru-RU" dirty="0" smtClean="0"/>
              <a:t>Удаление данных из инструментальной </a:t>
            </a:r>
            <a:r>
              <a:rPr lang="ru-RU" dirty="0"/>
              <a:t>СУБД</a:t>
            </a:r>
          </a:p>
          <a:p>
            <a:r>
              <a:rPr lang="ru-RU" dirty="0" smtClean="0"/>
              <a:t>Остановки системы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Записываемые параметры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7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Визуализация данных мониторинга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0450"/>
            <a:ext cx="2693108" cy="5106988"/>
          </a:xfrm>
          <a:prstGeom prst="rect">
            <a:avLst/>
          </a:prstGeom>
        </p:spPr>
      </p:pic>
      <p:pic>
        <p:nvPicPr>
          <p:cNvPr id="5" name="20180117_1143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9308" y="1060450"/>
            <a:ext cx="6343650" cy="5106988"/>
          </a:xfrm>
        </p:spPr>
      </p:pic>
    </p:spTree>
    <p:extLst>
      <p:ext uri="{BB962C8B-B14F-4D97-AF65-F5344CB8AC3E}">
        <p14:creationId xmlns:p14="http://schemas.microsoft.com/office/powerpoint/2010/main" val="1372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80117_114319_cp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138" y="947061"/>
            <a:ext cx="6122987" cy="510698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Визуализация данных мониторинга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31" y="947061"/>
            <a:ext cx="618472" cy="51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80117_114319_r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825" y="947061"/>
            <a:ext cx="6197600" cy="510698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29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Визуализация данных мониторинга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6" y="947061"/>
            <a:ext cx="625219" cy="51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7" y="1069974"/>
            <a:ext cx="8094594" cy="551860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Многообразие систем </a:t>
            </a:r>
            <a:r>
              <a:rPr lang="en-US" dirty="0" err="1" smtClean="0"/>
              <a:t>BigData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5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12" y="1352550"/>
            <a:ext cx="9062893" cy="455295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30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работает </a:t>
            </a:r>
            <a:r>
              <a:rPr lang="en-US" dirty="0" err="1" smtClean="0"/>
              <a:t>Clusterix</a:t>
            </a:r>
            <a:r>
              <a:rPr lang="en-US" dirty="0" smtClean="0"/>
              <a:t>-N?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0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PerformSys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Состоит из 3 модулей:</a:t>
            </a:r>
            <a:endParaRPr lang="ru-RU" dirty="0"/>
          </a:p>
          <a:p>
            <a:r>
              <a:rPr lang="ru-RU" dirty="0" err="1"/>
              <a:t>Server</a:t>
            </a:r>
            <a:r>
              <a:rPr lang="ru-RU" dirty="0"/>
              <a:t> – программа внутриузлового </a:t>
            </a:r>
            <a:r>
              <a:rPr lang="ru-RU" dirty="0" err="1"/>
              <a:t>балансировщика</a:t>
            </a:r>
            <a:r>
              <a:rPr lang="ru-RU" dirty="0"/>
              <a:t>.</a:t>
            </a:r>
          </a:p>
          <a:p>
            <a:r>
              <a:rPr lang="ru-RU" dirty="0" err="1"/>
              <a:t>Balancer</a:t>
            </a:r>
            <a:r>
              <a:rPr lang="ru-RU" dirty="0"/>
              <a:t> – программа </a:t>
            </a:r>
            <a:r>
              <a:rPr lang="ru-RU" dirty="0" err="1"/>
              <a:t>балансировщика</a:t>
            </a:r>
            <a:r>
              <a:rPr lang="ru-RU" dirty="0"/>
              <a:t>.</a:t>
            </a:r>
          </a:p>
          <a:p>
            <a:r>
              <a:rPr lang="ru-RU" dirty="0" err="1"/>
              <a:t>Client</a:t>
            </a:r>
            <a:r>
              <a:rPr lang="ru-RU" dirty="0"/>
              <a:t> – программа, эмулирующая действия клиентов, подключенных к системе.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Для запуска </a:t>
            </a:r>
            <a:r>
              <a:rPr lang="ru-RU" dirty="0" smtClean="0"/>
              <a:t>требуется</a:t>
            </a:r>
            <a:r>
              <a:rPr lang="ru-RU" dirty="0"/>
              <a:t>:</a:t>
            </a:r>
          </a:p>
          <a:p>
            <a:r>
              <a:rPr lang="ru-RU" dirty="0"/>
              <a:t>.NET </a:t>
            </a:r>
            <a:r>
              <a:rPr lang="ru-RU" dirty="0" err="1"/>
              <a:t>Framework</a:t>
            </a:r>
            <a:r>
              <a:rPr lang="ru-RU" dirty="0"/>
              <a:t> 3.5 и выше или </a:t>
            </a:r>
            <a:r>
              <a:rPr lang="ru-RU" dirty="0" err="1"/>
              <a:t>Mono</a:t>
            </a:r>
            <a:r>
              <a:rPr lang="ru-RU" dirty="0"/>
              <a:t> 2.10 и выше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Конфигурация программ происходит через </a:t>
            </a:r>
            <a:r>
              <a:rPr lang="ru-RU" dirty="0" err="1"/>
              <a:t>конфигура-ционные</a:t>
            </a:r>
            <a:r>
              <a:rPr lang="ru-RU" dirty="0"/>
              <a:t> файлы, считываемые при запуске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https://github.com/rozh1/PerformSys</a:t>
            </a:r>
            <a:endParaRPr lang="ru-RU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32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PerformSys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6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1"/>
            <a:ext cx="7886700" cy="1864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Выполняет следующие задачи:</a:t>
            </a:r>
          </a:p>
          <a:p>
            <a:r>
              <a:rPr lang="ru-RU" dirty="0"/>
              <a:t>Отправляет запросы.</a:t>
            </a:r>
          </a:p>
          <a:p>
            <a:r>
              <a:rPr lang="ru-RU" dirty="0"/>
              <a:t>Принимает ответы. </a:t>
            </a:r>
          </a:p>
          <a:p>
            <a:r>
              <a:rPr lang="ru-RU" dirty="0"/>
              <a:t>Подсчитывает время выполнения запросов.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634998"/>
              </p:ext>
            </p:extLst>
          </p:nvPr>
        </p:nvGraphicFramePr>
        <p:xfrm>
          <a:off x="2306596" y="2990338"/>
          <a:ext cx="4781551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Visio" r:id="rId3" imgW="4781550" imgH="3495675" progId="Visio.Drawing.15">
                  <p:embed/>
                </p:oleObj>
              </mc:Choice>
              <mc:Fallback>
                <p:oleObj name="Visio" r:id="rId3" imgW="4781550" imgH="349567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596" y="2990338"/>
                        <a:ext cx="4781551" cy="349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7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1"/>
            <a:ext cx="4137885" cy="5107442"/>
          </a:xfrm>
        </p:spPr>
        <p:txBody>
          <a:bodyPr/>
          <a:lstStyle/>
          <a:p>
            <a:r>
              <a:rPr lang="ru-RU" dirty="0" smtClean="0"/>
              <a:t>Получает </a:t>
            </a:r>
            <a:r>
              <a:rPr lang="ru-RU" dirty="0"/>
              <a:t>запросы из очереди </a:t>
            </a:r>
            <a:r>
              <a:rPr lang="ru-RU" dirty="0" err="1"/>
              <a:t>балансировщика</a:t>
            </a:r>
            <a:r>
              <a:rPr lang="ru-RU" dirty="0"/>
              <a:t>.</a:t>
            </a:r>
          </a:p>
          <a:p>
            <a:r>
              <a:rPr lang="ru-RU" dirty="0"/>
              <a:t>Уведомляет </a:t>
            </a:r>
            <a:r>
              <a:rPr lang="ru-RU" dirty="0" err="1" smtClean="0"/>
              <a:t>балансировщик</a:t>
            </a:r>
            <a:r>
              <a:rPr lang="ru-RU" dirty="0" smtClean="0"/>
              <a:t> </a:t>
            </a:r>
            <a:r>
              <a:rPr lang="ru-RU" dirty="0"/>
              <a:t>о готовности принять запрос.</a:t>
            </a:r>
          </a:p>
          <a:p>
            <a:r>
              <a:rPr lang="ru-RU" dirty="0"/>
              <a:t>Выполняет балансировку нагрузки между ядрами одного узла.</a:t>
            </a:r>
          </a:p>
          <a:p>
            <a:r>
              <a:rPr lang="ru-RU" dirty="0"/>
              <a:t>Хранит 1 запросов в очереди.</a:t>
            </a:r>
          </a:p>
          <a:p>
            <a:r>
              <a:rPr lang="ru-RU" dirty="0" smtClean="0"/>
              <a:t>Взаимодействует с </a:t>
            </a:r>
            <a:r>
              <a:rPr lang="en-US" dirty="0" smtClean="0"/>
              <a:t>MySQL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766535" y="1069975"/>
          <a:ext cx="3611430" cy="510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Visio" r:id="rId3" imgW="4048125" imgH="5724525" progId="Visio.Drawing.15">
                  <p:embed/>
                </p:oleObj>
              </mc:Choice>
              <mc:Fallback>
                <p:oleObj name="Visio" r:id="rId3" imgW="4048125" imgH="57245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6535" y="1069975"/>
                        <a:ext cx="3611430" cy="5106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69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1"/>
            <a:ext cx="4029075" cy="5107442"/>
          </a:xfrm>
        </p:spPr>
        <p:txBody>
          <a:bodyPr/>
          <a:lstStyle/>
          <a:p>
            <a:r>
              <a:rPr lang="ru-RU" dirty="0" smtClean="0"/>
              <a:t>Принимает </a:t>
            </a:r>
            <a:r>
              <a:rPr lang="ru-RU" dirty="0"/>
              <a:t>запросы от пользователей в свою очередь.</a:t>
            </a:r>
          </a:p>
          <a:p>
            <a:r>
              <a:rPr lang="ru-RU" dirty="0"/>
              <a:t>Принимает соединения от </a:t>
            </a:r>
            <a:r>
              <a:rPr lang="ru-RU" dirty="0" err="1" smtClean="0"/>
              <a:t>server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/>
              <a:t>Получает сведения о статусе </a:t>
            </a:r>
            <a:r>
              <a:rPr lang="ru-RU" dirty="0" err="1" smtClean="0"/>
              <a:t>server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dirty="0"/>
              <a:t>Передает запросы из своей очереди в </a:t>
            </a:r>
            <a:r>
              <a:rPr lang="ru-RU" dirty="0" err="1"/>
              <a:t>server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smtClean="0"/>
              <a:t>Выполняет </a:t>
            </a:r>
            <a:r>
              <a:rPr lang="ru-RU" dirty="0" err="1" smtClean="0"/>
              <a:t>роутеризацию</a:t>
            </a:r>
            <a:r>
              <a:rPr lang="ru-RU" dirty="0" smtClean="0"/>
              <a:t> и балансировку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Balancer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209113"/>
              </p:ext>
            </p:extLst>
          </p:nvPr>
        </p:nvGraphicFramePr>
        <p:xfrm>
          <a:off x="4511515" y="1359244"/>
          <a:ext cx="4576493" cy="449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Visio" r:id="rId3" imgW="5543550" imgH="5448300" progId="Visio.Drawing.15">
                  <p:embed/>
                </p:oleObj>
              </mc:Choice>
              <mc:Fallback>
                <p:oleObj name="Visio" r:id="rId3" imgW="5543550" imgH="544830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515" y="1359244"/>
                        <a:ext cx="4576493" cy="44978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5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Эффективность работы </a:t>
            </a:r>
            <a:r>
              <a:rPr lang="en-US" dirty="0" err="1" smtClean="0"/>
              <a:t>PerformSys</a:t>
            </a:r>
            <a:endParaRPr lang="ru-RU" dirty="0"/>
          </a:p>
        </p:txBody>
      </p:sp>
      <p:pic>
        <p:nvPicPr>
          <p:cNvPr id="5" name="Объект 6" descr="D:\CloudStorage\BTSync\КАИ\Магистратура\Магистрская работа\balancer\graphs\ibhost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410"/>
            <a:ext cx="9101057" cy="255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7" descr="D:\CloudStorage\BTSync\КАИ\Магистратура\Магистрская работа\balancer\graphs\ibhost_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5694"/>
            <a:ext cx="9101057" cy="2553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5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BigData</a:t>
            </a:r>
            <a:r>
              <a:rPr lang="en-US" sz="4400" dirty="0"/>
              <a:t>: </a:t>
            </a:r>
            <a:r>
              <a:rPr lang="en-US" sz="4400" dirty="0" err="1"/>
              <a:t>PerformSys</a:t>
            </a:r>
            <a:r>
              <a:rPr lang="en-US" sz="4400" dirty="0"/>
              <a:t> vs </a:t>
            </a:r>
            <a:r>
              <a:rPr lang="en-US" sz="4400" dirty="0" err="1"/>
              <a:t>Clusterix</a:t>
            </a:r>
            <a:r>
              <a:rPr lang="en-US" sz="4400" dirty="0"/>
              <a:t>-N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Экспериментальное исследование работы двух приведенных СУБД с большими </a:t>
            </a:r>
            <a:r>
              <a:rPr lang="ru-RU" dirty="0"/>
              <a:t>данными (V</a:t>
            </a:r>
            <a:r>
              <a:rPr lang="ru-RU" baseline="-25000" dirty="0"/>
              <a:t>БД</a:t>
            </a:r>
            <a:r>
              <a:rPr lang="ru-RU" dirty="0"/>
              <a:t> = 60 ГБ и V</a:t>
            </a:r>
            <a:r>
              <a:rPr lang="ru-RU" baseline="-25000" dirty="0"/>
              <a:t>БД</a:t>
            </a:r>
            <a:r>
              <a:rPr lang="ru-RU" dirty="0"/>
              <a:t> = 120 </a:t>
            </a:r>
            <a:r>
              <a:rPr lang="ru-RU" dirty="0" smtClean="0"/>
              <a:t>ГБ)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Экспериментальная </a:t>
            </a:r>
            <a:r>
              <a:rPr lang="ru-RU" dirty="0" smtClean="0"/>
              <a:t>платформа:</a:t>
            </a:r>
          </a:p>
          <a:p>
            <a:pPr marL="342900" lvl="1" indent="0">
              <a:buNone/>
            </a:pPr>
            <a:r>
              <a:rPr lang="en-US" dirty="0" smtClean="0"/>
              <a:t>GPU-</a:t>
            </a:r>
            <a:r>
              <a:rPr lang="ru-RU" dirty="0" smtClean="0"/>
              <a:t>кластер КНИТУ-КАИ с шестью </a:t>
            </a:r>
            <a:r>
              <a:rPr lang="ru-RU" dirty="0"/>
              <a:t>исполнительными узлами </a:t>
            </a:r>
            <a:r>
              <a:rPr lang="ru-RU" dirty="0" smtClean="0"/>
              <a:t>и </a:t>
            </a:r>
            <a:r>
              <a:rPr lang="ru-RU" dirty="0"/>
              <a:t>одним </a:t>
            </a:r>
            <a:r>
              <a:rPr lang="ru-RU" dirty="0" smtClean="0"/>
              <a:t>управляющим</a:t>
            </a:r>
            <a:r>
              <a:rPr lang="en-US" dirty="0" smtClean="0"/>
              <a:t>. </a:t>
            </a:r>
            <a:r>
              <a:rPr lang="ru-RU" dirty="0"/>
              <a:t>Параметры узлов: 2 </a:t>
            </a:r>
            <a:r>
              <a:rPr lang="en-US" dirty="0"/>
              <a:t>six-core E5-2640CPU/ 2,5GHz/DDR3 128GB; </a:t>
            </a:r>
            <a:r>
              <a:rPr lang="en-US" dirty="0" smtClean="0"/>
              <a:t>2</a:t>
            </a:r>
            <a:r>
              <a:rPr lang="en-US" dirty="0"/>
              <a:t>x</a:t>
            </a:r>
            <a:r>
              <a:rPr lang="en-US" dirty="0" smtClean="0"/>
              <a:t> </a:t>
            </a:r>
            <a:r>
              <a:rPr lang="en-US" dirty="0"/>
              <a:t>448-core GPU Tesla C-2075/ 1,15GHz/GDDR5 6GB (</a:t>
            </a:r>
            <a:r>
              <a:rPr lang="ru-RU" dirty="0"/>
              <a:t>на </a:t>
            </a:r>
            <a:r>
              <a:rPr lang="ru-RU" dirty="0" smtClean="0"/>
              <a:t>управляющем узле </a:t>
            </a:r>
            <a:r>
              <a:rPr lang="en-US" dirty="0" smtClean="0"/>
              <a:t>GPU </a:t>
            </a:r>
            <a:r>
              <a:rPr lang="ru-RU" dirty="0"/>
              <a:t>отсутствуют). Дисковая подсистема узла – </a:t>
            </a:r>
            <a:r>
              <a:rPr lang="en-US" dirty="0"/>
              <a:t>RAID 10 </a:t>
            </a:r>
            <a:r>
              <a:rPr lang="ru-RU" dirty="0"/>
              <a:t>из 4 </a:t>
            </a:r>
            <a:r>
              <a:rPr lang="en-US" dirty="0"/>
              <a:t>WD1000 DHTZ/1TB. </a:t>
            </a:r>
            <a:r>
              <a:rPr lang="ru-RU" dirty="0"/>
              <a:t>Операционная система – </a:t>
            </a:r>
            <a:r>
              <a:rPr lang="en-US" dirty="0"/>
              <a:t>Windows Server 2012 R2. </a:t>
            </a:r>
            <a:r>
              <a:rPr lang="ru-RU" dirty="0" err="1"/>
              <a:t>Интерконнект</a:t>
            </a:r>
            <a:r>
              <a:rPr lang="ru-RU" dirty="0"/>
              <a:t> между узлами – </a:t>
            </a:r>
            <a:r>
              <a:rPr lang="en-US" dirty="0" err="1"/>
              <a:t>GigabitEthernet</a:t>
            </a:r>
            <a:r>
              <a:rPr lang="en-US" dirty="0"/>
              <a:t> c 24-</a:t>
            </a:r>
            <a:r>
              <a:rPr lang="ru-RU" dirty="0"/>
              <a:t>портовым коммутатором </a:t>
            </a:r>
            <a:r>
              <a:rPr lang="en-US" dirty="0"/>
              <a:t>SSE G24-TG4</a:t>
            </a:r>
            <a:r>
              <a:rPr lang="en-US" dirty="0" smtClean="0"/>
              <a:t>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Исходные данные для экспериментов:</a:t>
            </a:r>
          </a:p>
          <a:p>
            <a:r>
              <a:rPr lang="ru-RU" dirty="0" smtClean="0"/>
              <a:t>Инструментальная СУБД </a:t>
            </a:r>
            <a:r>
              <a:rPr lang="en-US" dirty="0" smtClean="0"/>
              <a:t>MySQL 5.7</a:t>
            </a:r>
          </a:p>
          <a:p>
            <a:r>
              <a:rPr lang="en-US" dirty="0" smtClean="0"/>
              <a:t>V</a:t>
            </a:r>
            <a:r>
              <a:rPr lang="ru-RU" baseline="-25000" dirty="0" smtClean="0"/>
              <a:t>БД</a:t>
            </a:r>
            <a:r>
              <a:rPr lang="ru-RU" dirty="0" smtClean="0"/>
              <a:t> = 60 ГБ и </a:t>
            </a:r>
            <a:r>
              <a:rPr lang="en-US" dirty="0"/>
              <a:t>V</a:t>
            </a:r>
            <a:r>
              <a:rPr lang="ru-RU" baseline="-25000" dirty="0"/>
              <a:t>БД</a:t>
            </a:r>
            <a:r>
              <a:rPr lang="ru-RU" dirty="0"/>
              <a:t> = </a:t>
            </a:r>
            <a:r>
              <a:rPr lang="ru-RU" dirty="0" smtClean="0"/>
              <a:t>120 ГБ</a:t>
            </a:r>
          </a:p>
          <a:p>
            <a:r>
              <a:rPr lang="ru-RU" dirty="0" smtClean="0"/>
              <a:t>ПТ – 6 перестановок из 14 запросов без операций записи теста </a:t>
            </a:r>
            <a:r>
              <a:rPr lang="en-US" dirty="0" smtClean="0"/>
              <a:t>TPC-H (84 </a:t>
            </a:r>
            <a:r>
              <a:rPr lang="ru-RU" dirty="0" smtClean="0"/>
              <a:t>запроса всего)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38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экспериментов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03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216979"/>
          </a:xfrm>
        </p:spPr>
        <p:txBody>
          <a:bodyPr/>
          <a:lstStyle/>
          <a:p>
            <a:r>
              <a:rPr lang="ru-RU" dirty="0" smtClean="0"/>
              <a:t>На каждом узле расположена полная копия БД</a:t>
            </a:r>
          </a:p>
          <a:p>
            <a:r>
              <a:rPr lang="ru-RU" dirty="0" smtClean="0"/>
              <a:t>Во время запуска СУБД вся БД считывается в ОП узла</a:t>
            </a:r>
            <a:r>
              <a:rPr lang="en-US" dirty="0" smtClean="0"/>
              <a:t> (</a:t>
            </a:r>
            <a:r>
              <a:rPr lang="ru-RU" dirty="0" smtClean="0"/>
              <a:t>если БД больше объема ОП, то считывается часть БД)</a:t>
            </a:r>
          </a:p>
          <a:p>
            <a:r>
              <a:rPr lang="ru-RU" dirty="0" smtClean="0"/>
              <a:t>Одновременно работает 72 клиента (по числу ядер)</a:t>
            </a:r>
          </a:p>
          <a:p>
            <a:r>
              <a:rPr lang="ru-RU" dirty="0" smtClean="0"/>
              <a:t>Используется стратегия «запрос на ядро +1»</a:t>
            </a:r>
          </a:p>
          <a:p>
            <a:r>
              <a:rPr lang="ru-RU" dirty="0"/>
              <a:t>К</a:t>
            </a:r>
            <a:r>
              <a:rPr lang="ru-RU" dirty="0" smtClean="0"/>
              <a:t>еширование </a:t>
            </a:r>
            <a:r>
              <a:rPr lang="ru-RU" dirty="0"/>
              <a:t>результатов </a:t>
            </a:r>
            <a:r>
              <a:rPr lang="ru-RU" dirty="0" smtClean="0"/>
              <a:t>запросов в </a:t>
            </a:r>
            <a:r>
              <a:rPr lang="en-US" dirty="0" smtClean="0"/>
              <a:t>MySQL </a:t>
            </a:r>
            <a:r>
              <a:rPr lang="ru-RU" dirty="0"/>
              <a:t>отключено 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спользуется </a:t>
            </a:r>
            <a:r>
              <a:rPr lang="ru-RU" dirty="0"/>
              <a:t>хранилище БД </a:t>
            </a:r>
            <a:r>
              <a:rPr lang="en-US" dirty="0" err="1" smtClean="0"/>
              <a:t>InnoDB</a:t>
            </a:r>
            <a:endParaRPr lang="ru-RU" dirty="0" smtClean="0"/>
          </a:p>
          <a:p>
            <a:r>
              <a:rPr lang="ru-RU" dirty="0" smtClean="0"/>
              <a:t>Под </a:t>
            </a:r>
            <a:r>
              <a:rPr lang="ru-RU" dirty="0"/>
              <a:t>буфер данных выделено 80% оперативной </a:t>
            </a:r>
            <a:r>
              <a:rPr lang="ru-RU" dirty="0" smtClean="0"/>
              <a:t>памяти </a:t>
            </a:r>
            <a:r>
              <a:rPr lang="ru-RU" dirty="0" smtClean="0"/>
              <a:t>узла</a:t>
            </a:r>
          </a:p>
          <a:p>
            <a:r>
              <a:rPr lang="ru-RU" dirty="0" smtClean="0"/>
              <a:t>Введено ожидание в случае неготовности </a:t>
            </a:r>
            <a:r>
              <a:rPr lang="en-US" dirty="0" smtClean="0"/>
              <a:t>MySQL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39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Постановка эксперимента для </a:t>
            </a:r>
            <a:r>
              <a:rPr lang="en-US" dirty="0" err="1" smtClean="0"/>
              <a:t>PerfomSys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89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Система </a:t>
            </a:r>
            <a:r>
              <a:rPr lang="ru-RU" dirty="0"/>
              <a:t>предназначена для параллельного </a:t>
            </a:r>
            <a:r>
              <a:rPr lang="ru-RU" dirty="0" smtClean="0"/>
              <a:t>выполнения</a:t>
            </a:r>
            <a:r>
              <a:rPr lang="en-US" dirty="0" smtClean="0"/>
              <a:t> </a:t>
            </a:r>
            <a:r>
              <a:rPr lang="ru-RU" dirty="0" smtClean="0"/>
              <a:t>запросов </a:t>
            </a:r>
            <a:r>
              <a:rPr lang="ru-RU" dirty="0"/>
              <a:t>пользователя к базе данных по схеме «</a:t>
            </a:r>
            <a:r>
              <a:rPr lang="ru-RU" dirty="0" err="1"/>
              <a:t>select</a:t>
            </a:r>
            <a:r>
              <a:rPr lang="ru-RU" dirty="0"/>
              <a:t>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err="1" smtClean="0"/>
              <a:t>project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join</a:t>
            </a:r>
            <a:r>
              <a:rPr lang="ru-RU" dirty="0"/>
              <a:t>».</a:t>
            </a:r>
          </a:p>
          <a:p>
            <a:r>
              <a:rPr lang="ru-RU" dirty="0" smtClean="0"/>
              <a:t>Обработка </a:t>
            </a:r>
            <a:r>
              <a:rPr lang="ru-RU" dirty="0"/>
              <a:t>запросов – </a:t>
            </a:r>
            <a:r>
              <a:rPr lang="ru-RU" dirty="0" smtClean="0"/>
              <a:t>2-уровневая.</a:t>
            </a:r>
            <a:endParaRPr lang="en-US" dirty="0" smtClean="0"/>
          </a:p>
          <a:p>
            <a:r>
              <a:rPr lang="ru-RU" dirty="0" smtClean="0"/>
              <a:t>Используется </a:t>
            </a:r>
            <a:r>
              <a:rPr lang="ru-RU" dirty="0"/>
              <a:t>регулярный план обработки.</a:t>
            </a:r>
          </a:p>
          <a:p>
            <a:r>
              <a:rPr lang="ru-RU" dirty="0"/>
              <a:t>И</a:t>
            </a:r>
            <a:r>
              <a:rPr lang="ru-RU" dirty="0" smtClean="0"/>
              <a:t>меет </a:t>
            </a:r>
            <a:r>
              <a:rPr lang="ru-RU" dirty="0"/>
              <a:t>систему мониторинга </a:t>
            </a:r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/>
              <a:t>качестве языка запросов пользователя </a:t>
            </a:r>
            <a:r>
              <a:rPr lang="ru-RU" dirty="0" smtClean="0"/>
              <a:t>используется SQL</a:t>
            </a:r>
            <a:endParaRPr lang="ru-RU" dirty="0"/>
          </a:p>
          <a:p>
            <a:r>
              <a:rPr lang="ru-RU" dirty="0" smtClean="0"/>
              <a:t>Инструментальная СУБД – </a:t>
            </a:r>
            <a:r>
              <a:rPr lang="ru-RU" dirty="0" err="1"/>
              <a:t>MySQL</a:t>
            </a:r>
            <a:endParaRPr lang="ru-RU" dirty="0"/>
          </a:p>
          <a:p>
            <a:r>
              <a:rPr lang="ru-RU" dirty="0" smtClean="0"/>
              <a:t>Распределение </a:t>
            </a:r>
            <a:r>
              <a:rPr lang="ru-RU" dirty="0"/>
              <a:t>отношений по узлам </a:t>
            </a:r>
            <a:r>
              <a:rPr lang="ru-RU" dirty="0" smtClean="0"/>
              <a:t>осуществляется горизонтально </a:t>
            </a:r>
            <a:r>
              <a:rPr lang="ru-RU" dirty="0"/>
              <a:t>с применением хеш-функции </a:t>
            </a:r>
            <a:r>
              <a:rPr lang="ru-RU" dirty="0" smtClean="0"/>
              <a:t>к первичному </a:t>
            </a:r>
            <a:r>
              <a:rPr lang="ru-RU" dirty="0"/>
              <a:t>ключу для каждого кортежа отношения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Clusterix</a:t>
            </a:r>
            <a:r>
              <a:rPr lang="en-US" dirty="0" smtClean="0"/>
              <a:t>, </a:t>
            </a:r>
            <a:r>
              <a:rPr lang="en-US" dirty="0" err="1" smtClean="0"/>
              <a:t>Clusterix</a:t>
            </a:r>
            <a:r>
              <a:rPr lang="en-US" dirty="0" smtClean="0"/>
              <a:t>-M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4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Конфигурация узлов для </a:t>
            </a:r>
            <a:r>
              <a:rPr lang="en-US" dirty="0" err="1" smtClean="0"/>
              <a:t>PerformSys</a:t>
            </a:r>
            <a:endParaRPr lang="ru-RU" dirty="0"/>
          </a:p>
        </p:txBody>
      </p:sp>
      <p:pic>
        <p:nvPicPr>
          <p:cNvPr id="16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29" y="1930855"/>
            <a:ext cx="9106871" cy="4657725"/>
          </a:xfrm>
          <a:prstGeom prst="rect">
            <a:avLst/>
          </a:prstGeom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628650" y="1069520"/>
            <a:ext cx="7886700" cy="86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6 узлов </a:t>
            </a:r>
            <a:r>
              <a:rPr lang="en-US" dirty="0" smtClean="0"/>
              <a:t>(serv1-6)</a:t>
            </a:r>
            <a:r>
              <a:rPr lang="ru-RU" dirty="0" smtClean="0"/>
              <a:t> – исполнительные</a:t>
            </a:r>
          </a:p>
          <a:p>
            <a:pPr marL="0" indent="0">
              <a:buNone/>
            </a:pPr>
            <a:r>
              <a:rPr lang="ru-RU" dirty="0" smtClean="0"/>
              <a:t>1 узел</a:t>
            </a:r>
            <a:r>
              <a:rPr lang="en-US" dirty="0" smtClean="0"/>
              <a:t> (</a:t>
            </a:r>
            <a:r>
              <a:rPr lang="en-US" dirty="0" err="1" smtClean="0"/>
              <a:t>mgm</a:t>
            </a:r>
            <a:r>
              <a:rPr lang="en-US" dirty="0" smtClean="0"/>
              <a:t>)</a:t>
            </a:r>
            <a:r>
              <a:rPr lang="ru-RU" dirty="0" smtClean="0"/>
              <a:t> - управляющий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2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216979"/>
          </a:xfrm>
        </p:spPr>
        <p:txBody>
          <a:bodyPr/>
          <a:lstStyle/>
          <a:p>
            <a:r>
              <a:rPr lang="ru-RU" dirty="0" smtClean="0"/>
              <a:t>Конфигурация </a:t>
            </a:r>
            <a:r>
              <a:rPr lang="ru-RU" dirty="0"/>
              <a:t>системы ассиметрична: 2 </a:t>
            </a:r>
            <a:r>
              <a:rPr lang="en-US" dirty="0" smtClean="0"/>
              <a:t>IO</a:t>
            </a:r>
            <a:r>
              <a:rPr lang="en-US" dirty="0"/>
              <a:t>, 3 </a:t>
            </a:r>
            <a:r>
              <a:rPr lang="en-US" dirty="0" smtClean="0"/>
              <a:t>JOIN</a:t>
            </a:r>
            <a:r>
              <a:rPr lang="en-US" dirty="0"/>
              <a:t>, HASH </a:t>
            </a:r>
            <a:r>
              <a:rPr lang="ru-RU" dirty="0"/>
              <a:t>и </a:t>
            </a:r>
            <a:r>
              <a:rPr lang="en-US" dirty="0"/>
              <a:t>MGM</a:t>
            </a:r>
            <a:endParaRPr lang="ru-RU" dirty="0" smtClean="0"/>
          </a:p>
          <a:p>
            <a:r>
              <a:rPr lang="ru-RU" dirty="0" smtClean="0"/>
              <a:t>БД </a:t>
            </a:r>
            <a:r>
              <a:rPr lang="ru-RU" dirty="0"/>
              <a:t>распределена между узлами </a:t>
            </a:r>
            <a:r>
              <a:rPr lang="ru-RU" dirty="0" smtClean="0"/>
              <a:t>IO</a:t>
            </a:r>
            <a:endParaRPr lang="en-US" dirty="0" smtClean="0"/>
          </a:p>
          <a:p>
            <a:r>
              <a:rPr lang="ru-RU" dirty="0"/>
              <a:t>П</a:t>
            </a:r>
            <a:r>
              <a:rPr lang="ru-RU" dirty="0" smtClean="0"/>
              <a:t>осле </a:t>
            </a:r>
            <a:r>
              <a:rPr lang="ru-RU" dirty="0"/>
              <a:t>запуска данные загружаются в оперативную память </a:t>
            </a:r>
            <a:r>
              <a:rPr lang="ru-RU" dirty="0" smtClean="0"/>
              <a:t>узлов уровня </a:t>
            </a:r>
            <a:r>
              <a:rPr lang="en-US" dirty="0" smtClean="0"/>
              <a:t>IO</a:t>
            </a:r>
          </a:p>
          <a:p>
            <a:r>
              <a:rPr lang="ru-RU" dirty="0" smtClean="0"/>
              <a:t>Длина очереди запросов = 7</a:t>
            </a:r>
          </a:p>
          <a:p>
            <a:r>
              <a:rPr lang="ru-RU" dirty="0" smtClean="0"/>
              <a:t>Режим работы </a:t>
            </a:r>
            <a:r>
              <a:rPr lang="en-US" dirty="0" smtClean="0"/>
              <a:t>IO: </a:t>
            </a:r>
            <a:r>
              <a:rPr lang="ru-RU" dirty="0"/>
              <a:t>1 запрос на множество ядер</a:t>
            </a:r>
          </a:p>
          <a:p>
            <a:r>
              <a:rPr lang="ru-RU" dirty="0" smtClean="0"/>
              <a:t>Режим работы </a:t>
            </a:r>
            <a:r>
              <a:rPr lang="en-US" dirty="0" smtClean="0"/>
              <a:t>HASH: </a:t>
            </a:r>
            <a:r>
              <a:rPr lang="ru-RU" dirty="0" smtClean="0"/>
              <a:t>хеширование на </a:t>
            </a:r>
            <a:r>
              <a:rPr lang="en-US" dirty="0" smtClean="0"/>
              <a:t>GPU</a:t>
            </a:r>
          </a:p>
          <a:p>
            <a:r>
              <a:rPr lang="ru-RU" dirty="0" smtClean="0"/>
              <a:t>Режим работы </a:t>
            </a:r>
            <a:r>
              <a:rPr lang="en-US" dirty="0" smtClean="0"/>
              <a:t>JOIN: </a:t>
            </a:r>
            <a:r>
              <a:rPr lang="ru-RU" dirty="0" smtClean="0"/>
              <a:t>управляемый </a:t>
            </a:r>
            <a:r>
              <a:rPr lang="ru-RU" dirty="0"/>
              <a:t>JOIN на множестве </a:t>
            </a:r>
            <a:r>
              <a:rPr lang="ru-RU" dirty="0" smtClean="0"/>
              <a:t>узлов (все узлы </a:t>
            </a:r>
            <a:r>
              <a:rPr lang="en-US" dirty="0" smtClean="0"/>
              <a:t>JOIN </a:t>
            </a:r>
            <a:r>
              <a:rPr lang="ru-RU" dirty="0" smtClean="0"/>
              <a:t>работают над одним запросом)</a:t>
            </a:r>
          </a:p>
          <a:p>
            <a:r>
              <a:rPr lang="ru-RU" dirty="0" smtClean="0"/>
              <a:t>Используется движок </a:t>
            </a:r>
            <a:r>
              <a:rPr lang="en-US" dirty="0" smtClean="0"/>
              <a:t>MySQL MEMORY </a:t>
            </a:r>
            <a:r>
              <a:rPr lang="ru-RU" dirty="0" smtClean="0"/>
              <a:t>на уровн</a:t>
            </a:r>
            <a:r>
              <a:rPr lang="ru-RU" dirty="0"/>
              <a:t>е</a:t>
            </a:r>
            <a:r>
              <a:rPr lang="ru-RU" dirty="0" smtClean="0"/>
              <a:t> </a:t>
            </a:r>
            <a:r>
              <a:rPr lang="en-US" dirty="0" smtClean="0"/>
              <a:t>JOIN, </a:t>
            </a:r>
            <a:r>
              <a:rPr lang="en-US" dirty="0" err="1" smtClean="0"/>
              <a:t>InnoDB</a:t>
            </a:r>
            <a:r>
              <a:rPr lang="en-US" dirty="0" smtClean="0"/>
              <a:t> (80% RAM) </a:t>
            </a:r>
            <a:r>
              <a:rPr lang="ru-RU" dirty="0" smtClean="0"/>
              <a:t>на </a:t>
            </a:r>
            <a:r>
              <a:rPr lang="en-US" dirty="0" smtClean="0"/>
              <a:t>IO </a:t>
            </a:r>
            <a:r>
              <a:rPr lang="ru-RU" dirty="0" smtClean="0"/>
              <a:t>и </a:t>
            </a:r>
            <a:r>
              <a:rPr lang="en-US" dirty="0" err="1" smtClean="0"/>
              <a:t>MyISAM</a:t>
            </a:r>
            <a:r>
              <a:rPr lang="en-US" dirty="0" smtClean="0"/>
              <a:t> </a:t>
            </a:r>
            <a:r>
              <a:rPr lang="ru-RU" dirty="0" smtClean="0"/>
              <a:t>на </a:t>
            </a:r>
            <a:r>
              <a:rPr lang="en-US" dirty="0" smtClean="0"/>
              <a:t>SORT</a:t>
            </a:r>
            <a:endParaRPr lang="en-US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41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Постановка эксперимента для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Конфигурация узлов для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6621"/>
            <a:ext cx="9144000" cy="45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447683"/>
              </p:ext>
            </p:extLst>
          </p:nvPr>
        </p:nvGraphicFramePr>
        <p:xfrm>
          <a:off x="1" y="1649191"/>
          <a:ext cx="9143999" cy="19259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332083"/>
                <a:gridCol w="2405958"/>
                <a:gridCol w="2405958"/>
              </a:tblGrid>
              <a:tr h="730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Параметры эксперимента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Время работы, мин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Время работы, час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3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V</a:t>
                      </a:r>
                      <a:r>
                        <a:rPr lang="ru-RU" sz="2800" baseline="-25000" dirty="0">
                          <a:effectLst/>
                        </a:rPr>
                        <a:t>БД </a:t>
                      </a:r>
                      <a:r>
                        <a:rPr lang="ru-RU" sz="2800" dirty="0">
                          <a:effectLst/>
                        </a:rPr>
                        <a:t>= 60 ГБ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56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V</a:t>
                      </a:r>
                      <a:r>
                        <a:rPr lang="ru-RU" sz="2800" baseline="-25000" dirty="0">
                          <a:effectLst/>
                        </a:rPr>
                        <a:t>БД </a:t>
                      </a:r>
                      <a:r>
                        <a:rPr lang="ru-RU" sz="2800" dirty="0">
                          <a:effectLst/>
                        </a:rPr>
                        <a:t>= 120 ГБ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3015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50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43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</a:t>
            </a:r>
            <a:r>
              <a:rPr lang="en-US" dirty="0" err="1" smtClean="0"/>
              <a:t>PerformSys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endParaRPr lang="ru-RU" dirty="0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864278"/>
              </p:ext>
            </p:extLst>
          </p:nvPr>
        </p:nvGraphicFramePr>
        <p:xfrm>
          <a:off x="0" y="4442669"/>
          <a:ext cx="9143999" cy="18628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332083"/>
                <a:gridCol w="2405958"/>
                <a:gridCol w="2405958"/>
              </a:tblGrid>
              <a:tr h="730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Параметры эксперимента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Время работы, мин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Время работы, час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5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800" baseline="-25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БД </a:t>
                      </a: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 60 ГБ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0" marR="0" marT="0" marB="0"/>
                </a:tc>
              </a:tr>
              <a:tr h="514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800" baseline="-25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БД </a:t>
                      </a: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 120 ГБ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4675" y="1064416"/>
            <a:ext cx="29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PerformSys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114675" y="3857894"/>
            <a:ext cx="291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Clusterix</a:t>
            </a:r>
            <a:r>
              <a:rPr lang="en-US" sz="3200" dirty="0" smtClean="0"/>
              <a:t>-N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123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Временная диаграмма работы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r>
              <a:rPr lang="ru-RU" dirty="0" smtClean="0"/>
              <a:t> 120 ГБ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" y="1473460"/>
            <a:ext cx="9072218" cy="4946390"/>
          </a:xfrm>
        </p:spPr>
      </p:pic>
    </p:spTree>
    <p:extLst>
      <p:ext uri="{BB962C8B-B14F-4D97-AF65-F5344CB8AC3E}">
        <p14:creationId xmlns:p14="http://schemas.microsoft.com/office/powerpoint/2010/main" val="28867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Загрузка ОП узлов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r>
              <a:rPr lang="ru-RU" dirty="0" smtClean="0"/>
              <a:t> 120 ГБ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34" y="1008518"/>
            <a:ext cx="6307932" cy="5518605"/>
          </a:xfrm>
        </p:spPr>
      </p:pic>
    </p:spTree>
    <p:extLst>
      <p:ext uri="{BB962C8B-B14F-4D97-AF65-F5344CB8AC3E}">
        <p14:creationId xmlns:p14="http://schemas.microsoft.com/office/powerpoint/2010/main" val="40973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Загрузка </a:t>
            </a:r>
            <a:r>
              <a:rPr lang="en-US" dirty="0" smtClean="0"/>
              <a:t>CPU </a:t>
            </a:r>
            <a:r>
              <a:rPr lang="ru-RU" dirty="0" smtClean="0"/>
              <a:t>узлов </a:t>
            </a:r>
            <a:r>
              <a:rPr lang="en-US" dirty="0" err="1" smtClean="0"/>
              <a:t>Clusterix</a:t>
            </a:r>
            <a:r>
              <a:rPr lang="en-US" dirty="0" smtClean="0"/>
              <a:t>-N</a:t>
            </a:r>
            <a:r>
              <a:rPr lang="ru-RU" dirty="0" smtClean="0"/>
              <a:t> 120 ГБ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996318"/>
            <a:ext cx="6267450" cy="5543004"/>
          </a:xfrm>
        </p:spPr>
      </p:pic>
    </p:spTree>
    <p:extLst>
      <p:ext uri="{BB962C8B-B14F-4D97-AF65-F5344CB8AC3E}">
        <p14:creationId xmlns:p14="http://schemas.microsoft.com/office/powerpoint/2010/main" val="11028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/>
              <a:t>V</a:t>
            </a:r>
            <a:r>
              <a:rPr lang="ru-RU" baseline="-25000" dirty="0"/>
              <a:t>БД </a:t>
            </a:r>
            <a:r>
              <a:rPr lang="ru-RU" dirty="0"/>
              <a:t>= 60 </a:t>
            </a:r>
            <a:r>
              <a:rPr lang="ru-RU" dirty="0" smtClean="0"/>
              <a:t>ГБ вся БД помещается в ОП узлов, что исключает использование дисковой подсистемы и позволяет системе </a:t>
            </a:r>
            <a:r>
              <a:rPr lang="en-US" dirty="0" err="1" smtClean="0"/>
              <a:t>PerformSys</a:t>
            </a:r>
            <a:r>
              <a:rPr lang="en-US" dirty="0" smtClean="0"/>
              <a:t> </a:t>
            </a:r>
            <a:r>
              <a:rPr lang="ru-RU" dirty="0" smtClean="0"/>
              <a:t>работать с максимальной скоростью. Однако, при </a:t>
            </a:r>
            <a:r>
              <a:rPr lang="ru-RU" dirty="0"/>
              <a:t>V</a:t>
            </a:r>
            <a:r>
              <a:rPr lang="ru-RU" baseline="-25000" dirty="0"/>
              <a:t>БД </a:t>
            </a:r>
            <a:r>
              <a:rPr lang="ru-RU" dirty="0"/>
              <a:t>= </a:t>
            </a:r>
            <a:r>
              <a:rPr lang="ru-RU" dirty="0" smtClean="0"/>
              <a:t>120 ГБ </a:t>
            </a:r>
            <a:r>
              <a:rPr lang="en-US" dirty="0" err="1" smtClean="0"/>
              <a:t>PerformSys</a:t>
            </a:r>
            <a:r>
              <a:rPr lang="en-US" dirty="0" smtClean="0"/>
              <a:t> </a:t>
            </a:r>
            <a:r>
              <a:rPr lang="ru-RU" dirty="0" smtClean="0"/>
              <a:t>начинает активно использовать диск, что выливает в </a:t>
            </a:r>
            <a:r>
              <a:rPr lang="ru-RU" dirty="0" err="1" smtClean="0"/>
              <a:t>существнное</a:t>
            </a:r>
            <a:r>
              <a:rPr lang="ru-RU" dirty="0" smtClean="0"/>
              <a:t> снижение производительности.</a:t>
            </a:r>
          </a:p>
          <a:p>
            <a:pPr marL="0" indent="0">
              <a:buNone/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Clusterix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БД распределена по узлам уровня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по-прежнему умещается в ОП. Результаты эксперимента показали практически линейный рос времени выполнения ПТ, которое составило 19.7 часа против 50 часов у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PerformSys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/>
              <a:t>V</a:t>
            </a:r>
            <a:r>
              <a:rPr lang="ru-RU" baseline="-25000" dirty="0"/>
              <a:t>БД </a:t>
            </a:r>
            <a:r>
              <a:rPr lang="ru-RU" dirty="0"/>
              <a:t>= 120 </a:t>
            </a:r>
            <a:r>
              <a:rPr lang="ru-RU" dirty="0" smtClean="0"/>
              <a:t>ГБ.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Узким местом в работе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Clusterix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эксперимента можно обозначить сеть. Ее замена на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10GigabitEthernet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позволит ускорить работу и более равномерно загрузить вычислительные узлы кластера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0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Регулярный план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195298"/>
              </p:ext>
            </p:extLst>
          </p:nvPr>
        </p:nvGraphicFramePr>
        <p:xfrm>
          <a:off x="1348581" y="2054681"/>
          <a:ext cx="6446838" cy="426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Точечный рисунок" r:id="rId3" imgW="6447619" imgH="3285714" progId="Paint.Picture">
                  <p:embed/>
                </p:oleObj>
              </mc:Choice>
              <mc:Fallback>
                <p:oleObj name="Точечный рисунок" r:id="rId3" imgW="6447619" imgH="32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581" y="2054681"/>
                        <a:ext cx="6446838" cy="42699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14375" y="1154668"/>
            <a:ext cx="7886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751"/>
              </a:spcBef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СЕЛЕКЦИЯ (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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 – ПРОЕКЦИЯ (π) – СОЕДИНЕНИЕ (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</a:t>
            </a:r>
            <a:r>
              <a:rPr lang="ru-RU" sz="20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</a:t>
            </a:r>
            <a:r>
              <a:rPr lang="ru-RU" sz="20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(R x S)). </a:t>
            </a: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1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Претрансляция</a:t>
            </a:r>
            <a:r>
              <a:rPr lang="ru-RU" dirty="0" smtClean="0"/>
              <a:t> запросов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Выделить </a:t>
            </a:r>
            <a:r>
              <a:rPr lang="ru-RU" dirty="0"/>
              <a:t>отношения, участвующие в </a:t>
            </a:r>
            <a:r>
              <a:rPr lang="ru-RU" dirty="0" smtClean="0"/>
              <a:t>запросе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полученных отношениях оставить только необходимые </a:t>
            </a:r>
            <a:r>
              <a:rPr lang="ru-RU" dirty="0" smtClean="0"/>
              <a:t>поля</a:t>
            </a:r>
            <a:endParaRPr lang="ru-RU" dirty="0"/>
          </a:p>
          <a:p>
            <a:r>
              <a:rPr lang="ru-RU" dirty="0" smtClean="0"/>
              <a:t>Составить </a:t>
            </a:r>
            <a:r>
              <a:rPr lang="ru-RU" dirty="0"/>
              <a:t>запрос для получения каждого </a:t>
            </a:r>
            <a:r>
              <a:rPr lang="ru-RU" dirty="0" smtClean="0"/>
              <a:t>отношения (</a:t>
            </a:r>
            <a:r>
              <a:rPr lang="en-US" dirty="0" smtClean="0"/>
              <a:t>select-project)</a:t>
            </a:r>
            <a:endParaRPr lang="ru-RU" dirty="0"/>
          </a:p>
          <a:p>
            <a:r>
              <a:rPr lang="ru-RU" dirty="0" smtClean="0"/>
              <a:t>Выделить </a:t>
            </a:r>
            <a:r>
              <a:rPr lang="ru-RU" dirty="0"/>
              <a:t>для каждого отношения индексы и первичные </a:t>
            </a:r>
            <a:r>
              <a:rPr lang="ru-RU" dirty="0" smtClean="0"/>
              <a:t>ключи</a:t>
            </a:r>
            <a:endParaRPr lang="ru-RU" dirty="0"/>
          </a:p>
          <a:p>
            <a:r>
              <a:rPr lang="ru-RU" dirty="0" smtClean="0"/>
              <a:t>Описать </a:t>
            </a:r>
            <a:r>
              <a:rPr lang="ru-RU" dirty="0"/>
              <a:t>схему каждого из отношений с индексами и первичными ключами. Это необходимо для загрузки данных в модули </a:t>
            </a:r>
            <a:r>
              <a:rPr lang="ru-RU" dirty="0" err="1" smtClean="0"/>
              <a:t>join</a:t>
            </a:r>
            <a:endParaRPr lang="ru-RU" dirty="0"/>
          </a:p>
          <a:p>
            <a:r>
              <a:rPr lang="ru-RU" dirty="0" smtClean="0"/>
              <a:t>Выделить </a:t>
            </a:r>
            <a:r>
              <a:rPr lang="ru-RU" dirty="0"/>
              <a:t>пары для выполнения операций </a:t>
            </a:r>
            <a:r>
              <a:rPr lang="ru-RU" dirty="0" err="1"/>
              <a:t>join</a:t>
            </a:r>
            <a:r>
              <a:rPr lang="ru-RU" dirty="0"/>
              <a:t> вида: </a:t>
            </a:r>
            <a:r>
              <a:rPr lang="ru-RU" dirty="0" err="1"/>
              <a:t>select-select</a:t>
            </a:r>
            <a:r>
              <a:rPr lang="ru-RU" dirty="0"/>
              <a:t> или </a:t>
            </a:r>
            <a:r>
              <a:rPr lang="ru-RU" dirty="0" err="1"/>
              <a:t>join-select</a:t>
            </a:r>
            <a:r>
              <a:rPr lang="ru-RU" dirty="0"/>
              <a:t>, где </a:t>
            </a:r>
            <a:r>
              <a:rPr lang="ru-RU" dirty="0" err="1"/>
              <a:t>select</a:t>
            </a:r>
            <a:r>
              <a:rPr lang="ru-RU" dirty="0"/>
              <a:t> – результат работы подзапроса </a:t>
            </a:r>
            <a:r>
              <a:rPr lang="ru-RU" dirty="0" err="1"/>
              <a:t>select</a:t>
            </a:r>
            <a:r>
              <a:rPr lang="ru-RU" dirty="0"/>
              <a:t>, а </a:t>
            </a:r>
            <a:r>
              <a:rPr lang="ru-RU" dirty="0" err="1"/>
              <a:t>join</a:t>
            </a:r>
            <a:r>
              <a:rPr lang="ru-RU" dirty="0"/>
              <a:t> – результат выполнения подзапроса </a:t>
            </a:r>
            <a:r>
              <a:rPr lang="ru-RU" dirty="0" err="1"/>
              <a:t>join</a:t>
            </a:r>
            <a:r>
              <a:rPr lang="ru-RU" dirty="0"/>
              <a:t>. И расположить выделенные пары согласно регулярного </a:t>
            </a:r>
            <a:r>
              <a:rPr lang="ru-RU" dirty="0" smtClean="0"/>
              <a:t>плана</a:t>
            </a:r>
            <a:r>
              <a:rPr lang="en-US" dirty="0" smtClean="0"/>
              <a:t> (join)</a:t>
            </a:r>
            <a:endParaRPr lang="ru-RU" dirty="0"/>
          </a:p>
          <a:p>
            <a:r>
              <a:rPr lang="ru-RU" dirty="0" smtClean="0"/>
              <a:t>Составить </a:t>
            </a:r>
            <a:r>
              <a:rPr lang="ru-RU" dirty="0"/>
              <a:t>запрос для получения результата работы </a:t>
            </a:r>
            <a:r>
              <a:rPr lang="ru-RU" dirty="0" err="1"/>
              <a:t>join</a:t>
            </a:r>
            <a:r>
              <a:rPr lang="ru-RU" dirty="0"/>
              <a:t>. Описать схему результата </a:t>
            </a:r>
            <a:r>
              <a:rPr lang="ru-RU" dirty="0" err="1"/>
              <a:t>join</a:t>
            </a:r>
            <a:r>
              <a:rPr lang="ru-RU" dirty="0"/>
              <a:t> с индексами и первичными ключами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Выделить </a:t>
            </a:r>
            <a:r>
              <a:rPr lang="ru-RU" dirty="0"/>
              <a:t>все операции по сортировке и </a:t>
            </a:r>
            <a:r>
              <a:rPr lang="ru-RU" dirty="0" smtClean="0"/>
              <a:t>агрегации</a:t>
            </a:r>
            <a:endParaRPr lang="ru-RU" dirty="0"/>
          </a:p>
          <a:p>
            <a:r>
              <a:rPr lang="ru-RU" dirty="0" smtClean="0"/>
              <a:t>Составить </a:t>
            </a:r>
            <a:r>
              <a:rPr lang="ru-RU" dirty="0"/>
              <a:t>запрос на основе результата </a:t>
            </a:r>
            <a:r>
              <a:rPr lang="ru-RU" dirty="0" err="1"/>
              <a:t>join</a:t>
            </a:r>
            <a:r>
              <a:rPr lang="ru-RU" dirty="0"/>
              <a:t> с применением выделенных операции по сортировке и </a:t>
            </a:r>
            <a:r>
              <a:rPr lang="ru-RU" dirty="0" smtClean="0"/>
              <a:t>агрегации</a:t>
            </a:r>
            <a:r>
              <a:rPr lang="en-US" dirty="0" smtClean="0"/>
              <a:t> (sort)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2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O_ORDERPRIORITY,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COUNT(*) AS ORDER_COUNT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ORDERS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O_ORDERDATE &gt;= DATE '1996-02-01'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AND O_ORDERDATE &lt; DATE '1996-02-01' + INTERVAL '3' MONTH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AND EXISTS (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SELECT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*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FROM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LINEITEM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WHERE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L_ORDERKEY = O_ORDERKEY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AND L_COMMITDATE &lt; L_RECEIPTDATE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ORDER BY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O_ORDERPRIORITY;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7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Запрос №4 из теста </a:t>
            </a:r>
            <a:r>
              <a:rPr lang="en-US" dirty="0" smtClean="0"/>
              <a:t>TPC-H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1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 O'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O_ORDERPRIORITY,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O_ORDERKEY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ORDERS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O_ORDERDATE &gt;= DATE '1996-02-01'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AND O_ORDERDATE &lt; DATE '1996-02-01' + INTERVAL '3' MONTH;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L‘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L_ORDERKEY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LINEITEM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L_COMMITDATE &lt; L_RECEIPTDATE;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Select-project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2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069520"/>
            <a:ext cx="7886700" cy="5519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O_ORDERPRIORITY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O`,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L`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L_ORDERKEY = O_ORDERKEY;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4872-0E2E-4AAA-BAA5-2CA69907C30B}" type="slidenum">
              <a:rPr lang="ru-RU" smtClean="0"/>
              <a:t>9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3609</TotalTime>
  <Words>1701</Words>
  <Application>Microsoft Office PowerPoint</Application>
  <PresentationFormat>Экран (4:3)</PresentationFormat>
  <Paragraphs>369</Paragraphs>
  <Slides>48</Slides>
  <Notes>1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Calibri</vt:lpstr>
      <vt:lpstr>Courier New</vt:lpstr>
      <vt:lpstr>Times New Roman</vt:lpstr>
      <vt:lpstr>Arial</vt:lpstr>
      <vt:lpstr>Symbol</vt:lpstr>
      <vt:lpstr>Calibri Light</vt:lpstr>
      <vt:lpstr>Arial Unicode MS</vt:lpstr>
      <vt:lpstr>Тема Office</vt:lpstr>
      <vt:lpstr>Точечный рисунок</vt:lpstr>
      <vt:lpstr>Visio</vt:lpstr>
      <vt:lpstr>Разработка и исследование консервативной СУБД Clusterix-N класса «BigData» на платформе GPU-кластера</vt:lpstr>
      <vt:lpstr>Введение</vt:lpstr>
      <vt:lpstr>Многообразие систем BigData</vt:lpstr>
      <vt:lpstr>Clusterix, Clusterix-M</vt:lpstr>
      <vt:lpstr>Регулярный план</vt:lpstr>
      <vt:lpstr>Претрансляция запросов</vt:lpstr>
      <vt:lpstr>Запрос №4 из теста TPC-H</vt:lpstr>
      <vt:lpstr>Select-project</vt:lpstr>
      <vt:lpstr>Join</vt:lpstr>
      <vt:lpstr>Sort</vt:lpstr>
      <vt:lpstr>Clusterix-N</vt:lpstr>
      <vt:lpstr>Архитектура Clusterix-N</vt:lpstr>
      <vt:lpstr>Пример конфигурации</vt:lpstr>
      <vt:lpstr>Состав Clusterix-N</vt:lpstr>
      <vt:lpstr>Состав модуля MGM</vt:lpstr>
      <vt:lpstr>Состав модуля MGM</vt:lpstr>
      <vt:lpstr>Состав модуля MGM</vt:lpstr>
      <vt:lpstr>Состав модуля MGM</vt:lpstr>
      <vt:lpstr>Состав модуля MGM</vt:lpstr>
      <vt:lpstr>Состав модуля MGM</vt:lpstr>
      <vt:lpstr>Состав модуля SORT</vt:lpstr>
      <vt:lpstr>Состав модуля HASH</vt:lpstr>
      <vt:lpstr>Состав модуля JOIN</vt:lpstr>
      <vt:lpstr>Состав модуля IO</vt:lpstr>
      <vt:lpstr>Подсистема мониторинга</vt:lpstr>
      <vt:lpstr>Записываемые параметры</vt:lpstr>
      <vt:lpstr>Визуализация данных мониторинга</vt:lpstr>
      <vt:lpstr>Визуализация данных мониторинга</vt:lpstr>
      <vt:lpstr>Визуализация данных мониторинга</vt:lpstr>
      <vt:lpstr>Как работает Clusterix-N?</vt:lpstr>
      <vt:lpstr>PerformSys</vt:lpstr>
      <vt:lpstr>PerformSys</vt:lpstr>
      <vt:lpstr>Client</vt:lpstr>
      <vt:lpstr>Server</vt:lpstr>
      <vt:lpstr>Balancer</vt:lpstr>
      <vt:lpstr>Эффективность работы PerformSys</vt:lpstr>
      <vt:lpstr>BigData: PerformSys vs Clusterix-N</vt:lpstr>
      <vt:lpstr>Постановка экспериментов</vt:lpstr>
      <vt:lpstr>Постановка эксперимента для PerfomSys</vt:lpstr>
      <vt:lpstr>Конфигурация узлов для PerformSys</vt:lpstr>
      <vt:lpstr>Постановка эксперимента для Clusterix-N</vt:lpstr>
      <vt:lpstr>Конфигурация узлов для Clusterix-N</vt:lpstr>
      <vt:lpstr>Результаты PerformSys и Clusterix-N</vt:lpstr>
      <vt:lpstr>Временная диаграмма работы Clusterix-N 120 ГБ</vt:lpstr>
      <vt:lpstr>Загрузка ОП узлов Clusterix-N 120 ГБ</vt:lpstr>
      <vt:lpstr>Загрузка CPU узлов Clusterix-N 120 ГБ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Классен Роман Константинович</dc:creator>
  <cp:lastModifiedBy>Классен Роман</cp:lastModifiedBy>
  <cp:revision>191</cp:revision>
  <cp:lastPrinted>2015-06-03T17:16:46Z</cp:lastPrinted>
  <dcterms:created xsi:type="dcterms:W3CDTF">2015-05-18T12:21:11Z</dcterms:created>
  <dcterms:modified xsi:type="dcterms:W3CDTF">2018-02-16T11:20:18Z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