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4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76" r:id="rId2"/>
    <p:sldId id="900" r:id="rId3"/>
    <p:sldId id="913" r:id="rId4"/>
    <p:sldId id="914" r:id="rId5"/>
    <p:sldId id="910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908" r:id="rId14"/>
    <p:sldId id="909" r:id="rId15"/>
    <p:sldId id="894" r:id="rId16"/>
    <p:sldId id="895" r:id="rId17"/>
    <p:sldId id="766" r:id="rId18"/>
    <p:sldId id="767" r:id="rId19"/>
    <p:sldId id="769" r:id="rId20"/>
    <p:sldId id="771" r:id="rId21"/>
    <p:sldId id="772" r:id="rId22"/>
    <p:sldId id="915" r:id="rId23"/>
    <p:sldId id="870" r:id="rId24"/>
    <p:sldId id="916" r:id="rId25"/>
    <p:sldId id="898" r:id="rId26"/>
    <p:sldId id="899" r:id="rId27"/>
    <p:sldId id="917" r:id="rId28"/>
    <p:sldId id="879" r:id="rId29"/>
    <p:sldId id="918" r:id="rId30"/>
    <p:sldId id="880" r:id="rId31"/>
    <p:sldId id="883" r:id="rId32"/>
    <p:sldId id="919" r:id="rId33"/>
    <p:sldId id="881" r:id="rId34"/>
    <p:sldId id="920" r:id="rId35"/>
    <p:sldId id="921" r:id="rId36"/>
    <p:sldId id="912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ouis Letourneau" initials="L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262626"/>
    <a:srgbClr val="000066"/>
    <a:srgbClr val="FF0000"/>
    <a:srgbClr val="660066"/>
    <a:srgbClr val="3399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69" autoAdjust="0"/>
    <p:restoredTop sz="67143" autoAdjust="0"/>
  </p:normalViewPr>
  <p:slideViewPr>
    <p:cSldViewPr snapToGrid="0">
      <p:cViewPr>
        <p:scale>
          <a:sx n="100" d="100"/>
          <a:sy n="100" d="100"/>
        </p:scale>
        <p:origin x="-1818" y="-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9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50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F5EF3-57CF-48A1-BAC7-8F4E5B78D65A}" type="datetimeFigureOut">
              <a:rPr lang="en-US" smtClean="0"/>
              <a:pPr/>
              <a:t>1/14/2014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D286B4-ED32-4539-85E5-0226FE963A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1547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7A45FB4-49F1-4D36-8F71-EED28BF8972B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85C9BD0-C080-4477-9A49-3D50DD34A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985438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52862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25286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2411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686118" y="4343236"/>
            <a:ext cx="5485765" cy="4113818"/>
          </a:xfrm>
          <a:prstGeom prst="rect">
            <a:avLst/>
          </a:pr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5C9BD0-C080-4477-9A49-3D50DD34ADE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83613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AE6C1B-1447-4679-AAC4-03155495970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E5020-4223-4D52-8AB0-B0741839810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A98C9-3956-46EF-98EE-0110C518E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6BB06-2E21-465F-B214-7F1F8D8D4E33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5997A-86F1-4906-8190-85996390E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E1B8C-6D72-4F58-A8A2-1C87D987363F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50F7D-C9A5-407D-A0E5-D75E831523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  <a:lvl2pPr>
              <a:defRPr>
                <a:latin typeface="Gill Sans MT" pitchFamily="34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B8542-6B29-41FD-AC00-9D0E8B64318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FBE96-823A-48D8-B988-D9CB2531F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3A6716-645F-4B79-AA99-7B341A5D8D5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C6884-2A04-451C-8126-4284A372F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FBA63-A7C0-4DC8-9CA1-3FC33FD49532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160FB-822B-4A94-96DD-09F5C2E24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484BD-7720-46FD-AC49-817E2928DE31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AD5C2-0A41-4969-A3F9-79C9BD1D3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674C8-AFE6-438E-9770-D39B3F9944C0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61C8B-D7B2-4304-85D0-0D355B10DC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88365-21D6-47E8-8911-1517B99F4C1F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7FD2-246F-4161-A4CD-73CF51D13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07AB3-FA81-44D4-B2FE-5AEF8EACA41D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1400B-E449-4FB7-8A1D-2C0C993ECF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D04D7-6B5C-4B66-8E82-AA8DC5F5E3FD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E3293-A339-4296-8313-EDFA3E5C4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589518" y="75621"/>
            <a:ext cx="709728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80972" y="1382229"/>
            <a:ext cx="71058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D0790B6-439D-4895-BE2F-CB7D881066F9}" type="datetimeFigureOut">
              <a:rPr lang="en-US"/>
              <a:pPr>
                <a:defRPr/>
              </a:pPr>
              <a:t>1/14/2014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BCC82F-49FF-40DE-B51C-F3D54F11F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2" name="Picture 3"/>
          <p:cNvPicPr preferRelativeResize="0">
            <a:picLocks noChangeAspect="1" noChangeArrowheads="1"/>
          </p:cNvPicPr>
          <p:nvPr/>
        </p:nvPicPr>
        <p:blipFill>
          <a:blip r:embed="rId1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147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ioinformatics.service@mail.mcgill.ca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3.emf"/><Relationship Id="rId11" Type="http://schemas.openxmlformats.org/officeDocument/2006/relationships/image" Target="../media/image8.png"/><Relationship Id="rId5" Type="http://schemas.openxmlformats.org/officeDocument/2006/relationships/hyperlink" Target="http://www.usadellab.org/cms/?page=trimmomatic" TargetMode="External"/><Relationship Id="rId10" Type="http://schemas.openxmlformats.org/officeDocument/2006/relationships/image" Target="../media/image17.emf"/><Relationship Id="rId4" Type="http://schemas.openxmlformats.org/officeDocument/2006/relationships/image" Target="../media/image12.png"/><Relationship Id="rId9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amtools.sourceforge.net/" TargetMode="External"/><Relationship Id="rId5" Type="http://schemas.openxmlformats.org/officeDocument/2006/relationships/hyperlink" Target="http://picard.sourceforge.net" TargetMode="Externa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emf"/><Relationship Id="rId5" Type="http://schemas.openxmlformats.org/officeDocument/2006/relationships/hyperlink" Target="http://bio-bwa.sourceforge.net/" TargetMode="External"/><Relationship Id="rId4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Office_Excel_Worksheet1.xlsx"/><Relationship Id="rId5" Type="http://schemas.openxmlformats.org/officeDocument/2006/relationships/hyperlink" Target="http://vcftools.sourceforge.net/specs.html" TargetMode="External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8.jpeg"/><Relationship Id="rId4" Type="http://schemas.openxmlformats.org/officeDocument/2006/relationships/hyperlink" Target="http://www.broadinstitute.org/igv/viewing_vcf_files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gqinnovationcenter.com/services/bioinformatics/index.aspx?l=f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ubtitle 2"/>
          <p:cNvSpPr>
            <a:spLocks noGrp="1"/>
          </p:cNvSpPr>
          <p:nvPr>
            <p:ph type="subTitle" idx="1"/>
          </p:nvPr>
        </p:nvSpPr>
        <p:spPr>
          <a:xfrm>
            <a:off x="2046967" y="4939584"/>
            <a:ext cx="6400800" cy="1562815"/>
          </a:xfrm>
        </p:spPr>
        <p:txBody>
          <a:bodyPr/>
          <a:lstStyle/>
          <a:p>
            <a:pPr algn="l">
              <a:lnSpc>
                <a:spcPct val="80000"/>
              </a:lnSpc>
            </a:pPr>
            <a:r>
              <a:rPr lang="en-US" sz="1800" b="1" noProof="0" smtClean="0">
                <a:solidFill>
                  <a:schemeClr val="tx2"/>
                </a:solidFill>
              </a:rPr>
              <a:t>Bioinformatics Analysis Team </a:t>
            </a:r>
          </a:p>
          <a:p>
            <a:pPr algn="l">
              <a:lnSpc>
                <a:spcPct val="80000"/>
              </a:lnSpc>
            </a:pPr>
            <a:r>
              <a:rPr lang="en-US" sz="1800" noProof="0" smtClean="0">
                <a:solidFill>
                  <a:schemeClr val="tx2"/>
                </a:solidFill>
              </a:rPr>
              <a:t>McGill University and Genome Quebec Innovation Center</a:t>
            </a:r>
            <a:br>
              <a:rPr lang="en-US" sz="1800" noProof="0" smtClean="0">
                <a:solidFill>
                  <a:schemeClr val="tx2"/>
                </a:solidFill>
              </a:rPr>
            </a:br>
            <a:r>
              <a:rPr lang="en-US" sz="1600" b="1" u="sng" noProof="0" smtClean="0">
                <a:hlinkClick r:id="rId3"/>
              </a:rPr>
              <a:t>bioinformatics.service@mail.mcgill.ca</a:t>
            </a:r>
            <a:endParaRPr lang="en-US" sz="1600" b="1" noProof="0" smtClean="0">
              <a:solidFill>
                <a:srgbClr val="000066"/>
              </a:solidFill>
            </a:endParaRPr>
          </a:p>
          <a:p>
            <a:pPr algn="l">
              <a:lnSpc>
                <a:spcPct val="80000"/>
              </a:lnSpc>
            </a:pPr>
            <a:endParaRPr lang="en-US" sz="1600" b="1" noProof="0" smtClean="0">
              <a:solidFill>
                <a:srgbClr val="000066"/>
              </a:solidFill>
            </a:endParaRPr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92275" y="2149475"/>
            <a:ext cx="7177088" cy="1470025"/>
          </a:xfrm>
        </p:spPr>
        <p:txBody>
          <a:bodyPr/>
          <a:lstStyle/>
          <a:p>
            <a:pPr eaLnBrk="1" hangingPunct="1"/>
            <a:r>
              <a:rPr lang="en-US" sz="2800" b="1" i="1" noProof="0" smtClean="0"/>
              <a:t>DNAseq analysis</a:t>
            </a:r>
            <a:br>
              <a:rPr lang="en-US" sz="2800" b="1" i="1" noProof="0" smtClean="0"/>
            </a:br>
            <a:endParaRPr lang="en-US" sz="2000" noProof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 descr="Logo Génome-seu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797" y="0"/>
            <a:ext cx="1727200" cy="10328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6605208"/>
      </p:ext>
    </p:extLst>
  </p:cSld>
  <p:clrMapOvr>
    <a:masterClrMapping/>
  </p:clrMapOvr>
  <p:transition advTm="5668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QC of raw sequences</a:t>
            </a:r>
            <a:endParaRPr lang="en-US" noProof="0"/>
          </a:p>
        </p:txBody>
      </p:sp>
      <p:pic>
        <p:nvPicPr>
          <p:cNvPr id="6" name="Picture 5" descr="Screen Shot 2013-11-08 at 11.39.59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900" y="1799957"/>
            <a:ext cx="7531100" cy="381242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619500" y="3213101"/>
            <a:ext cx="317500" cy="23241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4479044"/>
      </p:ext>
    </p:extLst>
  </p:cSld>
  <p:clrMapOvr>
    <a:masterClrMapping/>
  </p:clrMapOvr>
  <p:transition advTm="3778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QC of raw sequences</a:t>
            </a:r>
            <a:endParaRPr lang="en-US" noProof="0"/>
          </a:p>
        </p:txBody>
      </p:sp>
      <p:pic>
        <p:nvPicPr>
          <p:cNvPr id="4" name="Picture 3" descr="Screen Shot 2013-11-08 at 11.32.01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727200"/>
            <a:ext cx="7505700" cy="33941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Right Arrow 6"/>
          <p:cNvSpPr/>
          <p:nvPr/>
        </p:nvSpPr>
        <p:spPr>
          <a:xfrm>
            <a:off x="2522469" y="5717606"/>
            <a:ext cx="630621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32076" y="5633523"/>
            <a:ext cx="5843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err="1" smtClean="0">
                <a:solidFill>
                  <a:srgbClr val="FF0000"/>
                </a:solidFill>
              </a:rPr>
              <a:t>low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qualtity</a:t>
            </a:r>
            <a:r>
              <a:rPr lang="fr-CA" dirty="0" smtClean="0">
                <a:solidFill>
                  <a:srgbClr val="FF0000"/>
                </a:solidFill>
              </a:rPr>
              <a:t> bases </a:t>
            </a:r>
            <a:r>
              <a:rPr lang="fr-CA" dirty="0" err="1" smtClean="0">
                <a:solidFill>
                  <a:srgbClr val="FF0000"/>
                </a:solidFill>
              </a:rPr>
              <a:t>can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bias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subsequent</a:t>
            </a:r>
            <a:r>
              <a:rPr lang="fr-CA" dirty="0" smtClean="0">
                <a:solidFill>
                  <a:srgbClr val="FF0000"/>
                </a:solidFill>
              </a:rPr>
              <a:t> </a:t>
            </a:r>
            <a:r>
              <a:rPr lang="fr-CA" dirty="0" err="1" smtClean="0">
                <a:solidFill>
                  <a:srgbClr val="FF0000"/>
                </a:solidFill>
              </a:rPr>
              <a:t>anlaysis</a:t>
            </a:r>
            <a:endParaRPr lang="fr-CA" dirty="0" smtClean="0">
              <a:solidFill>
                <a:srgbClr val="FF0000"/>
              </a:solidFill>
            </a:endParaRPr>
          </a:p>
          <a:p>
            <a:r>
              <a:rPr lang="fr-CA" dirty="0" smtClean="0">
                <a:solidFill>
                  <a:srgbClr val="FF0000"/>
                </a:solidFill>
              </a:rPr>
              <a:t>(</a:t>
            </a:r>
            <a:r>
              <a:rPr lang="fr-CA" dirty="0" err="1" smtClean="0">
                <a:solidFill>
                  <a:srgbClr val="FF0000"/>
                </a:solidFill>
              </a:rPr>
              <a:t>i.e</a:t>
            </a:r>
            <a:r>
              <a:rPr lang="fr-CA" dirty="0" smtClean="0">
                <a:solidFill>
                  <a:srgbClr val="FF0000"/>
                </a:solidFill>
              </a:rPr>
              <a:t>, SNP and SV </a:t>
            </a:r>
            <a:r>
              <a:rPr lang="fr-CA" dirty="0" err="1" smtClean="0">
                <a:solidFill>
                  <a:srgbClr val="FF0000"/>
                </a:solidFill>
              </a:rPr>
              <a:t>calling</a:t>
            </a:r>
            <a:r>
              <a:rPr lang="fr-CA" dirty="0" smtClean="0">
                <a:solidFill>
                  <a:srgbClr val="FF0000"/>
                </a:solidFill>
              </a:rPr>
              <a:t>, …)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97344324"/>
      </p:ext>
    </p:extLst>
  </p:cSld>
  <p:clrMapOvr>
    <a:masterClrMapping/>
  </p:clrMapOvr>
  <p:transition advTm="22804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QC of raw sequences</a:t>
            </a:r>
            <a:endParaRPr lang="en-US" noProof="0"/>
          </a:p>
        </p:txBody>
      </p:sp>
      <p:pic>
        <p:nvPicPr>
          <p:cNvPr id="5" name="Picture 4" descr="Screen Shot 2013-11-08 at 11.52.16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1723279"/>
            <a:ext cx="7217235" cy="39906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TextBox 6"/>
          <p:cNvSpPr txBox="1"/>
          <p:nvPr/>
        </p:nvSpPr>
        <p:spPr>
          <a:xfrm>
            <a:off x="5618196" y="1212358"/>
            <a:ext cx="2661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Positional Base-Content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84118219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QC of raw sequences</a:t>
            </a:r>
            <a:endParaRPr lang="en-US" noProof="0"/>
          </a:p>
        </p:txBody>
      </p:sp>
      <p:pic>
        <p:nvPicPr>
          <p:cNvPr id="3" name="Picture 2" descr="Screen Shot 2013-11-08 at 11.52.00 A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1604263"/>
            <a:ext cx="7334267" cy="39379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="" xmlns:p14="http://schemas.microsoft.com/office/powerpoint/2010/main" val="3210640192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QC of raw sequences</a:t>
            </a:r>
            <a:endParaRPr lang="en-US" noProof="0"/>
          </a:p>
        </p:txBody>
      </p:sp>
      <p:sp>
        <p:nvSpPr>
          <p:cNvPr id="7" name="TextBox 6"/>
          <p:cNvSpPr txBox="1"/>
          <p:nvPr/>
        </p:nvSpPr>
        <p:spPr>
          <a:xfrm>
            <a:off x="5329596" y="1250846"/>
            <a:ext cx="361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Species composition (via BLAST)</a:t>
            </a:r>
            <a:endParaRPr lang="en-US" dirty="0"/>
          </a:p>
        </p:txBody>
      </p:sp>
      <p:pic>
        <p:nvPicPr>
          <p:cNvPr id="9" name="Picture 8" descr="Screen Shot 2013-11-08 at 1.39.42 PM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397" y="1654963"/>
            <a:ext cx="6796672" cy="50594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/>
          <p:cNvSpPr/>
          <p:nvPr/>
        </p:nvSpPr>
        <p:spPr>
          <a:xfrm flipV="1">
            <a:off x="1731642" y="2174546"/>
            <a:ext cx="1789358" cy="288658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58100626"/>
      </p:ext>
    </p:extLst>
  </p:cSld>
  <p:clrMapOvr>
    <a:masterClrMapping/>
  </p:clrMapOvr>
  <p:transition advTm="3884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Trimming and aligning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1950" y="1409700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1584324" y="2174875"/>
            <a:ext cx="1930401" cy="99695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Read Filtering</a:t>
            </a:r>
            <a:endParaRPr lang="en-US" noProof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5475771"/>
          </a:xfrm>
        </p:spPr>
        <p:txBody>
          <a:bodyPr/>
          <a:lstStyle/>
          <a:p>
            <a:pPr marL="457200"/>
            <a:r>
              <a:rPr lang="en-US" sz="2400" noProof="0" smtClean="0"/>
              <a:t>Clip </a:t>
            </a:r>
            <a:r>
              <a:rPr lang="en-US" sz="2400" noProof="0"/>
              <a:t>Illumina </a:t>
            </a:r>
            <a:r>
              <a:rPr lang="en-US" sz="2400" b="1" noProof="0"/>
              <a:t>adapters</a:t>
            </a:r>
            <a:r>
              <a:rPr lang="en-US" sz="2400" noProof="0" smtClean="0"/>
              <a:t>:</a:t>
            </a:r>
          </a:p>
          <a:p>
            <a:pPr marL="114300" indent="0">
              <a:buNone/>
            </a:pPr>
            <a:endParaRPr lang="en-US" sz="2400" noProof="0" smtClean="0"/>
          </a:p>
          <a:p>
            <a:pPr marL="114300" indent="0">
              <a:buNone/>
            </a:pPr>
            <a:endParaRPr lang="en-US" sz="2400" noProof="0" smtClean="0"/>
          </a:p>
          <a:p>
            <a:pPr marL="457200"/>
            <a:endParaRPr lang="en-US" sz="2400" noProof="0" smtClean="0"/>
          </a:p>
          <a:p>
            <a:pPr marL="457200"/>
            <a:r>
              <a:rPr lang="en-US" sz="2400" noProof="0" smtClean="0"/>
              <a:t>Trim trailing </a:t>
            </a:r>
            <a:r>
              <a:rPr lang="en-US" sz="2400" b="1" noProof="0"/>
              <a:t>quality</a:t>
            </a:r>
            <a:r>
              <a:rPr lang="en-US" sz="2400" noProof="0"/>
              <a:t> &lt; </a:t>
            </a:r>
            <a:r>
              <a:rPr lang="en-US" sz="2400" noProof="0" smtClean="0"/>
              <a:t>30</a:t>
            </a:r>
          </a:p>
          <a:p>
            <a:pPr marL="114300" indent="0">
              <a:buNone/>
            </a:pPr>
            <a:endParaRPr lang="en-US" sz="2400" noProof="0" smtClean="0"/>
          </a:p>
          <a:p>
            <a:pPr marL="114300" indent="0">
              <a:buNone/>
            </a:pPr>
            <a:endParaRPr lang="en-US" sz="2400" noProof="0" smtClean="0"/>
          </a:p>
          <a:p>
            <a:pPr marL="457200"/>
            <a:endParaRPr lang="en-US" sz="2400" noProof="0" smtClean="0"/>
          </a:p>
          <a:p>
            <a:pPr marL="114300" indent="0">
              <a:buNone/>
            </a:pPr>
            <a:endParaRPr lang="en-US" sz="2400" noProof="0" smtClean="0"/>
          </a:p>
          <a:p>
            <a:pPr marL="114300" indent="0">
              <a:buNone/>
            </a:pPr>
            <a:endParaRPr lang="en-US" sz="2400" noProof="0" smtClean="0"/>
          </a:p>
          <a:p>
            <a:pPr marL="457200"/>
            <a:r>
              <a:rPr lang="en-US" sz="2400" noProof="0" smtClean="0"/>
              <a:t>Filter for read </a:t>
            </a:r>
            <a:r>
              <a:rPr lang="en-US" sz="2400" b="1" noProof="0"/>
              <a:t>length</a:t>
            </a:r>
            <a:r>
              <a:rPr lang="en-US" sz="2400" noProof="0"/>
              <a:t> </a:t>
            </a:r>
            <a:r>
              <a:rPr lang="en-US" sz="2400" noProof="0" smtClean="0"/>
              <a:t>≥ </a:t>
            </a:r>
            <a:r>
              <a:rPr lang="en-US" sz="2400" noProof="0"/>
              <a:t>32 </a:t>
            </a:r>
            <a:r>
              <a:rPr lang="en-US" sz="2400" noProof="0" smtClean="0"/>
              <a:t>bp</a:t>
            </a:r>
          </a:p>
          <a:p>
            <a:pPr marL="114300" indent="0">
              <a:buNone/>
            </a:pPr>
            <a:endParaRPr lang="en-US" sz="2400" noProof="0"/>
          </a:p>
        </p:txBody>
      </p:sp>
      <p:grpSp>
        <p:nvGrpSpPr>
          <p:cNvPr id="3" name="Group 35"/>
          <p:cNvGrpSpPr/>
          <p:nvPr/>
        </p:nvGrpSpPr>
        <p:grpSpPr>
          <a:xfrm>
            <a:off x="6395822" y="6273737"/>
            <a:ext cx="2646580" cy="620818"/>
            <a:chOff x="4572000" y="6206009"/>
            <a:chExt cx="2646580" cy="620818"/>
          </a:xfrm>
        </p:grpSpPr>
        <p:pic>
          <p:nvPicPr>
            <p:cNvPr id="5" name="Picture 4" descr="Screen Shot 2013-11-08 at 3.04.27 PM.pd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6206009"/>
              <a:ext cx="2646580" cy="32668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65876" y="6457495"/>
              <a:ext cx="1658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hlinkClick r:id="rId5"/>
                </a:rPr>
                <a:t>usadellab.org</a:t>
              </a:r>
              <a:endParaRPr lang="en-US" dirty="0" smtClean="0"/>
            </a:p>
          </p:txBody>
        </p:sp>
      </p:grpSp>
      <p:grpSp>
        <p:nvGrpSpPr>
          <p:cNvPr id="4" name="Group 36"/>
          <p:cNvGrpSpPr/>
          <p:nvPr/>
        </p:nvGrpSpPr>
        <p:grpSpPr>
          <a:xfrm>
            <a:off x="2929467" y="1879598"/>
            <a:ext cx="4978398" cy="1048589"/>
            <a:chOff x="2929467" y="1794933"/>
            <a:chExt cx="4978398" cy="104858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84619" y="1871133"/>
              <a:ext cx="2792708" cy="4254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29467" y="2364358"/>
              <a:ext cx="2792708" cy="425408"/>
            </a:xfrm>
            <a:prstGeom prst="rect">
              <a:avLst/>
            </a:prstGeom>
          </p:spPr>
        </p:pic>
        <p:grpSp>
          <p:nvGrpSpPr>
            <p:cNvPr id="7" name="Group 18"/>
            <p:cNvGrpSpPr/>
            <p:nvPr/>
          </p:nvGrpSpPr>
          <p:grpSpPr>
            <a:xfrm>
              <a:off x="6496736" y="1794933"/>
              <a:ext cx="1411129" cy="1048589"/>
              <a:chOff x="6324601" y="3284490"/>
              <a:chExt cx="770466" cy="453543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6324601" y="3284490"/>
                <a:ext cx="198966" cy="20801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6335379" y="3539067"/>
                <a:ext cx="759688" cy="19896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551070" y="3351262"/>
                <a:ext cx="298449" cy="90439"/>
              </a:xfrm>
              <a:prstGeom prst="rect">
                <a:avLst/>
              </a:prstGeom>
            </p:spPr>
          </p:pic>
        </p:grpSp>
      </p:grpSp>
      <p:pic>
        <p:nvPicPr>
          <p:cNvPr id="21" name="Picture 20" descr="Screen Shot 2013-11-08 at 11.32.01 AM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698" y="3640658"/>
            <a:ext cx="5519975" cy="204893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5" name="Up Arrow 24"/>
          <p:cNvSpPr/>
          <p:nvPr/>
        </p:nvSpPr>
        <p:spPr>
          <a:xfrm rot="18900000">
            <a:off x="8263471" y="4521192"/>
            <a:ext cx="254000" cy="694266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44195230"/>
      </p:ext>
    </p:extLst>
  </p:cSld>
  <p:clrMapOvr>
    <a:masterClrMapping/>
  </p:clrMapOvr>
  <p:transition advTm="95887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2"/>
          <p:cNvSpPr/>
          <p:nvPr/>
        </p:nvSpPr>
        <p:spPr>
          <a:xfrm>
            <a:off x="2015103" y="459449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5" name="Line 13"/>
          <p:cNvSpPr/>
          <p:nvPr/>
        </p:nvSpPr>
        <p:spPr>
          <a:xfrm>
            <a:off x="2331857" y="438711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6" name="Line 14"/>
          <p:cNvSpPr/>
          <p:nvPr/>
        </p:nvSpPr>
        <p:spPr>
          <a:xfrm>
            <a:off x="2189808" y="386294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1" name="Line 19"/>
          <p:cNvSpPr/>
          <p:nvPr/>
        </p:nvSpPr>
        <p:spPr>
          <a:xfrm>
            <a:off x="1830601" y="3993577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2" name="Line 20"/>
          <p:cNvSpPr/>
          <p:nvPr/>
        </p:nvSpPr>
        <p:spPr>
          <a:xfrm>
            <a:off x="2189808" y="4124211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3" name="Line 21"/>
          <p:cNvSpPr/>
          <p:nvPr/>
        </p:nvSpPr>
        <p:spPr>
          <a:xfrm>
            <a:off x="1732636" y="428750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4" name="Line 22"/>
          <p:cNvSpPr/>
          <p:nvPr/>
        </p:nvSpPr>
        <p:spPr>
          <a:xfrm>
            <a:off x="1602016" y="373230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5" name="TextShape 23"/>
          <p:cNvSpPr txBox="1"/>
          <p:nvPr/>
        </p:nvSpPr>
        <p:spPr>
          <a:xfrm>
            <a:off x="1750596" y="3210751"/>
            <a:ext cx="713514" cy="346834"/>
          </a:xfrm>
          <a:prstGeom prst="rect">
            <a:avLst/>
          </a:prstGeom>
        </p:spPr>
        <p:txBody>
          <a:bodyPr wrap="none" lIns="97967" tIns="57147" rIns="97967" bIns="57147"/>
          <a:lstStyle/>
          <a:p>
            <a:r>
              <a:rPr lang="en-US">
                <a:solidFill>
                  <a:srgbClr val="000000"/>
                </a:solidFill>
                <a:latin typeface="Arial"/>
              </a:rPr>
              <a:t>reads</a:t>
            </a:r>
            <a:endParaRPr/>
          </a:p>
        </p:txBody>
      </p:sp>
      <p:sp>
        <p:nvSpPr>
          <p:cNvPr id="128" name="Line 36"/>
          <p:cNvSpPr/>
          <p:nvPr/>
        </p:nvSpPr>
        <p:spPr>
          <a:xfrm flipV="1">
            <a:off x="3260896" y="2610487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37"/>
          <p:cNvSpPr/>
          <p:nvPr/>
        </p:nvSpPr>
        <p:spPr>
          <a:xfrm>
            <a:off x="3260896" y="4269541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3234463" y="4486290"/>
            <a:ext cx="5003678" cy="1361823"/>
            <a:chOff x="3217530" y="1522957"/>
            <a:chExt cx="5003678" cy="1361823"/>
          </a:xfrm>
        </p:grpSpPr>
        <p:sp>
          <p:nvSpPr>
            <p:cNvPr id="94" name="Line 2"/>
            <p:cNvSpPr/>
            <p:nvPr/>
          </p:nvSpPr>
          <p:spPr>
            <a:xfrm>
              <a:off x="552552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5" name="Line 3"/>
            <p:cNvSpPr/>
            <p:nvPr/>
          </p:nvSpPr>
          <p:spPr>
            <a:xfrm>
              <a:off x="573288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6" name="Line 4"/>
            <p:cNvSpPr/>
            <p:nvPr/>
          </p:nvSpPr>
          <p:spPr>
            <a:xfrm flipH="1">
              <a:off x="61476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7" name="Line 5"/>
            <p:cNvSpPr/>
            <p:nvPr/>
          </p:nvSpPr>
          <p:spPr>
            <a:xfrm flipH="1">
              <a:off x="594024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8" name="Line 6"/>
            <p:cNvSpPr/>
            <p:nvPr/>
          </p:nvSpPr>
          <p:spPr>
            <a:xfrm>
              <a:off x="614760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9" name="Line 7"/>
            <p:cNvSpPr/>
            <p:nvPr/>
          </p:nvSpPr>
          <p:spPr>
            <a:xfrm flipH="1">
              <a:off x="63549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0" name="Line 8"/>
            <p:cNvSpPr/>
            <p:nvPr/>
          </p:nvSpPr>
          <p:spPr>
            <a:xfrm>
              <a:off x="71844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1" name="Line 9"/>
            <p:cNvSpPr/>
            <p:nvPr/>
          </p:nvSpPr>
          <p:spPr>
            <a:xfrm>
              <a:off x="73917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2" name="Line 10"/>
            <p:cNvSpPr/>
            <p:nvPr/>
          </p:nvSpPr>
          <p:spPr>
            <a:xfrm>
              <a:off x="759912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3" name="Line 11"/>
            <p:cNvSpPr/>
            <p:nvPr/>
          </p:nvSpPr>
          <p:spPr>
            <a:xfrm flipH="1">
              <a:off x="780648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7" name="Line 15"/>
            <p:cNvSpPr/>
            <p:nvPr/>
          </p:nvSpPr>
          <p:spPr>
            <a:xfrm>
              <a:off x="5525528" y="1898531"/>
              <a:ext cx="124416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8" name="Line 16"/>
            <p:cNvSpPr/>
            <p:nvPr/>
          </p:nvSpPr>
          <p:spPr>
            <a:xfrm>
              <a:off x="7184408" y="1898531"/>
              <a:ext cx="103680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9" name="TextShape 17"/>
            <p:cNvSpPr txBox="1"/>
            <p:nvPr/>
          </p:nvSpPr>
          <p:spPr>
            <a:xfrm>
              <a:off x="5618269" y="1540593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2798"/>
                  </a:solidFill>
                </a:rPr>
                <a:t>contig1</a:t>
              </a:r>
              <a:endParaRPr dirty="0"/>
            </a:p>
          </p:txBody>
        </p:sp>
        <p:sp>
          <p:nvSpPr>
            <p:cNvPr id="110" name="TextShape 18"/>
            <p:cNvSpPr txBox="1"/>
            <p:nvPr/>
          </p:nvSpPr>
          <p:spPr>
            <a:xfrm>
              <a:off x="7235024" y="1522957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>
                  <a:solidFill>
                    <a:srgbClr val="002798"/>
                  </a:solidFill>
                </a:rPr>
                <a:t>contig2</a:t>
              </a:r>
              <a:endParaRPr/>
            </a:p>
          </p:txBody>
        </p:sp>
        <p:sp>
          <p:nvSpPr>
            <p:cNvPr id="130" name="TextShape 38"/>
            <p:cNvSpPr txBox="1"/>
            <p:nvPr/>
          </p:nvSpPr>
          <p:spPr>
            <a:xfrm>
              <a:off x="3217530" y="2073542"/>
              <a:ext cx="1070108" cy="811238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0000"/>
                  </a:solidFill>
                  <a:latin typeface="Arial"/>
                </a:rPr>
                <a:t>assembly</a:t>
              </a:r>
              <a:endParaRPr dirty="0"/>
            </a:p>
            <a:p>
              <a:endParaRPr dirty="0"/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all </a:t>
              </a:r>
              <a:r>
                <a:rPr lang="en-US" dirty="0" err="1">
                  <a:solidFill>
                    <a:srgbClr val="000000"/>
                  </a:solidFill>
                  <a:latin typeface="Arial"/>
                </a:rPr>
                <a:t>vs</a:t>
              </a:r>
              <a:r>
                <a:rPr lang="en-US" dirty="0">
                  <a:solidFill>
                    <a:srgbClr val="000000"/>
                  </a:solidFill>
                  <a:latin typeface="Arial"/>
                </a:rPr>
                <a:t> all</a:t>
              </a:r>
              <a:endParaRPr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38064" y="1571892"/>
            <a:ext cx="6082385" cy="1511041"/>
            <a:chOff x="2871930" y="4907759"/>
            <a:chExt cx="6082385" cy="1511041"/>
          </a:xfrm>
        </p:grpSpPr>
        <p:sp>
          <p:nvSpPr>
            <p:cNvPr id="116" name="Line 24"/>
            <p:cNvSpPr/>
            <p:nvPr/>
          </p:nvSpPr>
          <p:spPr>
            <a:xfrm>
              <a:off x="5429195" y="5575883"/>
              <a:ext cx="3525120" cy="0"/>
            </a:xfrm>
            <a:prstGeom prst="line">
              <a:avLst/>
            </a:prstGeom>
            <a:ln w="36000">
              <a:solidFill>
                <a:srgbClr val="FF6309"/>
              </a:solidFill>
              <a:round/>
              <a:tailEnd type="triangle" w="med" len="med"/>
            </a:ln>
          </p:spPr>
        </p:sp>
        <p:sp>
          <p:nvSpPr>
            <p:cNvPr id="117" name="TextShape 25"/>
            <p:cNvSpPr txBox="1"/>
            <p:nvPr/>
          </p:nvSpPr>
          <p:spPr>
            <a:xfrm>
              <a:off x="6496691" y="5205209"/>
              <a:ext cx="1150440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FF6309"/>
                  </a:solidFill>
                  <a:latin typeface="Arial"/>
                </a:rPr>
                <a:t>Reference</a:t>
              </a:r>
              <a:endParaRPr dirty="0"/>
            </a:p>
          </p:txBody>
        </p:sp>
        <p:sp>
          <p:nvSpPr>
            <p:cNvPr id="118" name="Line 26"/>
            <p:cNvSpPr/>
            <p:nvPr/>
          </p:nvSpPr>
          <p:spPr>
            <a:xfrm>
              <a:off x="552585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19" name="Line 27"/>
            <p:cNvSpPr/>
            <p:nvPr/>
          </p:nvSpPr>
          <p:spPr>
            <a:xfrm>
              <a:off x="573321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0" name="Line 28"/>
            <p:cNvSpPr/>
            <p:nvPr/>
          </p:nvSpPr>
          <p:spPr>
            <a:xfrm flipH="1">
              <a:off x="6147935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1" name="Line 29"/>
            <p:cNvSpPr/>
            <p:nvPr/>
          </p:nvSpPr>
          <p:spPr>
            <a:xfrm flipH="1">
              <a:off x="5940575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2" name="Line 30"/>
            <p:cNvSpPr/>
            <p:nvPr/>
          </p:nvSpPr>
          <p:spPr>
            <a:xfrm>
              <a:off x="6147935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3" name="Line 31"/>
            <p:cNvSpPr/>
            <p:nvPr/>
          </p:nvSpPr>
          <p:spPr>
            <a:xfrm flipH="1">
              <a:off x="6355295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4" name="Line 32"/>
            <p:cNvSpPr/>
            <p:nvPr/>
          </p:nvSpPr>
          <p:spPr>
            <a:xfrm>
              <a:off x="7609251" y="5796655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5" name="Line 33"/>
            <p:cNvSpPr/>
            <p:nvPr/>
          </p:nvSpPr>
          <p:spPr>
            <a:xfrm>
              <a:off x="7816611" y="6004037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6" name="Line 34"/>
            <p:cNvSpPr/>
            <p:nvPr/>
          </p:nvSpPr>
          <p:spPr>
            <a:xfrm>
              <a:off x="8023971" y="6211419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27" name="Line 35"/>
            <p:cNvSpPr/>
            <p:nvPr/>
          </p:nvSpPr>
          <p:spPr>
            <a:xfrm flipH="1">
              <a:off x="8231331" y="6418800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31" name="TextShape 39"/>
            <p:cNvSpPr txBox="1"/>
            <p:nvPr/>
          </p:nvSpPr>
          <p:spPr>
            <a:xfrm>
              <a:off x="2871930" y="4907759"/>
              <a:ext cx="1599774" cy="811238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mapping</a:t>
              </a:r>
              <a:endParaRPr dirty="0"/>
            </a:p>
            <a:p>
              <a:pPr algn="ctr"/>
              <a:endParaRPr dirty="0"/>
            </a:p>
            <a:p>
              <a:pPr algn="ctr"/>
              <a:r>
                <a:rPr lang="en-US" dirty="0">
                  <a:solidFill>
                    <a:srgbClr val="000000"/>
                  </a:solidFill>
                  <a:latin typeface="Arial"/>
                </a:rPr>
                <a:t>all </a:t>
              </a:r>
              <a:r>
                <a:rPr lang="en-US" dirty="0" err="1">
                  <a:solidFill>
                    <a:srgbClr val="000000"/>
                  </a:solidFill>
                  <a:latin typeface="Arial"/>
                </a:rPr>
                <a:t>vs</a:t>
              </a:r>
              <a:r>
                <a:rPr lang="en-US" dirty="0">
                  <a:solidFill>
                    <a:srgbClr val="000000"/>
                  </a:solidFill>
                  <a:latin typeface="Arial"/>
                </a:rPr>
                <a:t> reference</a:t>
              </a:r>
              <a:endParaRPr dirty="0"/>
            </a:p>
          </p:txBody>
        </p:sp>
      </p:grp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Assembly vs. Mapping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2009972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31230"/>
    </mc:Choice>
    <mc:Fallback>
      <p:transition spd="slow" advTm="3123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ine 12"/>
          <p:cNvSpPr/>
          <p:nvPr/>
        </p:nvSpPr>
        <p:spPr>
          <a:xfrm>
            <a:off x="2015103" y="459449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5" name="Line 13"/>
          <p:cNvSpPr/>
          <p:nvPr/>
        </p:nvSpPr>
        <p:spPr>
          <a:xfrm>
            <a:off x="2331857" y="438711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06" name="Line 14"/>
          <p:cNvSpPr/>
          <p:nvPr/>
        </p:nvSpPr>
        <p:spPr>
          <a:xfrm>
            <a:off x="2189808" y="386294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1" name="Line 19"/>
          <p:cNvSpPr/>
          <p:nvPr/>
        </p:nvSpPr>
        <p:spPr>
          <a:xfrm>
            <a:off x="1830601" y="3993577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2" name="Line 20"/>
          <p:cNvSpPr/>
          <p:nvPr/>
        </p:nvSpPr>
        <p:spPr>
          <a:xfrm>
            <a:off x="2189808" y="4124211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3" name="Line 21"/>
          <p:cNvSpPr/>
          <p:nvPr/>
        </p:nvSpPr>
        <p:spPr>
          <a:xfrm>
            <a:off x="1732636" y="4287504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4" name="Line 22"/>
          <p:cNvSpPr/>
          <p:nvPr/>
        </p:nvSpPr>
        <p:spPr>
          <a:xfrm>
            <a:off x="1602016" y="373230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5" name="TextShape 23"/>
          <p:cNvSpPr txBox="1"/>
          <p:nvPr/>
        </p:nvSpPr>
        <p:spPr>
          <a:xfrm>
            <a:off x="1750596" y="3007555"/>
            <a:ext cx="1246604" cy="565378"/>
          </a:xfrm>
          <a:prstGeom prst="rect">
            <a:avLst/>
          </a:prstGeom>
        </p:spPr>
        <p:txBody>
          <a:bodyPr wrap="none" lIns="97967" tIns="57147" rIns="97967" bIns="57147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DNA-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seq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reads</a:t>
            </a:r>
            <a:endParaRPr dirty="0"/>
          </a:p>
        </p:txBody>
      </p:sp>
      <p:sp>
        <p:nvSpPr>
          <p:cNvPr id="128" name="Line 36"/>
          <p:cNvSpPr/>
          <p:nvPr/>
        </p:nvSpPr>
        <p:spPr>
          <a:xfrm flipV="1">
            <a:off x="3260896" y="2610487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sp>
        <p:nvSpPr>
          <p:cNvPr id="129" name="Line 37"/>
          <p:cNvSpPr/>
          <p:nvPr/>
        </p:nvSpPr>
        <p:spPr>
          <a:xfrm>
            <a:off x="3260896" y="4269541"/>
            <a:ext cx="1866240" cy="1036909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  <p:grpSp>
        <p:nvGrpSpPr>
          <p:cNvPr id="3" name="Group 2"/>
          <p:cNvGrpSpPr/>
          <p:nvPr/>
        </p:nvGrpSpPr>
        <p:grpSpPr>
          <a:xfrm>
            <a:off x="5542461" y="3970074"/>
            <a:ext cx="2695680" cy="1721317"/>
            <a:chOff x="5525528" y="1006741"/>
            <a:chExt cx="2695680" cy="1721317"/>
          </a:xfrm>
        </p:grpSpPr>
        <p:sp>
          <p:nvSpPr>
            <p:cNvPr id="94" name="Line 2"/>
            <p:cNvSpPr/>
            <p:nvPr/>
          </p:nvSpPr>
          <p:spPr>
            <a:xfrm>
              <a:off x="552552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5" name="Line 3"/>
            <p:cNvSpPr/>
            <p:nvPr/>
          </p:nvSpPr>
          <p:spPr>
            <a:xfrm>
              <a:off x="573288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6" name="Line 4"/>
            <p:cNvSpPr/>
            <p:nvPr/>
          </p:nvSpPr>
          <p:spPr>
            <a:xfrm flipH="1">
              <a:off x="61476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7" name="Line 5"/>
            <p:cNvSpPr/>
            <p:nvPr/>
          </p:nvSpPr>
          <p:spPr>
            <a:xfrm flipH="1">
              <a:off x="594024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8" name="Line 6"/>
            <p:cNvSpPr/>
            <p:nvPr/>
          </p:nvSpPr>
          <p:spPr>
            <a:xfrm>
              <a:off x="614760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99" name="Line 7"/>
            <p:cNvSpPr/>
            <p:nvPr/>
          </p:nvSpPr>
          <p:spPr>
            <a:xfrm flipH="1">
              <a:off x="63549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0" name="Line 8"/>
            <p:cNvSpPr/>
            <p:nvPr/>
          </p:nvSpPr>
          <p:spPr>
            <a:xfrm>
              <a:off x="7184408" y="2105913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1" name="Line 9"/>
            <p:cNvSpPr/>
            <p:nvPr/>
          </p:nvSpPr>
          <p:spPr>
            <a:xfrm>
              <a:off x="7391768" y="2313294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2" name="Line 10"/>
            <p:cNvSpPr/>
            <p:nvPr/>
          </p:nvSpPr>
          <p:spPr>
            <a:xfrm>
              <a:off x="7599128" y="2520676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3" name="Line 11"/>
            <p:cNvSpPr/>
            <p:nvPr/>
          </p:nvSpPr>
          <p:spPr>
            <a:xfrm flipH="1">
              <a:off x="7806488" y="2728058"/>
              <a:ext cx="414720" cy="0"/>
            </a:xfrm>
            <a:prstGeom prst="line">
              <a:avLst/>
            </a:prstGeom>
            <a:ln w="36000">
              <a:solidFill>
                <a:srgbClr val="000000"/>
              </a:solidFill>
              <a:round/>
              <a:tailEnd type="triangle" w="med" len="med"/>
            </a:ln>
          </p:spPr>
        </p:sp>
        <p:sp>
          <p:nvSpPr>
            <p:cNvPr id="107" name="Line 15"/>
            <p:cNvSpPr/>
            <p:nvPr/>
          </p:nvSpPr>
          <p:spPr>
            <a:xfrm>
              <a:off x="5525528" y="1898531"/>
              <a:ext cx="124416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8" name="Line 16"/>
            <p:cNvSpPr/>
            <p:nvPr/>
          </p:nvSpPr>
          <p:spPr>
            <a:xfrm>
              <a:off x="7184408" y="1898531"/>
              <a:ext cx="1036800" cy="0"/>
            </a:xfrm>
            <a:prstGeom prst="line">
              <a:avLst/>
            </a:prstGeom>
            <a:ln w="36000">
              <a:solidFill>
                <a:srgbClr val="002798"/>
              </a:solidFill>
              <a:round/>
              <a:tailEnd type="triangle" w="med" len="med"/>
            </a:ln>
          </p:spPr>
        </p:sp>
        <p:sp>
          <p:nvSpPr>
            <p:cNvPr id="109" name="TextShape 17"/>
            <p:cNvSpPr txBox="1"/>
            <p:nvPr/>
          </p:nvSpPr>
          <p:spPr>
            <a:xfrm>
              <a:off x="5618269" y="1540593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 dirty="0">
                  <a:solidFill>
                    <a:srgbClr val="002798"/>
                  </a:solidFill>
                </a:rPr>
                <a:t>contig1</a:t>
              </a:r>
              <a:endParaRPr dirty="0"/>
            </a:p>
          </p:txBody>
        </p:sp>
        <p:sp>
          <p:nvSpPr>
            <p:cNvPr id="110" name="TextShape 18"/>
            <p:cNvSpPr txBox="1"/>
            <p:nvPr/>
          </p:nvSpPr>
          <p:spPr>
            <a:xfrm>
              <a:off x="7235024" y="1522957"/>
              <a:ext cx="862748" cy="346834"/>
            </a:xfrm>
            <a:prstGeom prst="rect">
              <a:avLst/>
            </a:prstGeom>
          </p:spPr>
          <p:txBody>
            <a:bodyPr wrap="none" lIns="97967" tIns="57147" rIns="97967" bIns="57147"/>
            <a:lstStyle/>
            <a:p>
              <a:r>
                <a:rPr lang="en-US">
                  <a:solidFill>
                    <a:srgbClr val="002798"/>
                  </a:solidFill>
                </a:rPr>
                <a:t>contig2</a:t>
              </a:r>
              <a:endParaRPr/>
            </a:p>
          </p:txBody>
        </p:sp>
        <p:sp>
          <p:nvSpPr>
            <p:cNvPr id="130" name="TextShape 38"/>
            <p:cNvSpPr txBox="1"/>
            <p:nvPr/>
          </p:nvSpPr>
          <p:spPr>
            <a:xfrm>
              <a:off x="5994596" y="1006741"/>
              <a:ext cx="2082604" cy="43259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97967" tIns="57147" rIns="97967" bIns="57147"/>
            <a:lstStyle/>
            <a:p>
              <a:r>
                <a:rPr lang="en-US" dirty="0" smtClean="0">
                  <a:solidFill>
                    <a:srgbClr val="000000"/>
                  </a:solidFill>
                  <a:latin typeface="Arial"/>
                </a:rPr>
                <a:t>De novo assembly</a:t>
              </a:r>
              <a:endParaRPr dirty="0"/>
            </a:p>
          </p:txBody>
        </p:sp>
      </p:grpSp>
      <p:sp>
        <p:nvSpPr>
          <p:cNvPr id="116" name="Line 24"/>
          <p:cNvSpPr/>
          <p:nvPr/>
        </p:nvSpPr>
        <p:spPr>
          <a:xfrm>
            <a:off x="5395329" y="2240016"/>
            <a:ext cx="3525120" cy="0"/>
          </a:xfrm>
          <a:prstGeom prst="line">
            <a:avLst/>
          </a:prstGeom>
          <a:ln w="36000">
            <a:solidFill>
              <a:srgbClr val="FF6309"/>
            </a:solidFill>
            <a:round/>
            <a:tailEnd type="triangle" w="med" len="med"/>
          </a:ln>
        </p:spPr>
      </p:sp>
      <p:sp>
        <p:nvSpPr>
          <p:cNvPr id="117" name="TextShape 25"/>
          <p:cNvSpPr txBox="1"/>
          <p:nvPr/>
        </p:nvSpPr>
        <p:spPr>
          <a:xfrm>
            <a:off x="6285441" y="1862666"/>
            <a:ext cx="2228465" cy="285776"/>
          </a:xfrm>
          <a:prstGeom prst="rect">
            <a:avLst/>
          </a:prstGeom>
        </p:spPr>
        <p:txBody>
          <a:bodyPr wrap="none" lIns="97967" tIns="57147" rIns="97967" bIns="57147"/>
          <a:lstStyle/>
          <a:p>
            <a:r>
              <a:rPr lang="en-US" dirty="0" smtClean="0">
                <a:solidFill>
                  <a:srgbClr val="FF6309"/>
                </a:solidFill>
                <a:latin typeface="Arial"/>
              </a:rPr>
              <a:t>Ref. Genome</a:t>
            </a:r>
            <a:endParaRPr dirty="0"/>
          </a:p>
        </p:txBody>
      </p:sp>
      <p:sp>
        <p:nvSpPr>
          <p:cNvPr id="118" name="Line 26"/>
          <p:cNvSpPr/>
          <p:nvPr/>
        </p:nvSpPr>
        <p:spPr>
          <a:xfrm>
            <a:off x="5491989" y="246078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19" name="Line 27"/>
          <p:cNvSpPr/>
          <p:nvPr/>
        </p:nvSpPr>
        <p:spPr>
          <a:xfrm>
            <a:off x="5699349" y="2668170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0" name="Line 28"/>
          <p:cNvSpPr/>
          <p:nvPr/>
        </p:nvSpPr>
        <p:spPr>
          <a:xfrm flipH="1">
            <a:off x="6114069" y="246078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1" name="Line 29"/>
          <p:cNvSpPr/>
          <p:nvPr/>
        </p:nvSpPr>
        <p:spPr>
          <a:xfrm flipH="1">
            <a:off x="5906709" y="287555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2" name="Line 30"/>
          <p:cNvSpPr/>
          <p:nvPr/>
        </p:nvSpPr>
        <p:spPr>
          <a:xfrm>
            <a:off x="6114069" y="3082933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3" name="Line 31"/>
          <p:cNvSpPr/>
          <p:nvPr/>
        </p:nvSpPr>
        <p:spPr>
          <a:xfrm flipH="1">
            <a:off x="6321429" y="2668170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4" name="Line 32"/>
          <p:cNvSpPr/>
          <p:nvPr/>
        </p:nvSpPr>
        <p:spPr>
          <a:xfrm>
            <a:off x="7575385" y="2460788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5" name="Line 33"/>
          <p:cNvSpPr/>
          <p:nvPr/>
        </p:nvSpPr>
        <p:spPr>
          <a:xfrm>
            <a:off x="7782745" y="2668170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6" name="Line 34"/>
          <p:cNvSpPr/>
          <p:nvPr/>
        </p:nvSpPr>
        <p:spPr>
          <a:xfrm>
            <a:off x="7990105" y="2875552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27" name="Line 35"/>
          <p:cNvSpPr/>
          <p:nvPr/>
        </p:nvSpPr>
        <p:spPr>
          <a:xfrm flipH="1">
            <a:off x="8197465" y="3082933"/>
            <a:ext cx="414720" cy="0"/>
          </a:xfrm>
          <a:prstGeom prst="line">
            <a:avLst/>
          </a:prstGeom>
          <a:ln w="3600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31" name="TextShape 39"/>
          <p:cNvSpPr txBox="1"/>
          <p:nvPr/>
        </p:nvSpPr>
        <p:spPr>
          <a:xfrm>
            <a:off x="5808134" y="1402558"/>
            <a:ext cx="2827866" cy="4601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7967" tIns="57147" rIns="97967" bIns="57147"/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</a:rPr>
              <a:t>Reference-based mapping</a:t>
            </a:r>
            <a:endParaRPr dirty="0"/>
          </a:p>
        </p:txBody>
      </p:sp>
      <p:sp>
        <p:nvSpPr>
          <p:cNvPr id="41" name="Title 4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RNA-seq: Assembly vs Mapping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13431925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85463"/>
    </mc:Choice>
    <mc:Fallback>
      <p:transition spd="slow" advTm="8546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75621"/>
            <a:ext cx="7554482" cy="1143000"/>
          </a:xfrm>
        </p:spPr>
        <p:txBody>
          <a:bodyPr/>
          <a:lstStyle/>
          <a:p>
            <a:r>
              <a:rPr lang="en-US" noProof="0" smtClean="0"/>
              <a:t>Read Mapping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382229"/>
            <a:ext cx="7105828" cy="3850171"/>
          </a:xfrm>
        </p:spPr>
        <p:txBody>
          <a:bodyPr/>
          <a:lstStyle/>
          <a:p>
            <a:r>
              <a:rPr lang="en-US" sz="2400" noProof="0" dirty="0" smtClean="0"/>
              <a:t>Mapping problem is challenging:</a:t>
            </a:r>
          </a:p>
          <a:p>
            <a:pPr lvl="1"/>
            <a:r>
              <a:rPr lang="en-US" sz="2000" noProof="0" dirty="0"/>
              <a:t>Need to map millions of short reads to a </a:t>
            </a:r>
            <a:r>
              <a:rPr lang="en-US" sz="2000" noProof="0" dirty="0" smtClean="0"/>
              <a:t>genome</a:t>
            </a:r>
          </a:p>
          <a:p>
            <a:pPr lvl="1"/>
            <a:r>
              <a:rPr lang="en-US" sz="2000" noProof="0" dirty="0" smtClean="0"/>
              <a:t>Genome = text with billons of letters</a:t>
            </a:r>
          </a:p>
          <a:p>
            <a:pPr lvl="1"/>
            <a:r>
              <a:rPr lang="en-US" sz="2000" noProof="0" dirty="0" smtClean="0"/>
              <a:t>Many mapping locations possible </a:t>
            </a:r>
          </a:p>
          <a:p>
            <a:pPr lvl="1"/>
            <a:r>
              <a:rPr lang="en-US" sz="2000" noProof="0" dirty="0" smtClean="0"/>
              <a:t>NOT exact matching: sequencing errors and biological variants (substitutions, insertions, deletions, splicing)</a:t>
            </a:r>
          </a:p>
          <a:p>
            <a:r>
              <a:rPr lang="en-US" sz="2400" noProof="0" dirty="0" smtClean="0"/>
              <a:t>Clever use </a:t>
            </a:r>
            <a:r>
              <a:rPr lang="en-US" sz="2400" noProof="0" dirty="0"/>
              <a:t>of the </a:t>
            </a:r>
            <a:r>
              <a:rPr lang="en-US" sz="2400" b="1" noProof="0" dirty="0"/>
              <a:t>Burrows-Wheeler </a:t>
            </a:r>
            <a:r>
              <a:rPr lang="en-US" sz="2400" b="1" noProof="0" dirty="0" smtClean="0"/>
              <a:t>Transform </a:t>
            </a:r>
            <a:r>
              <a:rPr lang="en-US" sz="2400" noProof="0" dirty="0" smtClean="0"/>
              <a:t>increases speed and reduces memory footprint</a:t>
            </a:r>
          </a:p>
          <a:p>
            <a:r>
              <a:rPr lang="en-US" sz="2400" dirty="0" smtClean="0"/>
              <a:t>Used </a:t>
            </a:r>
            <a:r>
              <a:rPr lang="en-US" sz="2400" dirty="0" err="1" smtClean="0"/>
              <a:t>mapper</a:t>
            </a:r>
            <a:r>
              <a:rPr lang="en-US" sz="2400" dirty="0" smtClean="0"/>
              <a:t>:  BWA</a:t>
            </a:r>
          </a:p>
          <a:p>
            <a:r>
              <a:rPr lang="en-US" sz="2400" dirty="0" smtClean="0"/>
              <a:t>Other </a:t>
            </a:r>
            <a:r>
              <a:rPr lang="en-US" sz="2400" dirty="0" err="1" smtClean="0"/>
              <a:t>mappers</a:t>
            </a:r>
            <a:r>
              <a:rPr lang="en-US" sz="2400" dirty="0" smtClean="0"/>
              <a:t>: Bowtie, STAR, GEM, etc.</a:t>
            </a:r>
          </a:p>
        </p:txBody>
      </p:sp>
    </p:spTree>
    <p:extLst>
      <p:ext uri="{BB962C8B-B14F-4D97-AF65-F5344CB8AC3E}">
        <p14:creationId xmlns="" xmlns:p14="http://schemas.microsoft.com/office/powerpoint/2010/main" val="4221122549"/>
      </p:ext>
    </p:extLst>
  </p:cSld>
  <p:clrMapOvr>
    <a:masterClrMapping/>
  </p:clrMapOvr>
  <p:transition advTm="107736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6552576" y="6248886"/>
            <a:ext cx="1905100" cy="457220"/>
          </a:xfrm>
          <a:prstGeom prst="rect">
            <a:avLst/>
          </a:prstGeom>
          <a:noFill/>
          <a:ln>
            <a:noFill/>
          </a:ln>
        </p:spPr>
        <p:txBody>
          <a:bodyPr lIns="81639" tIns="42452" rIns="81639" bIns="42452"/>
          <a:lstStyle/>
          <a:p>
            <a:pPr algn="r">
              <a:lnSpc>
                <a:spcPct val="100000"/>
              </a:lnSpc>
              <a:buFont typeface="Arial"/>
              <a:buChar char="•"/>
            </a:pPr>
            <a:fld id="{A84231FA-DD05-4C98-A85B-B630086976E5}" type="slidenum">
              <a:rPr lang="en-US" sz="1100">
                <a:latin typeface="Arial"/>
              </a:rPr>
              <a:pPr algn="r">
                <a:lnSpc>
                  <a:spcPct val="100000"/>
                </a:lnSpc>
                <a:buFont typeface="Arial"/>
                <a:buChar char="•"/>
              </a:pPr>
              <a:t>2</a:t>
            </a:fld>
            <a:endParaRPr dirty="0"/>
          </a:p>
        </p:txBody>
      </p:sp>
      <p:sp>
        <p:nvSpPr>
          <p:cNvPr id="87" name="CustomShape 2"/>
          <p:cNvSpPr/>
          <p:nvPr/>
        </p:nvSpPr>
        <p:spPr>
          <a:xfrm>
            <a:off x="761844" y="6248560"/>
            <a:ext cx="2057272" cy="457220"/>
          </a:xfrm>
          <a:prstGeom prst="rect">
            <a:avLst/>
          </a:prstGeom>
          <a:noFill/>
          <a:ln>
            <a:noFill/>
          </a:ln>
        </p:spPr>
        <p:txBody>
          <a:bodyPr lIns="81639" tIns="42452" rIns="81639" bIns="42452"/>
          <a:lstStyle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1100" dirty="0">
                <a:latin typeface="Arial"/>
              </a:rPr>
              <a:t>Module #: Title of Module</a:t>
            </a:r>
            <a:endParaRPr dirty="0"/>
          </a:p>
        </p:txBody>
      </p:sp>
      <p:sp>
        <p:nvSpPr>
          <p:cNvPr id="88" name="CustomShape 3"/>
          <p:cNvSpPr/>
          <p:nvPr/>
        </p:nvSpPr>
        <p:spPr>
          <a:xfrm>
            <a:off x="0" y="0"/>
            <a:ext cx="9143433" cy="6858295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round/>
          </a:ln>
        </p:spPr>
      </p:sp>
      <p:pic>
        <p:nvPicPr>
          <p:cNvPr id="89" name="Content Placeholder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343" y="72829"/>
            <a:ext cx="6857575" cy="6734519"/>
          </a:xfrm>
          <a:prstGeom prst="rect">
            <a:avLst/>
          </a:prstGeom>
          <a:ln>
            <a:noFill/>
          </a:ln>
        </p:spPr>
      </p:pic>
      <p:sp>
        <p:nvSpPr>
          <p:cNvPr id="90" name="CustomShape 4"/>
          <p:cNvSpPr/>
          <p:nvPr/>
        </p:nvSpPr>
        <p:spPr>
          <a:xfrm>
            <a:off x="6552576" y="6248886"/>
            <a:ext cx="1905100" cy="45722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SAM/BAM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2518664"/>
            <a:ext cx="7620000" cy="45259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noProof="0" smtClean="0"/>
              <a:t>Used to store alignments</a:t>
            </a:r>
            <a:endParaRPr lang="en-US" noProof="0" smtClean="0"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noProof="0" smtClean="0">
                <a:ea typeface="+mn-ea"/>
              </a:rPr>
              <a:t>SAM = text, BAM = binary</a:t>
            </a:r>
          </a:p>
          <a:p>
            <a:pPr fontAlgn="auto">
              <a:spcAft>
                <a:spcPts val="0"/>
              </a:spcAft>
              <a:defRPr/>
            </a:pPr>
            <a:endParaRPr lang="en-US" noProof="0">
              <a:ea typeface="+mn-ea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noProof="0" smtClean="0">
              <a:latin typeface="Consolas" pitchFamily="49" charset="0"/>
              <a:ea typeface="+mn-ea"/>
              <a:cs typeface="Consolas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noProof="0">
              <a:latin typeface="Consolas" pitchFamily="49" charset="0"/>
              <a:ea typeface="+mn-ea"/>
              <a:cs typeface="Consolas" pitchFamily="49" charset="0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noProof="0" smtClean="0">
                <a:latin typeface="Consolas" pitchFamily="49" charset="0"/>
                <a:ea typeface="+mn-ea"/>
                <a:cs typeface="Consolas" pitchFamily="49" charset="0"/>
              </a:rPr>
              <a:t>SRR013667.1 99 19 8882171 60 76M = 8882214 119 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noProof="0" smtClean="0">
                <a:solidFill>
                  <a:schemeClr val="accent6">
                    <a:lumMod val="75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NCCAGCAGCCATAACTGGAATGGGAAATAAACACTATGTTCAAAGCAGA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noProof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#&gt;</a:t>
            </a:r>
            <a:r>
              <a:rPr lang="en-US" sz="2000" noProof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A@BABAAAAADDEGCEFDHDEDBCFDBCDBCBDCEACB&gt;AC@CDB@</a:t>
            </a:r>
            <a:r>
              <a:rPr lang="en-US" sz="2000" noProof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ea typeface="+mn-ea"/>
                <a:cs typeface="Consolas" pitchFamily="49" charset="0"/>
              </a:rPr>
              <a:t>&gt;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000" noProof="0" smtClean="0">
                <a:solidFill>
                  <a:schemeClr val="accent3">
                    <a:lumMod val="50000"/>
                  </a:schemeClr>
                </a:solidFill>
                <a:latin typeface="Consolas" pitchFamily="49" charset="0"/>
                <a:cs typeface="Consolas" pitchFamily="49" charset="0"/>
              </a:rPr>
              <a:t>…</a:t>
            </a:r>
            <a:endParaRPr lang="en-US" sz="2000" noProof="0">
              <a:solidFill>
                <a:schemeClr val="accent3">
                  <a:lumMod val="50000"/>
                </a:schemeClr>
              </a:solidFill>
              <a:latin typeface="Consolas" pitchFamily="49" charset="0"/>
              <a:ea typeface="+mn-ea"/>
              <a:cs typeface="Consolas" pitchFamily="49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205107" y="4580460"/>
            <a:ext cx="1089025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490107" y="4040710"/>
            <a:ext cx="14478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Read name</a:t>
            </a:r>
          </a:p>
        </p:txBody>
      </p:sp>
      <p:sp>
        <p:nvSpPr>
          <p:cNvPr id="5" name="Rounded Rectangle 4"/>
          <p:cNvSpPr>
            <a:spLocks noChangeArrowheads="1"/>
          </p:cNvSpPr>
          <p:nvPr/>
        </p:nvSpPr>
        <p:spPr bwMode="auto">
          <a:xfrm>
            <a:off x="3144282" y="4040710"/>
            <a:ext cx="7239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Flag</a:t>
            </a: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4076145" y="4040710"/>
            <a:ext cx="2181225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Reference Position</a:t>
            </a: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6341507" y="4040710"/>
            <a:ext cx="9144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CIGAR</a:t>
            </a: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7405132" y="4040710"/>
            <a:ext cx="1752600" cy="4413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E5EEFF"/>
              </a:gs>
              <a:gs pos="64999">
                <a:srgbClr val="BFD5FF"/>
              </a:gs>
              <a:gs pos="100000">
                <a:srgbClr val="A3C4FF"/>
              </a:gs>
            </a:gsLst>
            <a:lin ang="54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Mate Position</a:t>
            </a: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0" y="5213339"/>
            <a:ext cx="1498588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EBDB"/>
              </a:gs>
              <a:gs pos="64999">
                <a:srgbClr val="FFD0AA"/>
              </a:gs>
              <a:gs pos="100000">
                <a:srgbClr val="FFBE86"/>
              </a:gs>
            </a:gsLst>
            <a:lin ang="5400000" scaled="1"/>
          </a:gradFill>
          <a:ln w="9525">
            <a:solidFill>
              <a:srgbClr val="F6924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Bases</a:t>
            </a:r>
          </a:p>
        </p:txBody>
      </p:sp>
      <p:sp>
        <p:nvSpPr>
          <p:cNvPr id="11" name="Rounded Rectangle 10"/>
          <p:cNvSpPr>
            <a:spLocks noChangeArrowheads="1"/>
          </p:cNvSpPr>
          <p:nvPr/>
        </p:nvSpPr>
        <p:spPr bwMode="auto">
          <a:xfrm>
            <a:off x="-1" y="5704407"/>
            <a:ext cx="1485901" cy="57256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Base Qualities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14007" y="458046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447495" y="4580460"/>
            <a:ext cx="58737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913011" y="4580460"/>
            <a:ext cx="253746" cy="387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5982859" y="4580460"/>
            <a:ext cx="482474" cy="38709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524000" y="5012266"/>
            <a:ext cx="7027333" cy="152400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845731" y="1185332"/>
            <a:ext cx="1710267" cy="846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Sample1.bam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006598" y="1583265"/>
            <a:ext cx="1710267" cy="846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Sample2.bam</a:t>
            </a:r>
          </a:p>
          <a:p>
            <a:r>
              <a:rPr lang="en-US" sz="800" dirty="0"/>
              <a:t>SRR013667.1 99 19 8882171 60 76M = 8882214 119 </a:t>
            </a:r>
          </a:p>
          <a:p>
            <a:r>
              <a:rPr lang="en-US" sz="800" dirty="0" smtClean="0"/>
              <a:t>NCCAGCAGCCATAACTGGAATGGGAAATAAACACTATGTTCAAAG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72000" y="1349365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between 10Gb </a:t>
            </a:r>
            <a:r>
              <a:rPr lang="en-US" dirty="0" err="1" smtClean="0"/>
              <a:t>ot</a:t>
            </a:r>
            <a:r>
              <a:rPr lang="en-US" dirty="0" smtClean="0"/>
              <a:t> 500Gb each bam  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81871" y="6673334"/>
            <a:ext cx="416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SAM: </a:t>
            </a:r>
            <a:r>
              <a:rPr lang="en-US" b="1" dirty="0" smtClean="0"/>
              <a:t>S</a:t>
            </a:r>
            <a:r>
              <a:rPr lang="en-US" dirty="0" smtClean="0"/>
              <a:t>equence </a:t>
            </a:r>
            <a:r>
              <a:rPr lang="en-US" b="1" dirty="0"/>
              <a:t>A</a:t>
            </a:r>
            <a:r>
              <a:rPr lang="en-US" dirty="0"/>
              <a:t>lignment/</a:t>
            </a:r>
            <a:r>
              <a:rPr lang="en-US" b="1" dirty="0"/>
              <a:t>M</a:t>
            </a:r>
            <a:r>
              <a:rPr lang="en-US" dirty="0"/>
              <a:t>ap format</a:t>
            </a:r>
          </a:p>
        </p:txBody>
      </p:sp>
    </p:spTree>
    <p:extLst>
      <p:ext uri="{BB962C8B-B14F-4D97-AF65-F5344CB8AC3E}">
        <p14:creationId xmlns="" xmlns:p14="http://schemas.microsoft.com/office/powerpoint/2010/main" val="4231762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Tm="57524"/>
    </mc:Choice>
    <mc:Fallback>
      <p:transition spd="slow" advTm="5752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The BAM/SAM format</a:t>
            </a:r>
            <a:endParaRPr lang="en-US" noProof="0"/>
          </a:p>
        </p:txBody>
      </p:sp>
      <p:pic>
        <p:nvPicPr>
          <p:cNvPr id="5" name="Picture 4" descr="Screen Shot 2013-05-29 at 10.07.3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71" y="1509956"/>
            <a:ext cx="2159000" cy="495300"/>
          </a:xfrm>
          <a:prstGeom prst="rect">
            <a:avLst/>
          </a:prstGeom>
        </p:spPr>
      </p:pic>
      <p:pic>
        <p:nvPicPr>
          <p:cNvPr id="6" name="Picture 5" descr="Screen Shot 2013-05-29 at 10.07.22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65" y="1609276"/>
            <a:ext cx="1549400" cy="393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31466" y="2065867"/>
            <a:ext cx="2481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picard.sourceforge.net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18267" y="2065867"/>
            <a:ext cx="277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hlinkClick r:id="rId6"/>
              </a:rPr>
              <a:t>samtools.sourceforge.net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184400" y="2523066"/>
            <a:ext cx="6536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Sort, View, Index, Statistics, Etc.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574801" y="3471335"/>
            <a:ext cx="7326244" cy="329320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 smtClean="0">
                <a:latin typeface="Courier"/>
                <a:cs typeface="Courier"/>
              </a:rPr>
              <a:t>$ </a:t>
            </a:r>
            <a:r>
              <a:rPr lang="en-US" sz="1600" dirty="0" err="1">
                <a:latin typeface="Courier"/>
                <a:cs typeface="Courier"/>
              </a:rPr>
              <a:t>samtools</a:t>
            </a:r>
            <a:r>
              <a:rPr lang="en-US" sz="1600" dirty="0">
                <a:latin typeface="Courier"/>
                <a:cs typeface="Courier"/>
              </a:rPr>
              <a:t> </a:t>
            </a:r>
            <a:r>
              <a:rPr lang="en-US" sz="1600" dirty="0" err="1">
                <a:latin typeface="Courier"/>
                <a:cs typeface="Courier"/>
              </a:rPr>
              <a:t>flagstat</a:t>
            </a:r>
            <a:r>
              <a:rPr lang="en-US" sz="1600" dirty="0">
                <a:latin typeface="Courier"/>
                <a:cs typeface="Courier"/>
              </a:rPr>
              <a:t> C1.bam </a:t>
            </a:r>
          </a:p>
          <a:p>
            <a:r>
              <a:rPr lang="en-US" sz="1600" dirty="0">
                <a:latin typeface="Courier"/>
                <a:cs typeface="Courier"/>
              </a:rPr>
              <a:t>110247820 + 0 in total (QC-passed reads + QC-failed reads)</a:t>
            </a:r>
          </a:p>
          <a:p>
            <a:r>
              <a:rPr lang="en-US" sz="1600" dirty="0">
                <a:latin typeface="Courier"/>
                <a:cs typeface="Courier"/>
              </a:rPr>
              <a:t>0 + 0 duplicates</a:t>
            </a:r>
          </a:p>
          <a:p>
            <a:r>
              <a:rPr lang="en-US" sz="1600" dirty="0">
                <a:latin typeface="Courier"/>
                <a:cs typeface="Courier"/>
              </a:rPr>
              <a:t>110247820 + 0 mapped (100.00%:nan%)</a:t>
            </a:r>
          </a:p>
          <a:p>
            <a:r>
              <a:rPr lang="en-US" sz="1600" dirty="0">
                <a:latin typeface="Courier"/>
                <a:cs typeface="Courier"/>
              </a:rPr>
              <a:t>110247820 + 0 paired in sequencing</a:t>
            </a:r>
          </a:p>
          <a:p>
            <a:r>
              <a:rPr lang="en-US" sz="1600" dirty="0">
                <a:latin typeface="Courier"/>
                <a:cs typeface="Courier"/>
              </a:rPr>
              <a:t>55137592 + 0 read1</a:t>
            </a:r>
          </a:p>
          <a:p>
            <a:r>
              <a:rPr lang="en-US" sz="1600" dirty="0">
                <a:latin typeface="Courier"/>
                <a:cs typeface="Courier"/>
              </a:rPr>
              <a:t>55110228 + 0 read2</a:t>
            </a:r>
          </a:p>
          <a:p>
            <a:r>
              <a:rPr lang="en-US" sz="1600" dirty="0">
                <a:latin typeface="Courier"/>
                <a:cs typeface="Courier"/>
              </a:rPr>
              <a:t>93772158 + 0 properly paired (85.06%:nan%)</a:t>
            </a:r>
          </a:p>
          <a:p>
            <a:r>
              <a:rPr lang="en-US" sz="1600" dirty="0">
                <a:latin typeface="Courier"/>
                <a:cs typeface="Courier"/>
              </a:rPr>
              <a:t>106460688 + 0 with itself and mate mapped</a:t>
            </a:r>
          </a:p>
          <a:p>
            <a:r>
              <a:rPr lang="en-US" sz="1600" dirty="0">
                <a:latin typeface="Courier"/>
                <a:cs typeface="Courier"/>
              </a:rPr>
              <a:t>3787132 + 0 singletons (3.44%:nan%)</a:t>
            </a:r>
          </a:p>
          <a:p>
            <a:r>
              <a:rPr lang="en-US" sz="1600" dirty="0">
                <a:latin typeface="Courier"/>
                <a:cs typeface="Courier"/>
              </a:rPr>
              <a:t>1962254 + 0 with mate mapped to a different </a:t>
            </a:r>
            <a:r>
              <a:rPr lang="en-US" sz="1600" dirty="0" err="1">
                <a:latin typeface="Courier"/>
                <a:cs typeface="Courier"/>
              </a:rPr>
              <a:t>chr</a:t>
            </a:r>
            <a:endParaRPr lang="en-US" sz="1600" dirty="0">
              <a:latin typeface="Courier"/>
              <a:cs typeface="Courier"/>
            </a:endParaRPr>
          </a:p>
          <a:p>
            <a:r>
              <a:rPr lang="en-US" sz="1600" dirty="0">
                <a:latin typeface="Courier"/>
                <a:cs typeface="Courier"/>
              </a:rPr>
              <a:t>738766 + 0 with mate mapped to a different </a:t>
            </a:r>
            <a:r>
              <a:rPr lang="en-US" sz="1600" dirty="0" err="1">
                <a:latin typeface="Courier"/>
                <a:cs typeface="Courier"/>
              </a:rPr>
              <a:t>chr</a:t>
            </a:r>
            <a:r>
              <a:rPr lang="en-US" sz="1600" dirty="0">
                <a:latin typeface="Courier"/>
                <a:cs typeface="Courier"/>
              </a:rPr>
              <a:t> (</a:t>
            </a:r>
            <a:r>
              <a:rPr lang="en-US" sz="1600" dirty="0" err="1">
                <a:latin typeface="Courier"/>
                <a:cs typeface="Courier"/>
              </a:rPr>
              <a:t>mapQ</a:t>
            </a:r>
            <a:r>
              <a:rPr lang="en-US" sz="1600" dirty="0">
                <a:latin typeface="Courier"/>
                <a:cs typeface="Courier"/>
              </a:rPr>
              <a:t>&gt;=5</a:t>
            </a:r>
            <a:r>
              <a:rPr lang="en-US" sz="1600" dirty="0" smtClean="0">
                <a:latin typeface="Courier"/>
                <a:cs typeface="Courier"/>
              </a:rPr>
              <a:t>)</a:t>
            </a:r>
          </a:p>
          <a:p>
            <a:r>
              <a:rPr lang="en-US" sz="1600" dirty="0">
                <a:latin typeface="Courier"/>
                <a:cs typeface="Courier"/>
              </a:rPr>
              <a:t>$</a:t>
            </a:r>
          </a:p>
        </p:txBody>
      </p:sp>
    </p:spTree>
    <p:extLst>
      <p:ext uri="{BB962C8B-B14F-4D97-AF65-F5344CB8AC3E}">
        <p14:creationId xmlns="" xmlns:p14="http://schemas.microsoft.com/office/powerpoint/2010/main" val="3088913063"/>
      </p:ext>
    </p:extLst>
  </p:cSld>
  <p:clrMapOvr>
    <a:masterClrMapping/>
  </p:clrMapOvr>
  <p:transition advTm="22371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metrics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371" y="1438275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1717674" y="3213100"/>
            <a:ext cx="1930401" cy="2082800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Included metrics</a:t>
            </a:r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57350" y="1276351"/>
            <a:ext cx="7181850" cy="1314450"/>
          </a:xfrm>
        </p:spPr>
        <p:txBody>
          <a:bodyPr/>
          <a:lstStyle/>
          <a:p>
            <a:r>
              <a:rPr lang="en-US" dirty="0" smtClean="0"/>
              <a:t>Metrics are collected form the output of </a:t>
            </a:r>
            <a:r>
              <a:rPr lang="en-US" dirty="0" err="1" smtClean="0"/>
              <a:t>Trimmomatic</a:t>
            </a:r>
            <a:r>
              <a:rPr lang="en-US" dirty="0" smtClean="0"/>
              <a:t>, </a:t>
            </a:r>
            <a:r>
              <a:rPr lang="en-US" dirty="0" err="1" smtClean="0"/>
              <a:t>Samtools</a:t>
            </a:r>
            <a:r>
              <a:rPr lang="en-US" dirty="0" smtClean="0"/>
              <a:t> and Picard </a:t>
            </a:r>
            <a:r>
              <a:rPr lang="en-US" dirty="0" err="1" smtClean="0"/>
              <a:t>softwares</a:t>
            </a:r>
            <a:endParaRPr lang="en-US" dirty="0"/>
          </a:p>
        </p:txBody>
      </p:sp>
      <p:pic>
        <p:nvPicPr>
          <p:cNvPr id="7" name="Picture 6" descr="Screen Shot 2013-11-13 at 9.14.26 AM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4" t="12225" r="1866"/>
          <a:stretch>
            <a:fillRect/>
          </a:stretch>
        </p:blipFill>
        <p:spPr>
          <a:xfrm>
            <a:off x="1647825" y="2209799"/>
            <a:ext cx="7353300" cy="3913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436675106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Alignment refinement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371" y="1438275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3606799" y="1555749"/>
            <a:ext cx="2413001" cy="369252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36" y="3352800"/>
            <a:ext cx="9076765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Local </a:t>
            </a:r>
            <a:r>
              <a:rPr lang="en-US" dirty="0" err="1" smtClean="0"/>
              <a:t>i</a:t>
            </a:r>
            <a:r>
              <a:rPr lang="en-US" noProof="0" dirty="0" err="1" smtClean="0"/>
              <a:t>ndel</a:t>
            </a:r>
            <a:r>
              <a:rPr lang="en-US" noProof="0" dirty="0" smtClean="0"/>
              <a:t> realignment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496530"/>
            <a:ext cx="7270928" cy="1789596"/>
          </a:xfrm>
        </p:spPr>
        <p:txBody>
          <a:bodyPr/>
          <a:lstStyle/>
          <a:p>
            <a:r>
              <a:rPr lang="en-US" sz="2400" noProof="0" dirty="0" smtClean="0"/>
              <a:t>Primary alignment with </a:t>
            </a:r>
            <a:r>
              <a:rPr lang="en-US" sz="2400" i="1" noProof="0" dirty="0" smtClean="0"/>
              <a:t>BWA </a:t>
            </a:r>
            <a:r>
              <a:rPr lang="en-US" sz="2400" noProof="0" dirty="0" smtClean="0">
                <a:hlinkClick r:id="rId5"/>
              </a:rPr>
              <a:t>bio</a:t>
            </a:r>
            <a:r>
              <a:rPr lang="en-US" sz="2400" noProof="0" dirty="0">
                <a:hlinkClick r:id="rId5"/>
              </a:rPr>
              <a:t>-bwa.sourceforge.net </a:t>
            </a:r>
            <a:endParaRPr lang="en-US" sz="2400" noProof="0" dirty="0" smtClean="0"/>
          </a:p>
          <a:p>
            <a:r>
              <a:rPr lang="en-US" sz="2400" noProof="0" dirty="0"/>
              <a:t>L</a:t>
            </a:r>
            <a:r>
              <a:rPr lang="en-US" sz="2400" noProof="0" dirty="0" smtClean="0"/>
              <a:t>ocal re-alignment around </a:t>
            </a:r>
            <a:r>
              <a:rPr lang="en-US" sz="2400" noProof="0" dirty="0" err="1" smtClean="0"/>
              <a:t>indels</a:t>
            </a:r>
            <a:r>
              <a:rPr lang="en-US" sz="2400" noProof="0" dirty="0" smtClean="0"/>
              <a:t> with </a:t>
            </a:r>
            <a:r>
              <a:rPr lang="en-US" sz="2400" i="1" noProof="0" dirty="0" smtClean="0"/>
              <a:t>GATK</a:t>
            </a:r>
          </a:p>
          <a:p>
            <a:r>
              <a:rPr lang="en-US" sz="2400" dirty="0" smtClean="0"/>
              <a:t>Possible mate inconsistency are fixed using </a:t>
            </a:r>
            <a:r>
              <a:rPr lang="en-US" sz="2400" i="1" dirty="0" err="1" smtClean="0"/>
              <a:t>Fixmate</a:t>
            </a:r>
            <a:endParaRPr lang="en-US" sz="2400" i="1" noProof="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927008" y="6581001"/>
            <a:ext cx="2288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dirty="0" err="1" smtClean="0"/>
              <a:t>broadinstitute.org</a:t>
            </a:r>
            <a:r>
              <a:rPr lang="en-US" sz="1200" dirty="0"/>
              <a:t>/</a:t>
            </a:r>
            <a:r>
              <a:rPr lang="en-US" sz="1200" dirty="0" err="1"/>
              <a:t>gatk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44700" y="3136900"/>
            <a:ext cx="952500" cy="50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53200" y="3136900"/>
            <a:ext cx="723900" cy="44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892542520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Duplicates and recalibration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382229"/>
            <a:ext cx="7309028" cy="1627671"/>
          </a:xfrm>
        </p:spPr>
        <p:txBody>
          <a:bodyPr/>
          <a:lstStyle/>
          <a:p>
            <a:r>
              <a:rPr lang="en-US" sz="2800" noProof="0" dirty="0" smtClean="0"/>
              <a:t>Mark duplicates with </a:t>
            </a:r>
            <a:r>
              <a:rPr lang="en-US" sz="2800" i="1" noProof="0" dirty="0" smtClean="0"/>
              <a:t>Picard</a:t>
            </a:r>
          </a:p>
          <a:p>
            <a:r>
              <a:rPr lang="en-US" sz="2800" noProof="0" dirty="0" smtClean="0"/>
              <a:t>Base Quality Score Recalibration </a:t>
            </a:r>
            <a:r>
              <a:rPr lang="en-US" sz="2800" i="1" noProof="0" dirty="0" smtClean="0"/>
              <a:t>GATK</a:t>
            </a:r>
            <a:endParaRPr lang="en-US" sz="2800" i="1" noProof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 t="14235"/>
          <a:stretch>
            <a:fillRect/>
          </a:stretch>
        </p:blipFill>
        <p:spPr>
          <a:xfrm>
            <a:off x="2103500" y="3429000"/>
            <a:ext cx="6792426" cy="306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27008" y="6581001"/>
            <a:ext cx="2288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image: </a:t>
            </a:r>
            <a:r>
              <a:rPr lang="en-US" sz="1200" dirty="0" err="1" smtClean="0"/>
              <a:t>broadinstitute.org</a:t>
            </a:r>
            <a:r>
              <a:rPr lang="en-US" sz="1200" dirty="0"/>
              <a:t>/</a:t>
            </a:r>
            <a:r>
              <a:rPr lang="en-US" sz="1200" dirty="0" err="1"/>
              <a:t>gatk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952625" y="3090446"/>
            <a:ext cx="6922088" cy="3385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Bias in the qualities reported depending of the nucleotide context</a:t>
            </a:r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199144371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SNV calling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371" y="1438275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5978524" y="1582737"/>
            <a:ext cx="1098551" cy="369252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Single Nucleotide Variant calling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297565"/>
            <a:ext cx="7353478" cy="5475770"/>
          </a:xfrm>
        </p:spPr>
        <p:txBody>
          <a:bodyPr/>
          <a:lstStyle/>
          <a:p>
            <a:r>
              <a:rPr lang="en-US" sz="2800" noProof="0" dirty="0" smtClean="0"/>
              <a:t>Aim: differentiate real SNPs from sequencing errors</a:t>
            </a:r>
          </a:p>
          <a:p>
            <a:endParaRPr lang="en-US" sz="2800" noProof="0" dirty="0"/>
          </a:p>
          <a:p>
            <a:endParaRPr lang="en-US" sz="2800" noProof="0" dirty="0" smtClean="0"/>
          </a:p>
          <a:p>
            <a:endParaRPr lang="en-US" sz="2800" noProof="0" dirty="0"/>
          </a:p>
          <a:p>
            <a:endParaRPr lang="en-US" sz="2800" noProof="0" dirty="0" smtClean="0"/>
          </a:p>
          <a:p>
            <a:endParaRPr lang="en-US" sz="2800" noProof="0" dirty="0"/>
          </a:p>
          <a:p>
            <a:endParaRPr lang="en-US" sz="2800" noProof="0" dirty="0" smtClean="0"/>
          </a:p>
          <a:p>
            <a:r>
              <a:rPr lang="en-US" sz="2800" dirty="0" smtClean="0">
                <a:solidFill>
                  <a:srgbClr val="FF0000"/>
                </a:solidFill>
              </a:rPr>
              <a:t>An accurate SNP discovery is closely linked with a good base quality and a sufficient depth of coverage</a:t>
            </a:r>
          </a:p>
          <a:p>
            <a:endParaRPr lang="en-US" sz="2800" noProof="0" dirty="0"/>
          </a:p>
          <a:p>
            <a:endParaRPr lang="en-US" sz="2800" noProof="0" dirty="0" smtClean="0"/>
          </a:p>
          <a:p>
            <a:endParaRPr lang="en-US" sz="2800" noProof="0" dirty="0"/>
          </a:p>
          <a:p>
            <a:endParaRPr lang="en-US" sz="2800" noProof="0" dirty="0" smtClean="0"/>
          </a:p>
          <a:p>
            <a:endParaRPr lang="en-US" sz="2800" noProof="0" dirty="0"/>
          </a:p>
          <a:p>
            <a:pPr marL="0" indent="0">
              <a:buNone/>
            </a:pPr>
            <a:endParaRPr lang="en-US" sz="2800" noProof="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794910" y="2453307"/>
            <a:ext cx="4435623" cy="2804493"/>
            <a:chOff x="9792661" y="727984"/>
            <a:chExt cx="4937125" cy="3670476"/>
          </a:xfrm>
        </p:grpSpPr>
        <p:pic>
          <p:nvPicPr>
            <p:cNvPr id="6" name="Content Placeholder 12" descr="sequencing-error-vs-SNP-location.pn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92661" y="727984"/>
              <a:ext cx="4937125" cy="266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9962523" y="3916278"/>
              <a:ext cx="3276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/>
                <a:t>sequencing errors</a:t>
              </a:r>
            </a:p>
          </p:txBody>
        </p:sp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13380410" y="3865478"/>
              <a:ext cx="914400" cy="532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400" dirty="0">
                  <a:solidFill>
                    <a:srgbClr val="3366FF"/>
                  </a:solidFill>
                </a:rPr>
                <a:t>SNP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13609804" y="3653547"/>
              <a:ext cx="452438" cy="127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oup 20"/>
            <p:cNvGrpSpPr>
              <a:grpSpLocks/>
            </p:cNvGrpSpPr>
            <p:nvPr/>
          </p:nvGrpSpPr>
          <p:grpSpPr bwMode="auto">
            <a:xfrm>
              <a:off x="10522911" y="3433678"/>
              <a:ext cx="2155825" cy="452438"/>
              <a:chOff x="2826170" y="5491074"/>
              <a:chExt cx="2156231" cy="45252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rot="5400000" flipH="1" flipV="1">
                <a:off x="2606259" y="5710985"/>
                <a:ext cx="452525" cy="127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rot="5400000" flipH="1" flipV="1">
                <a:off x="3759001" y="5710985"/>
                <a:ext cx="452525" cy="127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rot="5400000" flipH="1" flipV="1">
                <a:off x="4424288" y="5710985"/>
                <a:ext cx="452525" cy="127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5400000" flipH="1" flipV="1">
                <a:off x="4749787" y="5710985"/>
                <a:ext cx="452525" cy="1270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="" xmlns:p14="http://schemas.microsoft.com/office/powerpoint/2010/main" val="1155689818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 smtClean="0"/>
              <a:t>SNP and </a:t>
            </a:r>
            <a:r>
              <a:rPr lang="fr-CA" dirty="0" err="1" smtClean="0"/>
              <a:t>genotype</a:t>
            </a:r>
            <a:r>
              <a:rPr lang="fr-CA" dirty="0" smtClean="0"/>
              <a:t> </a:t>
            </a:r>
            <a:r>
              <a:rPr lang="fr-CA" dirty="0" err="1" smtClean="0"/>
              <a:t>calling</a:t>
            </a:r>
            <a:r>
              <a:rPr lang="fr-CA" dirty="0" smtClean="0"/>
              <a:t> </a:t>
            </a:r>
            <a:r>
              <a:rPr lang="fr-CA" dirty="0" err="1" smtClean="0"/>
              <a:t>workflow</a:t>
            </a:r>
            <a:endParaRPr lang="fr-CA" dirty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 t="38028" r="51316" b="12497"/>
          <a:stretch>
            <a:fillRect/>
          </a:stretch>
        </p:blipFill>
        <p:spPr>
          <a:xfrm>
            <a:off x="4284079" y="2995067"/>
            <a:ext cx="2549864" cy="3205708"/>
          </a:xfrm>
        </p:spPr>
      </p:pic>
      <p:sp>
        <p:nvSpPr>
          <p:cNvPr id="5" name="TextBox 5"/>
          <p:cNvSpPr txBox="1"/>
          <p:nvPr/>
        </p:nvSpPr>
        <p:spPr>
          <a:xfrm>
            <a:off x="7092280" y="6263734"/>
            <a:ext cx="1872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  <a:ea typeface="+mn-ea"/>
              </a:rPr>
              <a:t>Nielsen et </a:t>
            </a:r>
            <a:r>
              <a:rPr lang="en-US" sz="1400" dirty="0" smtClean="0">
                <a:latin typeface="+mn-lt"/>
                <a:ea typeface="+mn-ea"/>
              </a:rPr>
              <a:t>al June </a:t>
            </a:r>
            <a:r>
              <a:rPr lang="en-US" sz="1400" dirty="0">
                <a:latin typeface="+mn-lt"/>
                <a:ea typeface="+mn-ea"/>
              </a:rPr>
              <a:t>2011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007925" y="4198104"/>
            <a:ext cx="2032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err="1" smtClean="0"/>
              <a:t>Bayesian</a:t>
            </a:r>
            <a:r>
              <a:rPr lang="fr-CA" dirty="0" smtClean="0"/>
              <a:t> </a:t>
            </a:r>
            <a:r>
              <a:rPr lang="fr-CA" dirty="0" err="1" smtClean="0"/>
              <a:t>apporachs</a:t>
            </a:r>
            <a:endParaRPr lang="fr-CA" dirty="0"/>
          </a:p>
        </p:txBody>
      </p:sp>
      <p:sp>
        <p:nvSpPr>
          <p:cNvPr id="8" name="ZoneTexte 7"/>
          <p:cNvSpPr txBox="1"/>
          <p:nvPr/>
        </p:nvSpPr>
        <p:spPr>
          <a:xfrm>
            <a:off x="2384760" y="5582791"/>
            <a:ext cx="1616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MLE </a:t>
            </a:r>
            <a:r>
              <a:rPr lang="fr-CA" dirty="0" err="1" smtClean="0"/>
              <a:t>apporachs</a:t>
            </a:r>
            <a:endParaRPr lang="fr-CA" dirty="0"/>
          </a:p>
        </p:txBody>
      </p:sp>
      <p:sp>
        <p:nvSpPr>
          <p:cNvPr id="12" name="TextBox 11"/>
          <p:cNvSpPr txBox="1"/>
          <p:nvPr/>
        </p:nvSpPr>
        <p:spPr>
          <a:xfrm>
            <a:off x="1673636" y="1419225"/>
            <a:ext cx="7279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Variants from multiple samples are called simultaneously using the </a:t>
            </a:r>
            <a:r>
              <a:rPr lang="en-US" sz="2400" dirty="0" err="1" smtClean="0"/>
              <a:t>mpileUp</a:t>
            </a:r>
            <a:r>
              <a:rPr lang="en-US" sz="2400" dirty="0" smtClean="0"/>
              <a:t> method from </a:t>
            </a:r>
            <a:r>
              <a:rPr lang="en-US" sz="2400" dirty="0" err="1" smtClean="0"/>
              <a:t>samtools</a:t>
            </a:r>
            <a:r>
              <a:rPr lang="en-US" sz="2400" dirty="0" smtClean="0"/>
              <a:t> and quality filtered using </a:t>
            </a:r>
            <a:r>
              <a:rPr lang="en-US" sz="2400" dirty="0" err="1" smtClean="0"/>
              <a:t>bcftools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What is DNAseq ?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DNA sequencing is the process of determining the precise order of nucleotides within a DNA molecule.</a:t>
            </a:r>
          </a:p>
          <a:p>
            <a:r>
              <a:rPr lang="en-US" dirty="0" smtClean="0"/>
              <a:t> The advent of rapid DNA sequencing methods has greatly accelerated biological and medical research and discovery.</a:t>
            </a:r>
            <a:endParaRPr lang="fr-CA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The variant format : </a:t>
            </a:r>
            <a:r>
              <a:rPr lang="en-US" noProof="0" dirty="0" err="1" smtClean="0"/>
              <a:t>vcf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80972" y="1382230"/>
            <a:ext cx="7105828" cy="734438"/>
          </a:xfrm>
        </p:spPr>
        <p:txBody>
          <a:bodyPr/>
          <a:lstStyle/>
          <a:p>
            <a:r>
              <a:rPr lang="en-US" b="1" u="sng" noProof="0"/>
              <a:t>V</a:t>
            </a:r>
            <a:r>
              <a:rPr lang="en-US" noProof="0"/>
              <a:t>ariant </a:t>
            </a:r>
            <a:r>
              <a:rPr lang="en-US" b="1" u="sng" noProof="0"/>
              <a:t>C</a:t>
            </a:r>
            <a:r>
              <a:rPr lang="en-US" noProof="0"/>
              <a:t>all </a:t>
            </a:r>
            <a:r>
              <a:rPr lang="en-US" b="1" u="sng" noProof="0"/>
              <a:t>F</a:t>
            </a:r>
            <a:r>
              <a:rPr lang="en-US" noProof="0"/>
              <a:t>ormat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7315" y="6581001"/>
            <a:ext cx="25966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5"/>
              </a:rPr>
              <a:t>vcftools.sourceforge.net</a:t>
            </a:r>
            <a:r>
              <a:rPr lang="en-US" sz="1200" dirty="0">
                <a:hlinkClick r:id="rId5"/>
              </a:rPr>
              <a:t>/</a:t>
            </a:r>
            <a:r>
              <a:rPr lang="en-US" sz="1200" dirty="0" smtClean="0">
                <a:hlinkClick r:id="rId5"/>
              </a:rPr>
              <a:t>specs.html</a:t>
            </a:r>
            <a:endParaRPr lang="en-US" sz="1200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107503190"/>
              </p:ext>
            </p:extLst>
          </p:nvPr>
        </p:nvGraphicFramePr>
        <p:xfrm>
          <a:off x="1638299" y="2435754"/>
          <a:ext cx="7439025" cy="2059516"/>
        </p:xfrm>
        <a:graphic>
          <a:graphicData uri="http://schemas.openxmlformats.org/presentationml/2006/ole">
            <p:oleObj spid="_x0000_s6455" name="Worksheet" r:id="rId6" imgW="9359556" imgH="2108122" progId="Excel.Sheet.12">
              <p:embed/>
            </p:oleObj>
          </a:graphicData>
        </a:graphic>
      </p:graphicFrame>
      <p:sp>
        <p:nvSpPr>
          <p:cNvPr id="14" name="Curved Up Arrow 13"/>
          <p:cNvSpPr/>
          <p:nvPr/>
        </p:nvSpPr>
        <p:spPr>
          <a:xfrm>
            <a:off x="6021918" y="4647143"/>
            <a:ext cx="1236133" cy="440265"/>
          </a:xfrm>
          <a:prstGeom prst="curvedUpArrow">
            <a:avLst>
              <a:gd name="adj1" fmla="val 25000"/>
              <a:gd name="adj2" fmla="val 123662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24094" y="5164667"/>
            <a:ext cx="30878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Column FORMAT defines “:”</a:t>
            </a:r>
          </a:p>
          <a:p>
            <a:pPr algn="ctr"/>
            <a:r>
              <a:rPr lang="en-US" dirty="0" smtClean="0"/>
              <a:t>separated values</a:t>
            </a:r>
          </a:p>
          <a:p>
            <a:pPr algn="ctr"/>
            <a:r>
              <a:rPr lang="en-US" dirty="0" smtClean="0"/>
              <a:t>GT =  Genotype</a:t>
            </a:r>
          </a:p>
          <a:p>
            <a:pPr algn="ctr"/>
            <a:r>
              <a:rPr lang="en-US" dirty="0" smtClean="0"/>
              <a:t>DP = depth</a:t>
            </a:r>
          </a:p>
          <a:p>
            <a:pPr algn="ctr"/>
            <a:r>
              <a:rPr lang="en-US" dirty="0" smtClean="0"/>
              <a:t>…</a:t>
            </a:r>
          </a:p>
        </p:txBody>
      </p:sp>
    </p:spTree>
    <p:custDataLst>
      <p:tags r:id="rId2"/>
    </p:custDataLst>
    <p:extLst>
      <p:ext uri="{BB962C8B-B14F-4D97-AF65-F5344CB8AC3E}">
        <p14:creationId xmlns="" xmlns:p14="http://schemas.microsoft.com/office/powerpoint/2010/main" val="552012580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0305" y="6488668"/>
            <a:ext cx="412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broadinstitute.org</a:t>
            </a:r>
            <a:r>
              <a:rPr lang="en-US" dirty="0">
                <a:hlinkClick r:id="rId4"/>
              </a:rPr>
              <a:t>/igv/</a:t>
            </a:r>
            <a:r>
              <a:rPr lang="en-US" dirty="0" smtClean="0">
                <a:hlinkClick r:id="rId4"/>
              </a:rPr>
              <a:t>viewing_vcf_files</a:t>
            </a:r>
            <a:endParaRPr lang="en-US" dirty="0" smtClean="0"/>
          </a:p>
        </p:txBody>
      </p:sp>
      <p:pic>
        <p:nvPicPr>
          <p:cNvPr id="8" name="Picture 7" descr="vcfwgenotyp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24" y="1276350"/>
            <a:ext cx="7499275" cy="522605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VCF visualization in IGV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0692665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SNV annotation and metrics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371" y="1438275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7169149" y="1582737"/>
            <a:ext cx="1974851" cy="369252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Variant annotation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dirty="0" smtClean="0"/>
              <a:t>Hypo- or hyper-</a:t>
            </a:r>
            <a:r>
              <a:rPr lang="en-US" sz="2800" noProof="0" dirty="0" err="1" smtClean="0"/>
              <a:t>mappabilty</a:t>
            </a:r>
            <a:r>
              <a:rPr lang="en-US" sz="2800" noProof="0" dirty="0" smtClean="0"/>
              <a:t> flag</a:t>
            </a:r>
          </a:p>
          <a:p>
            <a:pPr lvl="1"/>
            <a:r>
              <a:rPr lang="en-US" sz="2400" dirty="0" smtClean="0"/>
              <a:t>Mark SNV in low confidence regions</a:t>
            </a:r>
            <a:r>
              <a:rPr lang="en-US" sz="2400" noProof="0" dirty="0" smtClean="0"/>
              <a:t> </a:t>
            </a:r>
          </a:p>
          <a:p>
            <a:r>
              <a:rPr lang="en-US" sz="2800" noProof="0" dirty="0" err="1" smtClean="0"/>
              <a:t>dbSNP</a:t>
            </a:r>
            <a:r>
              <a:rPr lang="en-US" sz="2800" noProof="0" dirty="0" smtClean="0"/>
              <a:t> [</a:t>
            </a:r>
            <a:r>
              <a:rPr lang="en-US" sz="2800" i="1" noProof="0" dirty="0" err="1" smtClean="0"/>
              <a:t>SnpSift</a:t>
            </a:r>
            <a:r>
              <a:rPr lang="en-US" sz="2800" noProof="0" dirty="0" smtClean="0"/>
              <a:t>]</a:t>
            </a:r>
          </a:p>
          <a:p>
            <a:pPr lvl="1"/>
            <a:r>
              <a:rPr lang="en-US" sz="2400" dirty="0" smtClean="0"/>
              <a:t>Mark already known variant</a:t>
            </a:r>
            <a:endParaRPr lang="en-US" sz="2400" noProof="0" dirty="0"/>
          </a:p>
          <a:p>
            <a:r>
              <a:rPr lang="en-US" sz="2800" noProof="0" dirty="0" smtClean="0"/>
              <a:t>Variant </a:t>
            </a:r>
            <a:r>
              <a:rPr lang="en-US" sz="2800" noProof="0" dirty="0"/>
              <a:t>effects [</a:t>
            </a:r>
            <a:r>
              <a:rPr lang="en-US" sz="2800" i="1" noProof="0" dirty="0" err="1" smtClean="0"/>
              <a:t>SnpEff</a:t>
            </a:r>
            <a:r>
              <a:rPr lang="en-US" sz="2800" noProof="0" dirty="0" smtClean="0"/>
              <a:t>]</a:t>
            </a:r>
          </a:p>
          <a:p>
            <a:pPr lvl="1"/>
            <a:r>
              <a:rPr lang="en-US" sz="2400" dirty="0" smtClean="0"/>
              <a:t>predict the effects of variants on genes (such as amino acid changes</a:t>
            </a:r>
            <a:r>
              <a:rPr lang="en-US" sz="2400" dirty="0" smtClean="0"/>
              <a:t>)</a:t>
            </a:r>
            <a:endParaRPr lang="en-US" sz="2400" noProof="0" dirty="0" smtClean="0"/>
          </a:p>
          <a:p>
            <a:r>
              <a:rPr lang="en-US" sz="2800" i="1" dirty="0" err="1" smtClean="0"/>
              <a:t>dbNSFP</a:t>
            </a:r>
            <a:r>
              <a:rPr lang="en-US" sz="2800" i="1" dirty="0" smtClean="0"/>
              <a:t> </a:t>
            </a:r>
            <a:r>
              <a:rPr lang="en-US" sz="2800" noProof="0" dirty="0" smtClean="0"/>
              <a:t>[</a:t>
            </a:r>
            <a:r>
              <a:rPr lang="en-US" sz="2800" i="1" dirty="0" err="1" smtClean="0"/>
              <a:t>SnpSift</a:t>
            </a:r>
            <a:r>
              <a:rPr lang="en-US" sz="2800" noProof="0" dirty="0" smtClean="0"/>
              <a:t>]</a:t>
            </a:r>
          </a:p>
          <a:p>
            <a:pPr lvl="1"/>
            <a:r>
              <a:rPr lang="en-US" sz="2400" dirty="0" smtClean="0"/>
              <a:t>Functional </a:t>
            </a:r>
            <a:r>
              <a:rPr lang="en-US" sz="2400" dirty="0" smtClean="0"/>
              <a:t>annotations of the change </a:t>
            </a:r>
            <a:endParaRPr lang="en-US" sz="2400" noProof="0" dirty="0"/>
          </a:p>
          <a:p>
            <a:r>
              <a:rPr lang="en-US" sz="2800" i="1" dirty="0" smtClean="0"/>
              <a:t>Cosmic</a:t>
            </a:r>
            <a:r>
              <a:rPr lang="en-US" sz="2800" noProof="0" dirty="0" smtClean="0"/>
              <a:t>[</a:t>
            </a:r>
            <a:r>
              <a:rPr lang="en-US" sz="2800" i="1" dirty="0" err="1" smtClean="0"/>
              <a:t>SnpSift</a:t>
            </a:r>
            <a:r>
              <a:rPr lang="en-US" sz="2800" noProof="0" dirty="0" smtClean="0"/>
              <a:t>]</a:t>
            </a:r>
          </a:p>
          <a:p>
            <a:pPr lvl="1"/>
            <a:r>
              <a:rPr lang="en-US" sz="2400" dirty="0" smtClean="0"/>
              <a:t>Known somatic mutations </a:t>
            </a:r>
            <a:endParaRPr lang="en-US" sz="2400" noProof="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482514256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 smtClean="0"/>
              <a:t>SNV statistics</a:t>
            </a:r>
            <a:endParaRPr lang="en-US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80972" y="1382229"/>
            <a:ext cx="7410628" cy="4525963"/>
          </a:xfrm>
        </p:spPr>
        <p:txBody>
          <a:bodyPr/>
          <a:lstStyle/>
          <a:p>
            <a:r>
              <a:rPr lang="en-US" sz="2400" dirty="0" smtClean="0"/>
              <a:t>Statistics are generated from the </a:t>
            </a:r>
            <a:r>
              <a:rPr lang="en-US" sz="2400" dirty="0" err="1" smtClean="0"/>
              <a:t>SNPeff</a:t>
            </a:r>
            <a:r>
              <a:rPr lang="en-US" sz="2400" dirty="0" smtClean="0"/>
              <a:t>  stats outputs</a:t>
            </a:r>
          </a:p>
          <a:p>
            <a:r>
              <a:rPr lang="en-US" sz="2400" dirty="0" smtClean="0"/>
              <a:t>Example of one of the </a:t>
            </a:r>
            <a:r>
              <a:rPr lang="en-US" sz="2400" dirty="0" err="1" smtClean="0"/>
              <a:t>SNv</a:t>
            </a:r>
            <a:r>
              <a:rPr lang="en-US" sz="2400" dirty="0" smtClean="0"/>
              <a:t> metrics graph</a:t>
            </a:r>
          </a:p>
        </p:txBody>
      </p:sp>
      <p:pic>
        <p:nvPicPr>
          <p:cNvPr id="6" name="Picture 5" descr="Screenshot 2013-11-13 22.27.25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5" t="11568" r="2246"/>
          <a:stretch>
            <a:fillRect/>
          </a:stretch>
        </p:blipFill>
        <p:spPr>
          <a:xfrm>
            <a:off x="1876425" y="2409825"/>
            <a:ext cx="6934200" cy="4081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98616356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2550" y="0"/>
            <a:ext cx="7791450" cy="1143000"/>
          </a:xfrm>
        </p:spPr>
        <p:txBody>
          <a:bodyPr/>
          <a:lstStyle/>
          <a:p>
            <a:r>
              <a:rPr lang="en-US" noProof="0" dirty="0" smtClean="0"/>
              <a:t>DNA-</a:t>
            </a:r>
            <a:r>
              <a:rPr lang="en-US" noProof="0" dirty="0" err="1" smtClean="0"/>
              <a:t>Seq</a:t>
            </a:r>
            <a:r>
              <a:rPr lang="en-US" noProof="0" dirty="0" smtClean="0"/>
              <a:t>: </a:t>
            </a:r>
            <a:r>
              <a:rPr lang="en-US" dirty="0" smtClean="0"/>
              <a:t>Generate report</a:t>
            </a:r>
            <a:endParaRPr lang="en-US" noProof="0" dirty="0"/>
          </a:p>
        </p:txBody>
      </p:sp>
      <p:pic>
        <p:nvPicPr>
          <p:cNvPr id="7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5371" y="1438275"/>
            <a:ext cx="7388629" cy="5054599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4743449" y="5381625"/>
            <a:ext cx="1085851" cy="1208087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05072867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Home-made Rscript</a:t>
            </a:r>
            <a:endParaRPr lang="en-US" noProof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3600" noProof="0" dirty="0" smtClean="0"/>
              <a:t>Generate report</a:t>
            </a:r>
          </a:p>
          <a:p>
            <a:pPr lvl="1" indent="-298085"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noProof="0" dirty="0" err="1" smtClean="0"/>
              <a:t>Noozle</a:t>
            </a:r>
            <a:r>
              <a:rPr lang="en-US" noProof="0" dirty="0" smtClean="0"/>
              <a:t>-based html report which describe the entire analysis and provide QC, summary statistics as well as the entire set of results</a:t>
            </a:r>
          </a:p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sz="3600" noProof="0" dirty="0" smtClean="0"/>
              <a:t>Files generated:</a:t>
            </a:r>
          </a:p>
          <a:p>
            <a:pPr lvl="1" indent="-298085"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r>
              <a:rPr lang="en-US" noProof="0" dirty="0" smtClean="0"/>
              <a:t>index.html, links to detailed statistics and plots</a:t>
            </a:r>
          </a:p>
          <a:p>
            <a:pPr indent="-298085">
              <a:buNone/>
              <a:tabLst>
                <a:tab pos="311045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</a:tabLst>
            </a:pPr>
            <a:endParaRPr lang="en-US" sz="3600" noProof="0" dirty="0"/>
          </a:p>
        </p:txBody>
      </p:sp>
      <p:sp>
        <p:nvSpPr>
          <p:cNvPr id="4" name="ZoneTexte 3">
            <a:hlinkClick r:id="rId2"/>
          </p:cNvPr>
          <p:cNvSpPr txBox="1"/>
          <p:nvPr/>
        </p:nvSpPr>
        <p:spPr>
          <a:xfrm>
            <a:off x="2805589" y="5676900"/>
            <a:ext cx="486521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A" b="1" dirty="0" smtClean="0"/>
              <a:t>For </a:t>
            </a:r>
            <a:r>
              <a:rPr lang="fr-CA" b="1" dirty="0" err="1" smtClean="0"/>
              <a:t>examples</a:t>
            </a:r>
            <a:r>
              <a:rPr lang="fr-CA" b="1" dirty="0" smtClean="0"/>
              <a:t> of report </a:t>
            </a:r>
            <a:r>
              <a:rPr lang="fr-CA" b="1" dirty="0" err="1" smtClean="0"/>
              <a:t>generated</a:t>
            </a:r>
            <a:r>
              <a:rPr lang="fr-CA" b="1" dirty="0" smtClean="0"/>
              <a:t> </a:t>
            </a:r>
            <a:r>
              <a:rPr lang="fr-CA" b="1" dirty="0" err="1" smtClean="0"/>
              <a:t>while</a:t>
            </a:r>
            <a:r>
              <a:rPr lang="fr-CA" b="1" dirty="0" smtClean="0"/>
              <a:t> </a:t>
            </a:r>
            <a:r>
              <a:rPr lang="fr-CA" b="1" dirty="0" err="1" smtClean="0"/>
              <a:t>using</a:t>
            </a:r>
            <a:r>
              <a:rPr lang="fr-CA" b="1" dirty="0" smtClean="0"/>
              <a:t> </a:t>
            </a:r>
            <a:r>
              <a:rPr lang="fr-CA" b="1" dirty="0" err="1" smtClean="0"/>
              <a:t>our</a:t>
            </a:r>
            <a:r>
              <a:rPr lang="fr-CA" b="1" dirty="0" smtClean="0"/>
              <a:t> pipeline </a:t>
            </a:r>
            <a:r>
              <a:rPr lang="fr-CA" b="1" dirty="0" err="1" smtClean="0"/>
              <a:t>please</a:t>
            </a:r>
            <a:r>
              <a:rPr lang="fr-CA" b="1" dirty="0" smtClean="0"/>
              <a:t> </a:t>
            </a:r>
            <a:r>
              <a:rPr lang="fr-CA" b="1" dirty="0" err="1" smtClean="0"/>
              <a:t>visit</a:t>
            </a:r>
            <a:r>
              <a:rPr lang="fr-CA" b="1" dirty="0" smtClean="0"/>
              <a:t> </a:t>
            </a:r>
            <a:r>
              <a:rPr lang="fr-CA" b="1" dirty="0" err="1" smtClean="0"/>
              <a:t>our</a:t>
            </a:r>
            <a:r>
              <a:rPr lang="fr-CA" b="1" dirty="0" smtClean="0"/>
              <a:t> </a:t>
            </a:r>
            <a:r>
              <a:rPr lang="fr-CA" b="1" dirty="0" err="1" smtClean="0"/>
              <a:t>website</a:t>
            </a:r>
            <a:endParaRPr lang="fr-CA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Why dnaSeq ?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dirty="0" smtClean="0"/>
              <a:t>Whole genome sequencing:</a:t>
            </a:r>
          </a:p>
          <a:p>
            <a:pPr lvl="1"/>
            <a:r>
              <a:rPr lang="en-US" sz="2400" noProof="0" dirty="0" smtClean="0"/>
              <a:t>Whole genome SNV detection</a:t>
            </a:r>
          </a:p>
          <a:p>
            <a:pPr lvl="1"/>
            <a:r>
              <a:rPr lang="en-US" sz="2400" noProof="0" dirty="0" smtClean="0"/>
              <a:t>Structural variant</a:t>
            </a:r>
          </a:p>
          <a:p>
            <a:pPr lvl="1"/>
            <a:r>
              <a:rPr lang="en-US" sz="2400" noProof="0" dirty="0" smtClean="0"/>
              <a:t>Capture the regulatory region information </a:t>
            </a:r>
          </a:p>
          <a:p>
            <a:pPr lvl="1"/>
            <a:r>
              <a:rPr lang="en-US" sz="2400" noProof="0" dirty="0" smtClean="0">
                <a:solidFill>
                  <a:srgbClr val="FF0000"/>
                </a:solidFill>
              </a:rPr>
              <a:t>Cancer analysis</a:t>
            </a:r>
          </a:p>
          <a:p>
            <a:pPr lvl="1"/>
            <a:r>
              <a:rPr lang="en-US" sz="2400" dirty="0" smtClean="0"/>
              <a:t>De novo genome assembly</a:t>
            </a:r>
            <a:endParaRPr lang="en-US" sz="2400" noProof="0" dirty="0" smtClean="0"/>
          </a:p>
          <a:p>
            <a:r>
              <a:rPr lang="en-US" sz="2800" noProof="0" dirty="0" smtClean="0"/>
              <a:t>Whole </a:t>
            </a:r>
            <a:r>
              <a:rPr lang="en-US" sz="2800" noProof="0" dirty="0" err="1" smtClean="0"/>
              <a:t>exome</a:t>
            </a:r>
            <a:r>
              <a:rPr lang="en-US" sz="2800" noProof="0" dirty="0" smtClean="0"/>
              <a:t> sequencing:</a:t>
            </a:r>
          </a:p>
          <a:p>
            <a:pPr lvl="1"/>
            <a:r>
              <a:rPr lang="en-US" sz="2400" noProof="0" dirty="0" smtClean="0"/>
              <a:t>Cheaper </a:t>
            </a:r>
          </a:p>
          <a:p>
            <a:pPr lvl="1"/>
            <a:r>
              <a:rPr lang="en-US" sz="2400" noProof="0" dirty="0" smtClean="0"/>
              <a:t>Capture the coding region information</a:t>
            </a:r>
          </a:p>
          <a:p>
            <a:pPr lvl="1"/>
            <a:r>
              <a:rPr lang="en-US" sz="2400" noProof="0" dirty="0" smtClean="0">
                <a:solidFill>
                  <a:srgbClr val="FF0000"/>
                </a:solidFill>
              </a:rPr>
              <a:t>Rare diseases analysis</a:t>
            </a:r>
            <a:endParaRPr lang="en-US" sz="2400" noProof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What the DNAseq problem is about ?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smtClean="0"/>
              <a:t>Strings of 100 to ≈1kb letters</a:t>
            </a:r>
          </a:p>
          <a:p>
            <a:r>
              <a:rPr lang="en-US" sz="2800" noProof="0" smtClean="0"/>
              <a:t>Puzzle of 3,000,000,000 letters</a:t>
            </a:r>
          </a:p>
          <a:p>
            <a:r>
              <a:rPr lang="en-US" sz="2800" noProof="0" smtClean="0"/>
              <a:t>Usually have 120,000,000,000 letters you need to fit</a:t>
            </a:r>
          </a:p>
          <a:p>
            <a:r>
              <a:rPr lang="en-US" sz="2800" noProof="0" smtClean="0"/>
              <a:t>Many pieces don’t fit :</a:t>
            </a:r>
          </a:p>
          <a:p>
            <a:pPr lvl="1"/>
            <a:r>
              <a:rPr lang="en-US" sz="2400" noProof="0" smtClean="0"/>
              <a:t>sequencing error/SNP/Structural variant</a:t>
            </a:r>
          </a:p>
          <a:p>
            <a:r>
              <a:rPr lang="en-US" sz="2800" noProof="0" smtClean="0"/>
              <a:t>Many pieces fit in many places:</a:t>
            </a:r>
          </a:p>
          <a:p>
            <a:pPr lvl="1"/>
            <a:r>
              <a:rPr lang="en-US" sz="2400" noProof="0" smtClean="0"/>
              <a:t>Low complexity region/microsatellite/repeat</a:t>
            </a:r>
          </a:p>
          <a:p>
            <a:endParaRPr lang="en-US" sz="2800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DNAseq overview</a:t>
            </a:r>
            <a:endParaRPr lang="en-US" noProof="0"/>
          </a:p>
        </p:txBody>
      </p:sp>
      <p:pic>
        <p:nvPicPr>
          <p:cNvPr id="67586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1950" y="1409700"/>
            <a:ext cx="7388629" cy="5054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9518" y="0"/>
            <a:ext cx="7097282" cy="1143000"/>
          </a:xfrm>
        </p:spPr>
        <p:txBody>
          <a:bodyPr/>
          <a:lstStyle/>
          <a:p>
            <a:r>
              <a:rPr lang="en-US" noProof="0" smtClean="0"/>
              <a:t>DNAseq: Input Data</a:t>
            </a:r>
            <a:endParaRPr lang="en-US" noProof="0"/>
          </a:p>
        </p:txBody>
      </p:sp>
      <p:pic>
        <p:nvPicPr>
          <p:cNvPr id="5" name="Picture 2" descr="https://biowiki.atlassian.net/wiki/download/attachments/8454165/DNASEQ_workflow_Update_2013-10-25.png?version=1&amp;modificationDate=1383165641478&amp;api=v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1950" y="1409700"/>
            <a:ext cx="7388629" cy="5054599"/>
          </a:xfrm>
          <a:prstGeom prst="rect">
            <a:avLst/>
          </a:prstGeom>
          <a:noFill/>
        </p:spPr>
      </p:pic>
      <p:sp>
        <p:nvSpPr>
          <p:cNvPr id="6" name="Rounded Rectangle 5"/>
          <p:cNvSpPr/>
          <p:nvPr/>
        </p:nvSpPr>
        <p:spPr>
          <a:xfrm>
            <a:off x="1574799" y="1384300"/>
            <a:ext cx="1955801" cy="836664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19702403"/>
      </p:ext>
    </p:extLst>
  </p:cSld>
  <p:clrMapOvr>
    <a:masterClrMapping/>
  </p:clrMapOvr>
  <p:transition advTm="104636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Input Data: FASTQ</a:t>
            </a:r>
            <a:endParaRPr lang="en-US" noProof="0"/>
          </a:p>
        </p:txBody>
      </p:sp>
      <p:sp>
        <p:nvSpPr>
          <p:cNvPr id="9" name="Rectangle 8"/>
          <p:cNvSpPr/>
          <p:nvPr/>
        </p:nvSpPr>
        <p:spPr>
          <a:xfrm>
            <a:off x="2133600" y="1574800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Sample1_R1.fastq.gz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311400" y="2006600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Sample2_R1.fastq.gz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71800" y="1143000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1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629400" y="1143000"/>
            <a:ext cx="787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 2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266949" y="3852325"/>
            <a:ext cx="5648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sample will generate between 5Gb (100x WES) to 300Gb (100x WGS) of data   </a:t>
            </a:r>
          </a:p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88289" y="5105400"/>
            <a:ext cx="7252511" cy="1117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2" name="Rectangle 21"/>
          <p:cNvSpPr/>
          <p:nvPr/>
        </p:nvSpPr>
        <p:spPr>
          <a:xfrm>
            <a:off x="5537200" y="1507067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Sample1_R2.fastq.gz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715000" y="1938867"/>
            <a:ext cx="2286000" cy="127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 smtClean="0"/>
              <a:t>Sample_R2.fastq.gz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08333190"/>
      </p:ext>
    </p:extLst>
  </p:cSld>
  <p:clrMapOvr>
    <a:masterClrMapping/>
  </p:clrMapOvr>
  <p:transition advTm="10054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hred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4799" y="2426731"/>
            <a:ext cx="4893734" cy="44312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902706" y="146097"/>
            <a:ext cx="7105828" cy="2546304"/>
          </a:xfrm>
        </p:spPr>
        <p:txBody>
          <a:bodyPr/>
          <a:lstStyle/>
          <a:p>
            <a:pPr marL="0" indent="0" algn="ctr">
              <a:lnSpc>
                <a:spcPct val="130000"/>
              </a:lnSpc>
              <a:buNone/>
            </a:pPr>
            <a:r>
              <a:rPr lang="en-US" i="1" noProof="0" smtClean="0"/>
              <a:t>Q</a:t>
            </a:r>
            <a:r>
              <a:rPr lang="en-US" noProof="0" smtClean="0"/>
              <a:t> = -10 log_10 </a:t>
            </a:r>
            <a:r>
              <a:rPr lang="en-US" noProof="0"/>
              <a:t>(</a:t>
            </a:r>
            <a:r>
              <a:rPr lang="en-US" i="1" noProof="0" smtClean="0"/>
              <a:t>p</a:t>
            </a:r>
            <a:r>
              <a:rPr lang="en-US" noProof="0" smtClean="0"/>
              <a:t>)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en-US" noProof="0" smtClean="0"/>
              <a:t>Where </a:t>
            </a:r>
            <a:r>
              <a:rPr lang="en-US" i="1" noProof="0" smtClean="0"/>
              <a:t>Q </a:t>
            </a:r>
            <a:r>
              <a:rPr lang="en-US" noProof="0" smtClean="0"/>
              <a:t>is the quality and </a:t>
            </a:r>
            <a:r>
              <a:rPr lang="en-US" i="1" noProof="0" smtClean="0"/>
              <a:t>p </a:t>
            </a:r>
            <a:r>
              <a:rPr lang="en-US" noProof="0" smtClean="0"/>
              <a:t>is the probability of the base being incorrect.</a:t>
            </a:r>
            <a:r>
              <a:rPr lang="en-US" i="1" noProof="0" smtClean="0"/>
              <a:t> </a:t>
            </a:r>
            <a:endParaRPr lang="en-US" noProof="0"/>
          </a:p>
        </p:txBody>
      </p:sp>
    </p:spTree>
    <p:extLst>
      <p:ext uri="{BB962C8B-B14F-4D97-AF65-F5344CB8AC3E}">
        <p14:creationId xmlns="" xmlns:p14="http://schemas.microsoft.com/office/powerpoint/2010/main" val="343683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4.3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7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22934</TotalTime>
  <Words>871</Words>
  <Application>Microsoft Office PowerPoint</Application>
  <PresentationFormat>On-screen Show (4:3)</PresentationFormat>
  <Paragraphs>226</Paragraphs>
  <Slides>36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Worksheet</vt:lpstr>
      <vt:lpstr>DNAseq analysis </vt:lpstr>
      <vt:lpstr>Slide 2</vt:lpstr>
      <vt:lpstr>What is DNAseq ?</vt:lpstr>
      <vt:lpstr>Why dnaSeq ?</vt:lpstr>
      <vt:lpstr>What the DNAseq problem is about ?</vt:lpstr>
      <vt:lpstr>DNAseq overview</vt:lpstr>
      <vt:lpstr>DNAseq: Input Data</vt:lpstr>
      <vt:lpstr>Input Data: FASTQ</vt:lpstr>
      <vt:lpstr>Slide 9</vt:lpstr>
      <vt:lpstr>QC of raw sequences</vt:lpstr>
      <vt:lpstr>QC of raw sequences</vt:lpstr>
      <vt:lpstr>QC of raw sequences</vt:lpstr>
      <vt:lpstr>QC of raw sequences</vt:lpstr>
      <vt:lpstr>QC of raw sequences</vt:lpstr>
      <vt:lpstr>DNA-Seq: Trimming and aligning</vt:lpstr>
      <vt:lpstr>Read Filtering</vt:lpstr>
      <vt:lpstr>Assembly vs. Mapping</vt:lpstr>
      <vt:lpstr>RNA-seq: Assembly vs Mapping</vt:lpstr>
      <vt:lpstr>Read Mapping</vt:lpstr>
      <vt:lpstr>SAM/BAM</vt:lpstr>
      <vt:lpstr>The BAM/SAM format</vt:lpstr>
      <vt:lpstr>DNA-Seq: metrics</vt:lpstr>
      <vt:lpstr>Included metrics</vt:lpstr>
      <vt:lpstr>DNA-Seq: Alignment refinement</vt:lpstr>
      <vt:lpstr>Local indel realignment</vt:lpstr>
      <vt:lpstr>Duplicates and recalibration</vt:lpstr>
      <vt:lpstr>DNA-Seq: SNV calling</vt:lpstr>
      <vt:lpstr>Single Nucleotide Variant calling</vt:lpstr>
      <vt:lpstr>SNP and genotype calling workflow</vt:lpstr>
      <vt:lpstr>The variant format : vcf</vt:lpstr>
      <vt:lpstr>VCF visualization in IGV</vt:lpstr>
      <vt:lpstr>DNA-Seq: SNV annotation and metrics</vt:lpstr>
      <vt:lpstr>Variant annotation</vt:lpstr>
      <vt:lpstr>SNV statistics</vt:lpstr>
      <vt:lpstr>DNA-Seq: Generate report</vt:lpstr>
      <vt:lpstr>Home-made Rscript</vt:lpstr>
    </vt:vector>
  </TitlesOfParts>
  <Company>Innovation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Daniel Tessier</dc:creator>
  <cp:lastModifiedBy>mbourgey</cp:lastModifiedBy>
  <cp:revision>2172</cp:revision>
  <cp:lastPrinted>2013-11-14T17:58:47Z</cp:lastPrinted>
  <dcterms:created xsi:type="dcterms:W3CDTF">2008-08-20T19:45:48Z</dcterms:created>
  <dcterms:modified xsi:type="dcterms:W3CDTF">2014-01-14T19:40:04Z</dcterms:modified>
</cp:coreProperties>
</file>