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tags/tag1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76" r:id="rId2"/>
    <p:sldId id="865" r:id="rId3"/>
    <p:sldId id="870" r:id="rId4"/>
    <p:sldId id="807" r:id="rId5"/>
    <p:sldId id="810" r:id="rId6"/>
    <p:sldId id="871" r:id="rId7"/>
    <p:sldId id="748" r:id="rId8"/>
    <p:sldId id="783" r:id="rId9"/>
    <p:sldId id="759" r:id="rId10"/>
    <p:sldId id="820" r:id="rId11"/>
    <p:sldId id="760" r:id="rId12"/>
    <p:sldId id="761" r:id="rId13"/>
    <p:sldId id="762" r:id="rId14"/>
    <p:sldId id="836" r:id="rId15"/>
    <p:sldId id="835" r:id="rId16"/>
    <p:sldId id="784" r:id="rId17"/>
    <p:sldId id="764" r:id="rId18"/>
    <p:sldId id="785" r:id="rId19"/>
    <p:sldId id="766" r:id="rId20"/>
    <p:sldId id="767" r:id="rId21"/>
    <p:sldId id="769" r:id="rId22"/>
    <p:sldId id="770" r:id="rId23"/>
    <p:sldId id="771" r:id="rId24"/>
    <p:sldId id="772" r:id="rId25"/>
    <p:sldId id="861" r:id="rId26"/>
    <p:sldId id="862" r:id="rId27"/>
    <p:sldId id="863" r:id="rId28"/>
    <p:sldId id="864" r:id="rId29"/>
    <p:sldId id="868" r:id="rId30"/>
    <p:sldId id="869" r:id="rId31"/>
    <p:sldId id="787" r:id="rId32"/>
    <p:sldId id="852" r:id="rId33"/>
    <p:sldId id="851" r:id="rId34"/>
    <p:sldId id="854" r:id="rId35"/>
    <p:sldId id="788" r:id="rId36"/>
    <p:sldId id="853" r:id="rId37"/>
    <p:sldId id="775" r:id="rId38"/>
    <p:sldId id="789" r:id="rId39"/>
    <p:sldId id="777" r:id="rId40"/>
    <p:sldId id="778" r:id="rId41"/>
    <p:sldId id="858" r:id="rId42"/>
    <p:sldId id="779" r:id="rId43"/>
    <p:sldId id="866" r:id="rId44"/>
    <p:sldId id="867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uis Letourneau" initials="L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262626"/>
    <a:srgbClr val="000066"/>
    <a:srgbClr val="FF0000"/>
    <a:srgbClr val="660066"/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3" autoAdjust="0"/>
    <p:restoredTop sz="69863" autoAdjust="0"/>
  </p:normalViewPr>
  <p:slideViewPr>
    <p:cSldViewPr snapToGrid="0">
      <p:cViewPr>
        <p:scale>
          <a:sx n="75" d="100"/>
          <a:sy n="75" d="100"/>
        </p:scale>
        <p:origin x="-25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50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F5EF3-57CF-48A1-BAC7-8F4E5B78D65A}" type="datetimeFigureOut">
              <a:rPr lang="en-US" smtClean="0"/>
              <a:pPr/>
              <a:t>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286B4-ED32-4539-85E5-0226FE963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1547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A45FB4-49F1-4D36-8F71-EED28BF8972B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5C9BD0-C080-4477-9A49-3D50DD34A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43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3613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528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686118" y="4343236"/>
            <a:ext cx="5485765" cy="4113818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5286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2411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A57119-C591-4C90-9805-0F35E671EEDA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2F46E7-274C-47F3-A315-3183EE1703F8}" type="slidenum">
              <a:rPr lang="en-US"/>
              <a:pPr/>
              <a:t>4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noProof="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B4367B-7EB6-4978-8C64-15D971C0349A}" type="slidenum">
              <a:rPr lang="en-US"/>
              <a:pPr/>
              <a:t>5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noProof="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F98333-851D-4841-89C0-9B11BC89D898}" type="slidenum">
              <a:rPr lang="en-US"/>
              <a:pPr/>
              <a:t>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5020-4223-4D52-8AB0-B07418398101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98C9-3956-46EF-98EE-0110C518E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BB06-2E21-465F-B214-7F1F8D8D4E33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5997A-86F1-4906-8190-85996390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1B8C-6D72-4F58-A8A2-1C87D987363F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0F7D-C9A5-407D-A0E5-D75E83152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  <a:lvl2pPr>
              <a:defRPr>
                <a:latin typeface="Gill Sans MT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B8542-6B29-41FD-AC00-9D0E8B643181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BE96-823A-48D8-B988-D9CB2531F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A6716-645F-4B79-AA99-7B341A5D8D51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C6884-2A04-451C-8126-4284A372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FBA63-A7C0-4DC8-9CA1-3FC33FD49532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160FB-822B-4A94-96DD-09F5C2E24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84BD-7720-46FD-AC49-817E2928DE31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AD5C2-0A41-4969-A3F9-79C9BD1D3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74C8-AFE6-438E-9770-D39B3F9944C0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61C8B-D7B2-4304-85D0-0D355B10D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8365-21D6-47E8-8911-1517B99F4C1F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7FD2-246F-4161-A4CD-73CF51D13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07AB3-FA81-44D4-B2FE-5AEF8EACA41D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1400B-E449-4FB7-8A1D-2C0C993EC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D04D7-6B5C-4B66-8E82-AA8DC5F5E3FD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E3293-A339-4296-8313-EDFA3E5C4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89518" y="75621"/>
            <a:ext cx="70972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80972" y="1382229"/>
            <a:ext cx="71058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0790B6-439D-4895-BE2F-CB7D881066F9}" type="datetimeFigureOut">
              <a:rPr lang="en-US"/>
              <a:pPr>
                <a:defRPr/>
              </a:pPr>
              <a:t>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CC82F-49FF-40DE-B51C-F3D54F11F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3"/>
          <p:cNvPicPr preferRelativeResize="0"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47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ioinformatics.service@mail.mcgill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emf"/><Relationship Id="rId11" Type="http://schemas.openxmlformats.org/officeDocument/2006/relationships/image" Target="../media/image15.png"/><Relationship Id="rId5" Type="http://schemas.openxmlformats.org/officeDocument/2006/relationships/hyperlink" Target="http://www.usadellab.org/cms/?page=trimmomatic" TargetMode="External"/><Relationship Id="rId10" Type="http://schemas.openxmlformats.org/officeDocument/2006/relationships/image" Target="../media/image24.emf"/><Relationship Id="rId4" Type="http://schemas.openxmlformats.org/officeDocument/2006/relationships/image" Target="../media/image19.png"/><Relationship Id="rId9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amtools.sourceforge.net/" TargetMode="External"/><Relationship Id="rId5" Type="http://schemas.openxmlformats.org/officeDocument/2006/relationships/hyperlink" Target="http://picard.sourceforge.net" TargetMode="Externa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://www.broadinstitute.org/cancer/cga/rna-seqc" TargetMode="Externa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biowhat.ucsd.edu/homer/chipseq/ucsc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Excel_Worksheet1.xlsx"/><Relationship Id="rId5" Type="http://schemas.openxmlformats.org/officeDocument/2006/relationships/image" Target="../media/image38.png"/><Relationship Id="rId4" Type="http://schemas.openxmlformats.org/officeDocument/2006/relationships/hyperlink" Target="http://www-huber.embl.de/users/anders/HTSeq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package" Target="../embeddings/Microsoft_Office_Excel_Worksheet2.xlsx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package" Target="../embeddings/Microsoft_Office_Excel_Worksheet3.xlsx"/><Relationship Id="rId4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gqinnovationcenter.com/services/bioinformatics/index.aspx?l=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2046967" y="4939584"/>
            <a:ext cx="6400800" cy="156281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fr-CA" sz="1800" b="1" dirty="0" err="1" smtClean="0">
                <a:solidFill>
                  <a:schemeClr val="tx2"/>
                </a:solidFill>
              </a:rPr>
              <a:t>Bioinformatics</a:t>
            </a:r>
            <a:r>
              <a:rPr lang="fr-CA" sz="1800" b="1" dirty="0" smtClean="0">
                <a:solidFill>
                  <a:schemeClr val="tx2"/>
                </a:solidFill>
              </a:rPr>
              <a:t> </a:t>
            </a:r>
            <a:r>
              <a:rPr lang="fr-CA" sz="1800" b="1" dirty="0" err="1" smtClean="0">
                <a:solidFill>
                  <a:schemeClr val="tx2"/>
                </a:solidFill>
              </a:rPr>
              <a:t>Analysis</a:t>
            </a:r>
            <a:r>
              <a:rPr lang="fr-CA" sz="1800" b="1" dirty="0" smtClean="0">
                <a:solidFill>
                  <a:schemeClr val="tx2"/>
                </a:solidFill>
              </a:rPr>
              <a:t> Team </a:t>
            </a:r>
          </a:p>
          <a:p>
            <a:pPr algn="l">
              <a:lnSpc>
                <a:spcPct val="80000"/>
              </a:lnSpc>
            </a:pPr>
            <a:r>
              <a:rPr lang="fr-CA" sz="1800" dirty="0" smtClean="0">
                <a:solidFill>
                  <a:schemeClr val="tx2"/>
                </a:solidFill>
              </a:rPr>
              <a:t>McGill </a:t>
            </a:r>
            <a:r>
              <a:rPr lang="fr-CA" sz="1800" dirty="0" err="1" smtClean="0">
                <a:solidFill>
                  <a:schemeClr val="tx2"/>
                </a:solidFill>
              </a:rPr>
              <a:t>University</a:t>
            </a:r>
            <a:r>
              <a:rPr lang="fr-CA" sz="1800" dirty="0" smtClean="0">
                <a:solidFill>
                  <a:schemeClr val="tx2"/>
                </a:solidFill>
              </a:rPr>
              <a:t> and </a:t>
            </a:r>
            <a:r>
              <a:rPr lang="fr-CA" sz="1800" dirty="0" err="1" smtClean="0">
                <a:solidFill>
                  <a:schemeClr val="tx2"/>
                </a:solidFill>
              </a:rPr>
              <a:t>Genome</a:t>
            </a:r>
            <a:r>
              <a:rPr lang="fr-CA" sz="1800" dirty="0" smtClean="0">
                <a:solidFill>
                  <a:schemeClr val="tx2"/>
                </a:solidFill>
              </a:rPr>
              <a:t> </a:t>
            </a:r>
            <a:r>
              <a:rPr lang="fr-CA" sz="1800" dirty="0" err="1" smtClean="0">
                <a:solidFill>
                  <a:schemeClr val="tx2"/>
                </a:solidFill>
              </a:rPr>
              <a:t>Quebec</a:t>
            </a:r>
            <a:r>
              <a:rPr lang="fr-CA" sz="1800" dirty="0" smtClean="0">
                <a:solidFill>
                  <a:schemeClr val="tx2"/>
                </a:solidFill>
              </a:rPr>
              <a:t> Innovation Center</a:t>
            </a:r>
            <a:br>
              <a:rPr lang="fr-CA" sz="1800" dirty="0" smtClean="0">
                <a:solidFill>
                  <a:schemeClr val="tx2"/>
                </a:solidFill>
              </a:rPr>
            </a:br>
            <a:r>
              <a:rPr lang="en-US" sz="1600" b="1" u="sng" dirty="0" smtClean="0">
                <a:hlinkClick r:id="rId3"/>
              </a:rPr>
              <a:t>bioinformatics.service@mail.mcgill.ca</a:t>
            </a:r>
            <a:endParaRPr lang="fr-CA" sz="1600" b="1" dirty="0" smtClean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</a:pPr>
            <a:endParaRPr lang="fr-CA" sz="1600" b="1" dirty="0" smtClean="0">
              <a:solidFill>
                <a:srgbClr val="000066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2149475"/>
            <a:ext cx="7177088" cy="1470025"/>
          </a:xfrm>
        </p:spPr>
        <p:txBody>
          <a:bodyPr/>
          <a:lstStyle/>
          <a:p>
            <a:pPr eaLnBrk="1" hangingPunct="1"/>
            <a:r>
              <a:rPr lang="fr-CA" sz="2800" b="1" i="1" dirty="0" err="1" smtClean="0"/>
              <a:t>RNAseq</a:t>
            </a:r>
            <a:r>
              <a:rPr lang="fr-CA" sz="2800" b="1" i="1" dirty="0" smtClean="0"/>
              <a:t> </a:t>
            </a:r>
            <a:r>
              <a:rPr lang="fr-CA" sz="2800" b="1" i="1" dirty="0" err="1" smtClean="0"/>
              <a:t>analysis</a:t>
            </a:r>
            <a:r>
              <a:rPr lang="fr-CA" sz="2800" b="1" i="1" dirty="0"/>
              <a:t/>
            </a:r>
            <a:br>
              <a:rPr lang="fr-CA" sz="2800" b="1" i="1" dirty="0"/>
            </a:br>
            <a:endParaRPr lang="fr-FR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Logo Génome-seu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7" y="0"/>
            <a:ext cx="1727200" cy="1032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6605208"/>
      </p:ext>
    </p:extLst>
  </p:cSld>
  <p:clrMapOvr>
    <a:masterClrMapping/>
  </p:clrMapOvr>
  <p:transition advTm="566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r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2426731"/>
            <a:ext cx="4893734" cy="44312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02706" y="146097"/>
            <a:ext cx="7105828" cy="2546304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i="1" noProof="0" dirty="0" smtClean="0"/>
              <a:t>Q</a:t>
            </a:r>
            <a:r>
              <a:rPr lang="en-US" noProof="0" dirty="0" smtClean="0"/>
              <a:t> = -10 log_10 </a:t>
            </a:r>
            <a:r>
              <a:rPr lang="en-US" noProof="0" dirty="0"/>
              <a:t>(</a:t>
            </a:r>
            <a:r>
              <a:rPr lang="en-US" i="1" noProof="0" dirty="0" smtClean="0"/>
              <a:t>p</a:t>
            </a:r>
            <a:r>
              <a:rPr lang="en-US" noProof="0" dirty="0" smtClean="0"/>
              <a:t>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noProof="0" dirty="0" smtClean="0"/>
              <a:t>Where </a:t>
            </a:r>
            <a:r>
              <a:rPr lang="en-US" i="1" noProof="0" dirty="0" smtClean="0"/>
              <a:t>Q </a:t>
            </a:r>
            <a:r>
              <a:rPr lang="en-US" noProof="0" dirty="0" smtClean="0"/>
              <a:t>is the quality and </a:t>
            </a:r>
            <a:r>
              <a:rPr lang="en-US" i="1" noProof="0" dirty="0" smtClean="0"/>
              <a:t>p </a:t>
            </a:r>
            <a:r>
              <a:rPr lang="en-US" noProof="0" dirty="0" smtClean="0"/>
              <a:t>is the probability of the base being incorrect.</a:t>
            </a:r>
            <a:r>
              <a:rPr lang="en-US" i="1" noProof="0" dirty="0" smtClean="0"/>
              <a:t> 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34368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of raw sequences</a:t>
            </a:r>
            <a:endParaRPr lang="en-US" dirty="0"/>
          </a:p>
        </p:txBody>
      </p:sp>
      <p:pic>
        <p:nvPicPr>
          <p:cNvPr id="6" name="Picture 5" descr="Screen Shot 2013-11-08 at 11.39.59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799957"/>
            <a:ext cx="7531100" cy="3812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19500" y="3213101"/>
            <a:ext cx="317500" cy="23241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479044"/>
      </p:ext>
    </p:extLst>
  </p:cSld>
  <p:clrMapOvr>
    <a:masterClrMapping/>
  </p:clrMapOvr>
  <p:transition advTm="3778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of raw sequences</a:t>
            </a:r>
            <a:endParaRPr lang="en-US" dirty="0"/>
          </a:p>
        </p:txBody>
      </p:sp>
      <p:pic>
        <p:nvPicPr>
          <p:cNvPr id="4" name="Picture 3" descr="Screen Shot 2013-11-08 at 11.32.01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727200"/>
            <a:ext cx="7505700" cy="3394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ight Arrow 6"/>
          <p:cNvSpPr/>
          <p:nvPr/>
        </p:nvSpPr>
        <p:spPr>
          <a:xfrm>
            <a:off x="2522469" y="5717606"/>
            <a:ext cx="630621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2076" y="5633523"/>
            <a:ext cx="584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>
                <a:solidFill>
                  <a:srgbClr val="FF0000"/>
                </a:solidFill>
              </a:rPr>
              <a:t>low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qualtity</a:t>
            </a:r>
            <a:r>
              <a:rPr lang="fr-CA" dirty="0" smtClean="0">
                <a:solidFill>
                  <a:srgbClr val="FF0000"/>
                </a:solidFill>
              </a:rPr>
              <a:t> bases </a:t>
            </a:r>
            <a:r>
              <a:rPr lang="fr-CA" dirty="0" err="1" smtClean="0">
                <a:solidFill>
                  <a:srgbClr val="FF0000"/>
                </a:solidFill>
              </a:rPr>
              <a:t>can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bias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subsequent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anlaysis</a:t>
            </a:r>
            <a:endParaRPr lang="fr-CA" dirty="0" smtClean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rgbClr val="FF0000"/>
                </a:solidFill>
              </a:rPr>
              <a:t>(</a:t>
            </a:r>
            <a:r>
              <a:rPr lang="fr-CA" dirty="0" err="1" smtClean="0">
                <a:solidFill>
                  <a:srgbClr val="FF0000"/>
                </a:solidFill>
              </a:rPr>
              <a:t>i.e</a:t>
            </a:r>
            <a:r>
              <a:rPr lang="fr-CA" dirty="0" smtClean="0">
                <a:solidFill>
                  <a:srgbClr val="FF0000"/>
                </a:solidFill>
              </a:rPr>
              <a:t>, SNP and SV </a:t>
            </a:r>
            <a:r>
              <a:rPr lang="fr-CA" dirty="0" err="1" smtClean="0">
                <a:solidFill>
                  <a:srgbClr val="FF0000"/>
                </a:solidFill>
              </a:rPr>
              <a:t>calling</a:t>
            </a:r>
            <a:r>
              <a:rPr lang="fr-CA" dirty="0" smtClean="0">
                <a:solidFill>
                  <a:srgbClr val="FF0000"/>
                </a:solidFill>
              </a:rPr>
              <a:t>, …)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344324"/>
      </p:ext>
    </p:extLst>
  </p:cSld>
  <p:clrMapOvr>
    <a:masterClrMapping/>
  </p:clrMapOvr>
  <p:transition advTm="2280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of raw sequences</a:t>
            </a:r>
            <a:endParaRPr lang="en-US" dirty="0"/>
          </a:p>
        </p:txBody>
      </p:sp>
      <p:pic>
        <p:nvPicPr>
          <p:cNvPr id="5" name="Picture 4" descr="Screen Shot 2013-11-08 at 11.52.16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723279"/>
            <a:ext cx="7217235" cy="39906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618196" y="1212358"/>
            <a:ext cx="266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Positional Base-Content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4118219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of raw sequences</a:t>
            </a:r>
            <a:endParaRPr lang="en-US" dirty="0"/>
          </a:p>
        </p:txBody>
      </p:sp>
      <p:pic>
        <p:nvPicPr>
          <p:cNvPr id="3" name="Picture 2" descr="Screen Shot 2013-11-08 at 11.52.00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604263"/>
            <a:ext cx="7334267" cy="3937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210640192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 of raw sequences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9596" y="1250846"/>
            <a:ext cx="361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Species composition (via BLAST)</a:t>
            </a:r>
            <a:endParaRPr lang="en-US" dirty="0"/>
          </a:p>
        </p:txBody>
      </p:sp>
      <p:pic>
        <p:nvPicPr>
          <p:cNvPr id="9" name="Picture 8" descr="Screen Shot 2013-11-08 at 1.39.42 P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97" y="1654963"/>
            <a:ext cx="6796672" cy="505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/>
          <p:cNvSpPr/>
          <p:nvPr/>
        </p:nvSpPr>
        <p:spPr>
          <a:xfrm flipV="1">
            <a:off x="1731642" y="2174546"/>
            <a:ext cx="1789358" cy="288658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8100626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Trimming and Filtering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82816" y="1363879"/>
            <a:ext cx="1280955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Filtering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5475771"/>
          </a:xfrm>
        </p:spPr>
        <p:txBody>
          <a:bodyPr/>
          <a:lstStyle/>
          <a:p>
            <a:pPr marL="457200"/>
            <a:r>
              <a:rPr lang="en-US" sz="2400" dirty="0" smtClean="0"/>
              <a:t>Clip </a:t>
            </a:r>
            <a:r>
              <a:rPr lang="en-US" sz="2400" dirty="0" err="1"/>
              <a:t>Illumina</a:t>
            </a:r>
            <a:r>
              <a:rPr lang="en-US" sz="2400" dirty="0"/>
              <a:t> </a:t>
            </a:r>
            <a:r>
              <a:rPr lang="en-US" sz="2400" b="1" dirty="0"/>
              <a:t>adapters</a:t>
            </a:r>
            <a:r>
              <a:rPr lang="en-US" sz="2400" dirty="0" smtClean="0"/>
              <a:t>:</a:t>
            </a:r>
          </a:p>
          <a:p>
            <a:pPr marL="114300" indent="0">
              <a:buNone/>
            </a:pPr>
            <a:endParaRPr lang="en-US" sz="2400" dirty="0" smtClean="0"/>
          </a:p>
          <a:p>
            <a:pPr marL="114300" indent="0">
              <a:buNone/>
            </a:pPr>
            <a:endParaRPr lang="en-US" sz="2400" dirty="0" smtClean="0"/>
          </a:p>
          <a:p>
            <a:pPr marL="457200"/>
            <a:endParaRPr lang="en-US" sz="2400" dirty="0" smtClean="0"/>
          </a:p>
          <a:p>
            <a:pPr marL="457200"/>
            <a:r>
              <a:rPr lang="en-US" sz="2400" dirty="0" smtClean="0"/>
              <a:t>Trim trailing </a:t>
            </a:r>
            <a:r>
              <a:rPr lang="en-US" sz="2400" b="1" dirty="0"/>
              <a:t>quality</a:t>
            </a:r>
            <a:r>
              <a:rPr lang="en-US" sz="2400" dirty="0"/>
              <a:t> &lt; </a:t>
            </a:r>
            <a:r>
              <a:rPr lang="en-US" sz="2400" dirty="0" smtClean="0"/>
              <a:t>30</a:t>
            </a:r>
          </a:p>
          <a:p>
            <a:pPr marL="114300" indent="0">
              <a:buNone/>
            </a:pPr>
            <a:endParaRPr lang="en-US" sz="2400" dirty="0" smtClean="0"/>
          </a:p>
          <a:p>
            <a:pPr marL="114300" indent="0">
              <a:buNone/>
            </a:pPr>
            <a:endParaRPr lang="en-US" sz="2400" dirty="0" smtClean="0"/>
          </a:p>
          <a:p>
            <a:pPr marL="457200"/>
            <a:endParaRPr lang="en-US" sz="2400" dirty="0" smtClean="0"/>
          </a:p>
          <a:p>
            <a:pPr marL="114300" indent="0">
              <a:buNone/>
            </a:pPr>
            <a:endParaRPr lang="en-US" sz="2400" dirty="0" smtClean="0"/>
          </a:p>
          <a:p>
            <a:pPr marL="114300" indent="0">
              <a:buNone/>
            </a:pPr>
            <a:endParaRPr lang="en-US" sz="2400" dirty="0" smtClean="0"/>
          </a:p>
          <a:p>
            <a:pPr marL="457200"/>
            <a:r>
              <a:rPr lang="en-US" sz="2400" dirty="0" smtClean="0"/>
              <a:t>Filter for read </a:t>
            </a:r>
            <a:r>
              <a:rPr lang="en-US" sz="2400" b="1" dirty="0"/>
              <a:t>length</a:t>
            </a:r>
            <a:r>
              <a:rPr lang="en-US" sz="2400" dirty="0"/>
              <a:t> </a:t>
            </a:r>
            <a:r>
              <a:rPr lang="en-US" sz="2400" dirty="0" smtClean="0"/>
              <a:t>≥ </a:t>
            </a:r>
            <a:r>
              <a:rPr lang="en-US" sz="2400" dirty="0"/>
              <a:t>32 </a:t>
            </a:r>
            <a:r>
              <a:rPr lang="en-US" sz="2400" dirty="0" err="1" smtClean="0"/>
              <a:t>bp</a:t>
            </a:r>
            <a:endParaRPr lang="en-US" sz="2400" dirty="0" smtClean="0"/>
          </a:p>
          <a:p>
            <a:pPr marL="114300" indent="0">
              <a:buNone/>
            </a:pPr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395822" y="6273737"/>
            <a:ext cx="2646580" cy="620818"/>
            <a:chOff x="4572000" y="6206009"/>
            <a:chExt cx="2646580" cy="620818"/>
          </a:xfrm>
        </p:grpSpPr>
        <p:pic>
          <p:nvPicPr>
            <p:cNvPr id="5" name="Picture 4" descr="Screen Shot 2013-11-08 at 3.04.27 PM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206009"/>
              <a:ext cx="2646580" cy="326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65876" y="6457495"/>
              <a:ext cx="1658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hlinkClick r:id="rId5"/>
                </a:rPr>
                <a:t>usadellab.org</a:t>
              </a:r>
              <a:endParaRPr lang="en-US" dirty="0" smtClean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29467" y="1879598"/>
            <a:ext cx="4978398" cy="1048589"/>
            <a:chOff x="2929467" y="1794933"/>
            <a:chExt cx="4978398" cy="10485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4619" y="1871133"/>
              <a:ext cx="2792708" cy="4254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9467" y="2364358"/>
              <a:ext cx="2792708" cy="42540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6496736" y="1794933"/>
              <a:ext cx="1411129" cy="1048589"/>
              <a:chOff x="6324601" y="3284490"/>
              <a:chExt cx="770466" cy="45354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324601" y="3284490"/>
                <a:ext cx="198966" cy="20801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335379" y="3539067"/>
                <a:ext cx="759688" cy="19896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551070" y="3351262"/>
                <a:ext cx="298449" cy="90439"/>
              </a:xfrm>
              <a:prstGeom prst="rect">
                <a:avLst/>
              </a:prstGeom>
            </p:spPr>
          </p:pic>
        </p:grpSp>
      </p:grpSp>
      <p:pic>
        <p:nvPicPr>
          <p:cNvPr id="21" name="Picture 20" descr="Screen Shot 2013-11-08 at 11.32.01 AM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98" y="3640658"/>
            <a:ext cx="5519975" cy="20489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5" name="Up Arrow 24"/>
          <p:cNvSpPr/>
          <p:nvPr/>
        </p:nvSpPr>
        <p:spPr>
          <a:xfrm rot="18900000">
            <a:off x="8263471" y="4521192"/>
            <a:ext cx="254000" cy="6942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44195230"/>
      </p:ext>
    </p:extLst>
  </p:cSld>
  <p:clrMapOvr>
    <a:masterClrMapping/>
  </p:clrMapOvr>
  <p:transition advTm="9588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Mapping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403600" y="2065868"/>
            <a:ext cx="982132" cy="491066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95278813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2"/>
          <p:cNvSpPr/>
          <p:nvPr/>
        </p:nvSpPr>
        <p:spPr>
          <a:xfrm>
            <a:off x="2015103" y="459449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5" name="Line 13"/>
          <p:cNvSpPr/>
          <p:nvPr/>
        </p:nvSpPr>
        <p:spPr>
          <a:xfrm>
            <a:off x="2331857" y="438711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6" name="Line 14"/>
          <p:cNvSpPr/>
          <p:nvPr/>
        </p:nvSpPr>
        <p:spPr>
          <a:xfrm>
            <a:off x="2189808" y="386294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1" name="Line 19"/>
          <p:cNvSpPr/>
          <p:nvPr/>
        </p:nvSpPr>
        <p:spPr>
          <a:xfrm>
            <a:off x="1830601" y="3993577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2" name="Line 20"/>
          <p:cNvSpPr/>
          <p:nvPr/>
        </p:nvSpPr>
        <p:spPr>
          <a:xfrm>
            <a:off x="2189808" y="4124211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3" name="Line 21"/>
          <p:cNvSpPr/>
          <p:nvPr/>
        </p:nvSpPr>
        <p:spPr>
          <a:xfrm>
            <a:off x="1732636" y="428750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4" name="Line 22"/>
          <p:cNvSpPr/>
          <p:nvPr/>
        </p:nvSpPr>
        <p:spPr>
          <a:xfrm>
            <a:off x="1602016" y="373230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5" name="TextShape 23"/>
          <p:cNvSpPr txBox="1"/>
          <p:nvPr/>
        </p:nvSpPr>
        <p:spPr>
          <a:xfrm>
            <a:off x="1750596" y="3210751"/>
            <a:ext cx="713514" cy="346834"/>
          </a:xfrm>
          <a:prstGeom prst="rect">
            <a:avLst/>
          </a:prstGeom>
        </p:spPr>
        <p:txBody>
          <a:bodyPr wrap="none" lIns="97967" tIns="57147" rIns="97967" bIns="57147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reads</a:t>
            </a:r>
            <a:endParaRPr/>
          </a:p>
        </p:txBody>
      </p:sp>
      <p:sp>
        <p:nvSpPr>
          <p:cNvPr id="128" name="Line 36"/>
          <p:cNvSpPr/>
          <p:nvPr/>
        </p:nvSpPr>
        <p:spPr>
          <a:xfrm flipV="1">
            <a:off x="3260896" y="2610487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37"/>
          <p:cNvSpPr/>
          <p:nvPr/>
        </p:nvSpPr>
        <p:spPr>
          <a:xfrm>
            <a:off x="3260896" y="4269541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3234463" y="4486290"/>
            <a:ext cx="5003678" cy="1361823"/>
            <a:chOff x="3217530" y="1522957"/>
            <a:chExt cx="5003678" cy="1361823"/>
          </a:xfrm>
        </p:grpSpPr>
        <p:sp>
          <p:nvSpPr>
            <p:cNvPr id="94" name="Line 2"/>
            <p:cNvSpPr/>
            <p:nvPr/>
          </p:nvSpPr>
          <p:spPr>
            <a:xfrm>
              <a:off x="552552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5" name="Line 3"/>
            <p:cNvSpPr/>
            <p:nvPr/>
          </p:nvSpPr>
          <p:spPr>
            <a:xfrm>
              <a:off x="573288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6" name="Line 4"/>
            <p:cNvSpPr/>
            <p:nvPr/>
          </p:nvSpPr>
          <p:spPr>
            <a:xfrm flipH="1">
              <a:off x="61476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7" name="Line 5"/>
            <p:cNvSpPr/>
            <p:nvPr/>
          </p:nvSpPr>
          <p:spPr>
            <a:xfrm flipH="1">
              <a:off x="594024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8" name="Line 6"/>
            <p:cNvSpPr/>
            <p:nvPr/>
          </p:nvSpPr>
          <p:spPr>
            <a:xfrm>
              <a:off x="614760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9" name="Line 7"/>
            <p:cNvSpPr/>
            <p:nvPr/>
          </p:nvSpPr>
          <p:spPr>
            <a:xfrm flipH="1">
              <a:off x="63549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0" name="Line 8"/>
            <p:cNvSpPr/>
            <p:nvPr/>
          </p:nvSpPr>
          <p:spPr>
            <a:xfrm>
              <a:off x="71844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1" name="Line 9"/>
            <p:cNvSpPr/>
            <p:nvPr/>
          </p:nvSpPr>
          <p:spPr>
            <a:xfrm>
              <a:off x="73917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2" name="Line 10"/>
            <p:cNvSpPr/>
            <p:nvPr/>
          </p:nvSpPr>
          <p:spPr>
            <a:xfrm>
              <a:off x="759912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3" name="Line 11"/>
            <p:cNvSpPr/>
            <p:nvPr/>
          </p:nvSpPr>
          <p:spPr>
            <a:xfrm flipH="1">
              <a:off x="780648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7" name="Line 15"/>
            <p:cNvSpPr/>
            <p:nvPr/>
          </p:nvSpPr>
          <p:spPr>
            <a:xfrm>
              <a:off x="5525528" y="1898531"/>
              <a:ext cx="124416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8" name="Line 16"/>
            <p:cNvSpPr/>
            <p:nvPr/>
          </p:nvSpPr>
          <p:spPr>
            <a:xfrm>
              <a:off x="7184408" y="1898531"/>
              <a:ext cx="103680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9" name="TextShape 17"/>
            <p:cNvSpPr txBox="1"/>
            <p:nvPr/>
          </p:nvSpPr>
          <p:spPr>
            <a:xfrm>
              <a:off x="5618269" y="1540593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2798"/>
                  </a:solidFill>
                </a:rPr>
                <a:t>contig1</a:t>
              </a:r>
              <a:endParaRPr dirty="0"/>
            </a:p>
          </p:txBody>
        </p:sp>
        <p:sp>
          <p:nvSpPr>
            <p:cNvPr id="110" name="TextShape 18"/>
            <p:cNvSpPr txBox="1"/>
            <p:nvPr/>
          </p:nvSpPr>
          <p:spPr>
            <a:xfrm>
              <a:off x="7235024" y="1522957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>
                  <a:solidFill>
                    <a:srgbClr val="002798"/>
                  </a:solidFill>
                </a:rPr>
                <a:t>contig2</a:t>
              </a:r>
              <a:endParaRPr/>
            </a:p>
          </p:txBody>
        </p:sp>
        <p:sp>
          <p:nvSpPr>
            <p:cNvPr id="130" name="TextShape 38"/>
            <p:cNvSpPr txBox="1"/>
            <p:nvPr/>
          </p:nvSpPr>
          <p:spPr>
            <a:xfrm>
              <a:off x="3217530" y="2073542"/>
              <a:ext cx="1070108" cy="811238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assembly</a:t>
              </a:r>
              <a:endParaRPr dirty="0"/>
            </a:p>
            <a:p>
              <a:endParaRPr dirty="0"/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all </a:t>
              </a:r>
              <a:r>
                <a:rPr lang="en-US" dirty="0" err="1">
                  <a:solidFill>
                    <a:srgbClr val="000000"/>
                  </a:solidFill>
                  <a:latin typeface="Arial"/>
                </a:rPr>
                <a:t>vs</a:t>
              </a:r>
              <a:r>
                <a:rPr lang="en-US" dirty="0">
                  <a:solidFill>
                    <a:srgbClr val="000000"/>
                  </a:solidFill>
                  <a:latin typeface="Arial"/>
                </a:rPr>
                <a:t> all</a:t>
              </a:r>
              <a:endParaRPr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38064" y="1571892"/>
            <a:ext cx="6082385" cy="1511041"/>
            <a:chOff x="2871930" y="4907759"/>
            <a:chExt cx="6082385" cy="1511041"/>
          </a:xfrm>
        </p:grpSpPr>
        <p:sp>
          <p:nvSpPr>
            <p:cNvPr id="116" name="Line 24"/>
            <p:cNvSpPr/>
            <p:nvPr/>
          </p:nvSpPr>
          <p:spPr>
            <a:xfrm>
              <a:off x="5429195" y="5575883"/>
              <a:ext cx="3525120" cy="0"/>
            </a:xfrm>
            <a:prstGeom prst="line">
              <a:avLst/>
            </a:prstGeom>
            <a:ln w="36000">
              <a:solidFill>
                <a:srgbClr val="FF6309"/>
              </a:solidFill>
              <a:round/>
              <a:tailEnd type="triangle" w="med" len="med"/>
            </a:ln>
          </p:spPr>
        </p:sp>
        <p:sp>
          <p:nvSpPr>
            <p:cNvPr id="117" name="TextShape 25"/>
            <p:cNvSpPr txBox="1"/>
            <p:nvPr/>
          </p:nvSpPr>
          <p:spPr>
            <a:xfrm>
              <a:off x="6496691" y="5205209"/>
              <a:ext cx="1150440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FF6309"/>
                  </a:solidFill>
                  <a:latin typeface="Arial"/>
                </a:rPr>
                <a:t>Reference</a:t>
              </a:r>
              <a:endParaRPr dirty="0"/>
            </a:p>
          </p:txBody>
        </p:sp>
        <p:sp>
          <p:nvSpPr>
            <p:cNvPr id="118" name="Line 26"/>
            <p:cNvSpPr/>
            <p:nvPr/>
          </p:nvSpPr>
          <p:spPr>
            <a:xfrm>
              <a:off x="552585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19" name="Line 27"/>
            <p:cNvSpPr/>
            <p:nvPr/>
          </p:nvSpPr>
          <p:spPr>
            <a:xfrm>
              <a:off x="573321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0" name="Line 28"/>
            <p:cNvSpPr/>
            <p:nvPr/>
          </p:nvSpPr>
          <p:spPr>
            <a:xfrm flipH="1">
              <a:off x="614793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1" name="Line 29"/>
            <p:cNvSpPr/>
            <p:nvPr/>
          </p:nvSpPr>
          <p:spPr>
            <a:xfrm flipH="1">
              <a:off x="5940575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2" name="Line 30"/>
            <p:cNvSpPr/>
            <p:nvPr/>
          </p:nvSpPr>
          <p:spPr>
            <a:xfrm>
              <a:off x="6147935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3" name="Line 31"/>
            <p:cNvSpPr/>
            <p:nvPr/>
          </p:nvSpPr>
          <p:spPr>
            <a:xfrm flipH="1">
              <a:off x="635529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4" name="Line 32"/>
            <p:cNvSpPr/>
            <p:nvPr/>
          </p:nvSpPr>
          <p:spPr>
            <a:xfrm>
              <a:off x="7609251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5" name="Line 33"/>
            <p:cNvSpPr/>
            <p:nvPr/>
          </p:nvSpPr>
          <p:spPr>
            <a:xfrm>
              <a:off x="7816611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6" name="Line 34"/>
            <p:cNvSpPr/>
            <p:nvPr/>
          </p:nvSpPr>
          <p:spPr>
            <a:xfrm>
              <a:off x="8023971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7" name="Line 35"/>
            <p:cNvSpPr/>
            <p:nvPr/>
          </p:nvSpPr>
          <p:spPr>
            <a:xfrm flipH="1">
              <a:off x="8231331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31" name="TextShape 39"/>
            <p:cNvSpPr txBox="1"/>
            <p:nvPr/>
          </p:nvSpPr>
          <p:spPr>
            <a:xfrm>
              <a:off x="2871930" y="4907759"/>
              <a:ext cx="1599774" cy="811238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mapping</a:t>
              </a:r>
              <a:endParaRPr dirty="0"/>
            </a:p>
            <a:p>
              <a:pPr algn="ctr"/>
              <a:endParaRPr dirty="0"/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all </a:t>
              </a:r>
              <a:r>
                <a:rPr lang="en-US" dirty="0" err="1">
                  <a:solidFill>
                    <a:srgbClr val="000000"/>
                  </a:solidFill>
                  <a:latin typeface="Arial"/>
                </a:rPr>
                <a:t>vs</a:t>
              </a:r>
              <a:r>
                <a:rPr lang="en-US" dirty="0">
                  <a:solidFill>
                    <a:srgbClr val="000000"/>
                  </a:solidFill>
                  <a:latin typeface="Arial"/>
                </a:rPr>
                <a:t> reference</a:t>
              </a:r>
              <a:endParaRPr dirty="0"/>
            </a:p>
          </p:txBody>
        </p:sp>
      </p:grp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Assembly vs. Mapping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00997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1230"/>
    </mc:Choice>
    <mc:Fallback>
      <p:transition spd="slow" advTm="312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6552576" y="6248886"/>
            <a:ext cx="1905100" cy="457220"/>
          </a:xfrm>
          <a:prstGeom prst="rect">
            <a:avLst/>
          </a:prstGeom>
          <a:noFill/>
          <a:ln>
            <a:noFill/>
          </a:ln>
        </p:spPr>
        <p:txBody>
          <a:bodyPr lIns="81639" tIns="42452" rIns="81639" bIns="42452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A84231FA-DD05-4C98-A85B-B630086976E5}" type="slidenum">
              <a:rPr lang="en-US" sz="1100">
                <a:latin typeface="Arial"/>
              </a:rPr>
              <a:pPr algn="r">
                <a:lnSpc>
                  <a:spcPct val="100000"/>
                </a:lnSpc>
                <a:buFont typeface="Arial"/>
                <a:buChar char="•"/>
              </a:pPr>
              <a:t>2</a:t>
            </a:fld>
            <a:endParaRPr dirty="0"/>
          </a:p>
        </p:txBody>
      </p:sp>
      <p:sp>
        <p:nvSpPr>
          <p:cNvPr id="87" name="CustomShape 2"/>
          <p:cNvSpPr/>
          <p:nvPr/>
        </p:nvSpPr>
        <p:spPr>
          <a:xfrm>
            <a:off x="761844" y="6248560"/>
            <a:ext cx="2057272" cy="457220"/>
          </a:xfrm>
          <a:prstGeom prst="rect">
            <a:avLst/>
          </a:prstGeom>
          <a:noFill/>
          <a:ln>
            <a:noFill/>
          </a:ln>
        </p:spPr>
        <p:txBody>
          <a:bodyPr lIns="81639" tIns="42452" rIns="81639" bIns="42452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100" dirty="0">
                <a:latin typeface="Arial"/>
              </a:rPr>
              <a:t>Module #: Title of Module</a:t>
            </a:r>
            <a:endParaRPr dirty="0"/>
          </a:p>
        </p:txBody>
      </p:sp>
      <p:sp>
        <p:nvSpPr>
          <p:cNvPr id="88" name="CustomShape 3"/>
          <p:cNvSpPr/>
          <p:nvPr/>
        </p:nvSpPr>
        <p:spPr>
          <a:xfrm>
            <a:off x="0" y="0"/>
            <a:ext cx="9143433" cy="68582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</p:sp>
      <p:pic>
        <p:nvPicPr>
          <p:cNvPr id="89" name="Content Placeholder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343" y="72829"/>
            <a:ext cx="6857575" cy="6734519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6552576" y="6248886"/>
            <a:ext cx="1905100" cy="4572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2"/>
          <p:cNvSpPr/>
          <p:nvPr/>
        </p:nvSpPr>
        <p:spPr>
          <a:xfrm>
            <a:off x="2015103" y="459449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5" name="Line 13"/>
          <p:cNvSpPr/>
          <p:nvPr/>
        </p:nvSpPr>
        <p:spPr>
          <a:xfrm>
            <a:off x="2331857" y="438711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6" name="Line 14"/>
          <p:cNvSpPr/>
          <p:nvPr/>
        </p:nvSpPr>
        <p:spPr>
          <a:xfrm>
            <a:off x="2189808" y="386294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1" name="Line 19"/>
          <p:cNvSpPr/>
          <p:nvPr/>
        </p:nvSpPr>
        <p:spPr>
          <a:xfrm>
            <a:off x="1830601" y="3993577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2" name="Line 20"/>
          <p:cNvSpPr/>
          <p:nvPr/>
        </p:nvSpPr>
        <p:spPr>
          <a:xfrm>
            <a:off x="2189808" y="4124211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3" name="Line 21"/>
          <p:cNvSpPr/>
          <p:nvPr/>
        </p:nvSpPr>
        <p:spPr>
          <a:xfrm>
            <a:off x="1732636" y="428750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4" name="Line 22"/>
          <p:cNvSpPr/>
          <p:nvPr/>
        </p:nvSpPr>
        <p:spPr>
          <a:xfrm>
            <a:off x="1602016" y="373230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5" name="TextShape 23"/>
          <p:cNvSpPr txBox="1"/>
          <p:nvPr/>
        </p:nvSpPr>
        <p:spPr>
          <a:xfrm>
            <a:off x="1750596" y="3007555"/>
            <a:ext cx="1246604" cy="565378"/>
          </a:xfrm>
          <a:prstGeom prst="rect">
            <a:avLst/>
          </a:prstGeom>
        </p:spPr>
        <p:txBody>
          <a:bodyPr wrap="none" lIns="97967" tIns="57147" rIns="97967" bIns="57147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RNA-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seq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reads</a:t>
            </a:r>
            <a:endParaRPr dirty="0"/>
          </a:p>
        </p:txBody>
      </p:sp>
      <p:sp>
        <p:nvSpPr>
          <p:cNvPr id="128" name="Line 36"/>
          <p:cNvSpPr/>
          <p:nvPr/>
        </p:nvSpPr>
        <p:spPr>
          <a:xfrm flipV="1">
            <a:off x="3260896" y="2610487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37"/>
          <p:cNvSpPr/>
          <p:nvPr/>
        </p:nvSpPr>
        <p:spPr>
          <a:xfrm>
            <a:off x="3260896" y="4269541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5542461" y="3970074"/>
            <a:ext cx="2695680" cy="1721317"/>
            <a:chOff x="5525528" y="1006741"/>
            <a:chExt cx="2695680" cy="1721317"/>
          </a:xfrm>
        </p:grpSpPr>
        <p:sp>
          <p:nvSpPr>
            <p:cNvPr id="94" name="Line 2"/>
            <p:cNvSpPr/>
            <p:nvPr/>
          </p:nvSpPr>
          <p:spPr>
            <a:xfrm>
              <a:off x="552552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5" name="Line 3"/>
            <p:cNvSpPr/>
            <p:nvPr/>
          </p:nvSpPr>
          <p:spPr>
            <a:xfrm>
              <a:off x="573288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6" name="Line 4"/>
            <p:cNvSpPr/>
            <p:nvPr/>
          </p:nvSpPr>
          <p:spPr>
            <a:xfrm flipH="1">
              <a:off x="61476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7" name="Line 5"/>
            <p:cNvSpPr/>
            <p:nvPr/>
          </p:nvSpPr>
          <p:spPr>
            <a:xfrm flipH="1">
              <a:off x="594024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8" name="Line 6"/>
            <p:cNvSpPr/>
            <p:nvPr/>
          </p:nvSpPr>
          <p:spPr>
            <a:xfrm>
              <a:off x="614760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9" name="Line 7"/>
            <p:cNvSpPr/>
            <p:nvPr/>
          </p:nvSpPr>
          <p:spPr>
            <a:xfrm flipH="1">
              <a:off x="63549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0" name="Line 8"/>
            <p:cNvSpPr/>
            <p:nvPr/>
          </p:nvSpPr>
          <p:spPr>
            <a:xfrm>
              <a:off x="71844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1" name="Line 9"/>
            <p:cNvSpPr/>
            <p:nvPr/>
          </p:nvSpPr>
          <p:spPr>
            <a:xfrm>
              <a:off x="73917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2" name="Line 10"/>
            <p:cNvSpPr/>
            <p:nvPr/>
          </p:nvSpPr>
          <p:spPr>
            <a:xfrm>
              <a:off x="759912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3" name="Line 11"/>
            <p:cNvSpPr/>
            <p:nvPr/>
          </p:nvSpPr>
          <p:spPr>
            <a:xfrm flipH="1">
              <a:off x="780648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7" name="Line 15"/>
            <p:cNvSpPr/>
            <p:nvPr/>
          </p:nvSpPr>
          <p:spPr>
            <a:xfrm>
              <a:off x="5525528" y="1898531"/>
              <a:ext cx="124416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8" name="Line 16"/>
            <p:cNvSpPr/>
            <p:nvPr/>
          </p:nvSpPr>
          <p:spPr>
            <a:xfrm>
              <a:off x="7184408" y="1898531"/>
              <a:ext cx="103680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9" name="TextShape 17"/>
            <p:cNvSpPr txBox="1"/>
            <p:nvPr/>
          </p:nvSpPr>
          <p:spPr>
            <a:xfrm>
              <a:off x="5618269" y="1540593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2798"/>
                  </a:solidFill>
                </a:rPr>
                <a:t>contig1</a:t>
              </a:r>
              <a:endParaRPr dirty="0"/>
            </a:p>
          </p:txBody>
        </p:sp>
        <p:sp>
          <p:nvSpPr>
            <p:cNvPr id="110" name="TextShape 18"/>
            <p:cNvSpPr txBox="1"/>
            <p:nvPr/>
          </p:nvSpPr>
          <p:spPr>
            <a:xfrm>
              <a:off x="7235024" y="1522957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>
                  <a:solidFill>
                    <a:srgbClr val="002798"/>
                  </a:solidFill>
                </a:rPr>
                <a:t>contig2</a:t>
              </a:r>
              <a:endParaRPr/>
            </a:p>
          </p:txBody>
        </p:sp>
        <p:sp>
          <p:nvSpPr>
            <p:cNvPr id="130" name="TextShape 38"/>
            <p:cNvSpPr txBox="1"/>
            <p:nvPr/>
          </p:nvSpPr>
          <p:spPr>
            <a:xfrm>
              <a:off x="5994596" y="1006741"/>
              <a:ext cx="2082604" cy="4325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97967" tIns="57147" rIns="97967" bIns="57147"/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De novo RNA-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seq</a:t>
              </a:r>
              <a:endParaRPr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95329" y="1402558"/>
            <a:ext cx="3525120" cy="1680375"/>
            <a:chOff x="5429195" y="4738425"/>
            <a:chExt cx="3525120" cy="1680375"/>
          </a:xfrm>
        </p:grpSpPr>
        <p:sp>
          <p:nvSpPr>
            <p:cNvPr id="116" name="Line 24"/>
            <p:cNvSpPr/>
            <p:nvPr/>
          </p:nvSpPr>
          <p:spPr>
            <a:xfrm>
              <a:off x="5429195" y="5575883"/>
              <a:ext cx="3525120" cy="0"/>
            </a:xfrm>
            <a:prstGeom prst="line">
              <a:avLst/>
            </a:prstGeom>
            <a:ln w="36000">
              <a:solidFill>
                <a:srgbClr val="FF6309"/>
              </a:solidFill>
              <a:round/>
              <a:tailEnd type="triangle" w="med" len="med"/>
            </a:ln>
          </p:spPr>
        </p:sp>
        <p:sp>
          <p:nvSpPr>
            <p:cNvPr id="117" name="TextShape 25"/>
            <p:cNvSpPr txBox="1"/>
            <p:nvPr/>
          </p:nvSpPr>
          <p:spPr>
            <a:xfrm>
              <a:off x="5452532" y="5198533"/>
              <a:ext cx="2228465" cy="285776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 smtClean="0">
                  <a:solidFill>
                    <a:srgbClr val="FF6309"/>
                  </a:solidFill>
                  <a:latin typeface="Arial"/>
                </a:rPr>
                <a:t>Ref. Genome or Transcriptome</a:t>
              </a:r>
              <a:endParaRPr dirty="0"/>
            </a:p>
          </p:txBody>
        </p:sp>
        <p:sp>
          <p:nvSpPr>
            <p:cNvPr id="118" name="Line 26"/>
            <p:cNvSpPr/>
            <p:nvPr/>
          </p:nvSpPr>
          <p:spPr>
            <a:xfrm>
              <a:off x="552585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19" name="Line 27"/>
            <p:cNvSpPr/>
            <p:nvPr/>
          </p:nvSpPr>
          <p:spPr>
            <a:xfrm>
              <a:off x="573321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0" name="Line 28"/>
            <p:cNvSpPr/>
            <p:nvPr/>
          </p:nvSpPr>
          <p:spPr>
            <a:xfrm flipH="1">
              <a:off x="614793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1" name="Line 29"/>
            <p:cNvSpPr/>
            <p:nvPr/>
          </p:nvSpPr>
          <p:spPr>
            <a:xfrm flipH="1">
              <a:off x="5940575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2" name="Line 30"/>
            <p:cNvSpPr/>
            <p:nvPr/>
          </p:nvSpPr>
          <p:spPr>
            <a:xfrm>
              <a:off x="6147935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3" name="Line 31"/>
            <p:cNvSpPr/>
            <p:nvPr/>
          </p:nvSpPr>
          <p:spPr>
            <a:xfrm flipH="1">
              <a:off x="635529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4" name="Line 32"/>
            <p:cNvSpPr/>
            <p:nvPr/>
          </p:nvSpPr>
          <p:spPr>
            <a:xfrm>
              <a:off x="7609251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5" name="Line 33"/>
            <p:cNvSpPr/>
            <p:nvPr/>
          </p:nvSpPr>
          <p:spPr>
            <a:xfrm>
              <a:off x="7816611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6" name="Line 34"/>
            <p:cNvSpPr/>
            <p:nvPr/>
          </p:nvSpPr>
          <p:spPr>
            <a:xfrm>
              <a:off x="8023971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7" name="Line 35"/>
            <p:cNvSpPr/>
            <p:nvPr/>
          </p:nvSpPr>
          <p:spPr>
            <a:xfrm flipH="1">
              <a:off x="8231331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31" name="TextShape 39"/>
            <p:cNvSpPr txBox="1"/>
            <p:nvPr/>
          </p:nvSpPr>
          <p:spPr>
            <a:xfrm>
              <a:off x="5842000" y="4738425"/>
              <a:ext cx="2827866" cy="46010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97967" tIns="57147" rIns="97967" bIns="57147"/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Reference-based RNA-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seq</a:t>
              </a:r>
              <a:endParaRPr dirty="0"/>
            </a:p>
          </p:txBody>
        </p:sp>
      </p:grp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RNA-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Assembly </a:t>
            </a:r>
            <a:r>
              <a:rPr lang="en-US" noProof="0" dirty="0" err="1" smtClean="0"/>
              <a:t>vs</a:t>
            </a:r>
            <a:r>
              <a:rPr lang="en-US" noProof="0" dirty="0" smtClean="0"/>
              <a:t> Mapping</a:t>
            </a:r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1343192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5463"/>
    </mc:Choice>
    <mc:Fallback>
      <p:transition spd="slow" advTm="8546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75621"/>
            <a:ext cx="7554482" cy="1143000"/>
          </a:xfrm>
        </p:spPr>
        <p:txBody>
          <a:bodyPr/>
          <a:lstStyle/>
          <a:p>
            <a:r>
              <a:rPr lang="en-US" dirty="0" smtClean="0"/>
              <a:t>Read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3850171"/>
          </a:xfrm>
        </p:spPr>
        <p:txBody>
          <a:bodyPr/>
          <a:lstStyle/>
          <a:p>
            <a:r>
              <a:rPr lang="en-US" sz="2400" dirty="0" smtClean="0"/>
              <a:t>Mapping problem is challenging:</a:t>
            </a:r>
          </a:p>
          <a:p>
            <a:pPr lvl="1"/>
            <a:r>
              <a:rPr lang="en-US" sz="2000" dirty="0"/>
              <a:t>Need to map millions of short reads to a </a:t>
            </a:r>
            <a:r>
              <a:rPr lang="en-US" sz="2000" dirty="0" smtClean="0"/>
              <a:t>genome</a:t>
            </a:r>
          </a:p>
          <a:p>
            <a:pPr lvl="1"/>
            <a:r>
              <a:rPr lang="en-US" sz="2000" dirty="0" smtClean="0"/>
              <a:t>Genome = text with billons of letters</a:t>
            </a:r>
          </a:p>
          <a:p>
            <a:pPr lvl="1"/>
            <a:r>
              <a:rPr lang="en-US" sz="2000" dirty="0" smtClean="0"/>
              <a:t>Many mapping locations possible </a:t>
            </a:r>
          </a:p>
          <a:p>
            <a:pPr lvl="1"/>
            <a:r>
              <a:rPr lang="en-US" sz="2000" dirty="0" smtClean="0"/>
              <a:t>NOT exact matching: sequencing errors and biological variants (substitutions, insertions, deletions, splicing)</a:t>
            </a:r>
          </a:p>
          <a:p>
            <a:r>
              <a:rPr lang="en-US" sz="2400" dirty="0" smtClean="0"/>
              <a:t>Clever use </a:t>
            </a:r>
            <a:r>
              <a:rPr lang="en-US" sz="2400" dirty="0"/>
              <a:t>of the </a:t>
            </a:r>
            <a:r>
              <a:rPr lang="en-US" sz="2400" b="1" dirty="0"/>
              <a:t>Burrows-Wheeler </a:t>
            </a:r>
            <a:r>
              <a:rPr lang="en-US" sz="2400" b="1" dirty="0" smtClean="0"/>
              <a:t>Transform </a:t>
            </a:r>
            <a:r>
              <a:rPr lang="en-US" sz="2400" dirty="0" smtClean="0"/>
              <a:t>increases speed and reduces memory footprint</a:t>
            </a:r>
          </a:p>
          <a:p>
            <a:r>
              <a:rPr lang="en-US" sz="2400" dirty="0" smtClean="0"/>
              <a:t>Other mappers: BWA, Bowtie, STAR, GEM, etc.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38300" y="5317068"/>
            <a:ext cx="7205139" cy="1375822"/>
            <a:chOff x="0" y="4003032"/>
            <a:chExt cx="9082136" cy="16146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03032"/>
              <a:ext cx="9055100" cy="106850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31" y="5001886"/>
              <a:ext cx="9055105" cy="61574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2184" y="1054094"/>
            <a:ext cx="3281816" cy="3683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Rounded Rectangle 11"/>
          <p:cNvSpPr/>
          <p:nvPr/>
        </p:nvSpPr>
        <p:spPr>
          <a:xfrm>
            <a:off x="6908800" y="6375389"/>
            <a:ext cx="482600" cy="266711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1122549"/>
      </p:ext>
    </p:extLst>
  </p:cSld>
  <p:clrMapOvr>
    <a:masterClrMapping/>
  </p:clrMapOvr>
  <p:transition advTm="10773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TopHat</a:t>
            </a:r>
            <a:r>
              <a:rPr lang="en-US" dirty="0" smtClean="0"/>
              <a:t>: Spliced Reads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0972" y="1382229"/>
            <a:ext cx="3295828" cy="4849238"/>
          </a:xfrm>
        </p:spPr>
        <p:txBody>
          <a:bodyPr/>
          <a:lstStyle/>
          <a:p>
            <a:r>
              <a:rPr lang="en-US" sz="2400" dirty="0" smtClean="0"/>
              <a:t>Bowtie-based</a:t>
            </a:r>
            <a:endParaRPr lang="en-US" sz="2400" dirty="0"/>
          </a:p>
          <a:p>
            <a:r>
              <a:rPr lang="en-US" sz="2400" dirty="0" err="1" smtClean="0"/>
              <a:t>TopHat</a:t>
            </a:r>
            <a:r>
              <a:rPr lang="en-US" sz="2400" dirty="0" smtClean="0"/>
              <a:t>: finds/maps to possible splicing junctions.</a:t>
            </a:r>
          </a:p>
          <a:p>
            <a:r>
              <a:rPr lang="en-US" sz="2400" dirty="0" smtClean="0"/>
              <a:t>Important to assemble transcripts later (cufflinks)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1200" y="1092942"/>
            <a:ext cx="4622800" cy="5752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6870" y="4572000"/>
            <a:ext cx="3194344" cy="1253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989059827"/>
      </p:ext>
    </p:extLst>
  </p:cSld>
  <p:clrMapOvr>
    <a:masterClrMapping/>
  </p:clrMapOvr>
  <p:transition advTm="10104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SAM/BAM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518664"/>
            <a:ext cx="7620000" cy="45259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Used to store alignments</a:t>
            </a:r>
            <a:endParaRPr lang="en-US" dirty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n-ea"/>
              </a:rPr>
              <a:t>SAM = text, BAM = binary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latin typeface="Consolas" pitchFamily="49" charset="0"/>
              <a:ea typeface="+mn-ea"/>
              <a:cs typeface="Consolas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latin typeface="Consolas" pitchFamily="49" charset="0"/>
              <a:ea typeface="+mn-ea"/>
              <a:cs typeface="Consolas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latin typeface="Consolas" pitchFamily="49" charset="0"/>
                <a:ea typeface="+mn-ea"/>
                <a:cs typeface="Consolas" pitchFamily="49" charset="0"/>
              </a:rPr>
              <a:t>SRR013667.1 99 19 8882171 60 76M = 8882214 119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NCCAGCAGCCATAACTGGAATGGGAAATAAACACTATGTTCAAAGCAGA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#&gt;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A@BABAAAAADDEGCEFDHDEDBCFDBCDBCBDCEACB&gt;AC@CDB@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&gt;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…</a:t>
            </a:r>
            <a:endParaRPr lang="en-US" sz="2000" dirty="0">
              <a:solidFill>
                <a:schemeClr val="accent3">
                  <a:lumMod val="50000"/>
                </a:schemeClr>
              </a:solidFill>
              <a:latin typeface="Consolas" pitchFamily="49" charset="0"/>
              <a:ea typeface="+mn-ea"/>
              <a:cs typeface="Consolas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205107" y="4580460"/>
            <a:ext cx="1089025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490107" y="4040710"/>
            <a:ext cx="14478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Read name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144282" y="4040710"/>
            <a:ext cx="7239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Flag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076145" y="4040710"/>
            <a:ext cx="2181225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Reference Position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465332" y="4040710"/>
            <a:ext cx="9144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CIGAR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586107" y="4040710"/>
            <a:ext cx="17526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Mate Position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-177812" y="5232389"/>
            <a:ext cx="1676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Bases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-177811" y="5723457"/>
            <a:ext cx="1676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Base Qualities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14007" y="458046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447495" y="4580460"/>
            <a:ext cx="58737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13011" y="4580460"/>
            <a:ext cx="253746" cy="387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82859" y="4580460"/>
            <a:ext cx="482474" cy="387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24000" y="5012266"/>
            <a:ext cx="7027333" cy="1524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45731" y="1185332"/>
            <a:ext cx="1710267" cy="846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Control1.bam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06598" y="1583265"/>
            <a:ext cx="1710267" cy="846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Control2.bam</a:t>
            </a:r>
          </a:p>
          <a:p>
            <a:r>
              <a:rPr lang="en-US" sz="800" dirty="0"/>
              <a:t>SRR013667.1 99 19 8882171 60 76M = 8882214 119 </a:t>
            </a:r>
          </a:p>
          <a:p>
            <a:r>
              <a:rPr lang="en-US" sz="800" dirty="0" smtClean="0"/>
              <a:t>NCCAGCAGCCATAACTGGAATGGGAAATAAACACTATGTTCAAAG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217026" y="1142999"/>
            <a:ext cx="1963640" cy="846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KnockDown1.bam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400799" y="1320790"/>
            <a:ext cx="20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10Gb each bam  </a:t>
            </a:r>
          </a:p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318000" y="1549400"/>
            <a:ext cx="1938303" cy="846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KnockDown2.bam</a:t>
            </a:r>
          </a:p>
          <a:p>
            <a:r>
              <a:rPr lang="en-US" sz="800" dirty="0"/>
              <a:t>SRR013667.1 99 19 8882171 60 76M = 8882214 119 </a:t>
            </a:r>
          </a:p>
          <a:p>
            <a:r>
              <a:rPr lang="en-US" sz="800" dirty="0"/>
              <a:t>NCCAGCAGCCATAACTGGAATGGGAAATAAACACTATGTTCAAAG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1871" y="6673334"/>
            <a:ext cx="416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SAM: </a:t>
            </a:r>
            <a:r>
              <a:rPr lang="en-US" b="1" dirty="0" smtClean="0"/>
              <a:t>S</a:t>
            </a:r>
            <a:r>
              <a:rPr lang="en-US" dirty="0" smtClean="0"/>
              <a:t>equence </a:t>
            </a:r>
            <a:r>
              <a:rPr lang="en-US" b="1" dirty="0"/>
              <a:t>A</a:t>
            </a:r>
            <a:r>
              <a:rPr lang="en-US" dirty="0"/>
              <a:t>lignment/</a:t>
            </a:r>
            <a:r>
              <a:rPr lang="en-US" b="1" dirty="0"/>
              <a:t>M</a:t>
            </a:r>
            <a:r>
              <a:rPr lang="en-US" dirty="0"/>
              <a:t>ap format</a:t>
            </a:r>
          </a:p>
        </p:txBody>
      </p:sp>
    </p:spTree>
    <p:extLst>
      <p:ext uri="{BB962C8B-B14F-4D97-AF65-F5344CB8AC3E}">
        <p14:creationId xmlns="" xmlns:p14="http://schemas.microsoft.com/office/powerpoint/2010/main" val="423176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524"/>
    </mc:Choice>
    <mc:Fallback>
      <p:transition spd="slow" advTm="5752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BAM/SAM format</a:t>
            </a:r>
            <a:endParaRPr lang="en-US" dirty="0"/>
          </a:p>
        </p:txBody>
      </p:sp>
      <p:pic>
        <p:nvPicPr>
          <p:cNvPr id="5" name="Picture 4" descr="Screen Shot 2013-05-29 at 10.07.3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71" y="1509956"/>
            <a:ext cx="2159000" cy="495300"/>
          </a:xfrm>
          <a:prstGeom prst="rect">
            <a:avLst/>
          </a:prstGeom>
        </p:spPr>
      </p:pic>
      <p:pic>
        <p:nvPicPr>
          <p:cNvPr id="6" name="Picture 5" descr="Screen Shot 2013-05-29 at 10.07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5" y="1609276"/>
            <a:ext cx="1549400" cy="39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1466" y="2065867"/>
            <a:ext cx="24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picard.sourceforge.net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8267" y="2065867"/>
            <a:ext cx="277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6"/>
              </a:rPr>
              <a:t>samtools.sourceforge.net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84400" y="2523066"/>
            <a:ext cx="6536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Sort, View, Index, Statistics, Etc.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74801" y="3471335"/>
            <a:ext cx="7326244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$ </a:t>
            </a:r>
            <a:r>
              <a:rPr lang="en-US" sz="1600" dirty="0" err="1">
                <a:latin typeface="Courier"/>
                <a:cs typeface="Courier"/>
              </a:rPr>
              <a:t>samtools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err="1">
                <a:latin typeface="Courier"/>
                <a:cs typeface="Courier"/>
              </a:rPr>
              <a:t>flagstat</a:t>
            </a:r>
            <a:r>
              <a:rPr lang="en-US" sz="1600" dirty="0">
                <a:latin typeface="Courier"/>
                <a:cs typeface="Courier"/>
              </a:rPr>
              <a:t> C1.bam </a:t>
            </a:r>
          </a:p>
          <a:p>
            <a:r>
              <a:rPr lang="en-US" sz="1600" dirty="0">
                <a:latin typeface="Courier"/>
                <a:cs typeface="Courier"/>
              </a:rPr>
              <a:t>110247820 + 0 in total (QC-passed reads + QC-failed reads)</a:t>
            </a:r>
          </a:p>
          <a:p>
            <a:r>
              <a:rPr lang="en-US" sz="1600" dirty="0">
                <a:latin typeface="Courier"/>
                <a:cs typeface="Courier"/>
              </a:rPr>
              <a:t>0 + 0 duplicates</a:t>
            </a:r>
          </a:p>
          <a:p>
            <a:r>
              <a:rPr lang="en-US" sz="1600" dirty="0">
                <a:latin typeface="Courier"/>
                <a:cs typeface="Courier"/>
              </a:rPr>
              <a:t>110247820 + 0 mapped (100.00%:nan%)</a:t>
            </a:r>
          </a:p>
          <a:p>
            <a:r>
              <a:rPr lang="en-US" sz="1600" dirty="0">
                <a:latin typeface="Courier"/>
                <a:cs typeface="Courier"/>
              </a:rPr>
              <a:t>110247820 + 0 paired in sequencing</a:t>
            </a:r>
          </a:p>
          <a:p>
            <a:r>
              <a:rPr lang="en-US" sz="1600" dirty="0">
                <a:latin typeface="Courier"/>
                <a:cs typeface="Courier"/>
              </a:rPr>
              <a:t>55137592 + 0 read1</a:t>
            </a:r>
          </a:p>
          <a:p>
            <a:r>
              <a:rPr lang="en-US" sz="1600" dirty="0">
                <a:latin typeface="Courier"/>
                <a:cs typeface="Courier"/>
              </a:rPr>
              <a:t>55110228 + 0 read2</a:t>
            </a:r>
          </a:p>
          <a:p>
            <a:r>
              <a:rPr lang="en-US" sz="1600" dirty="0">
                <a:latin typeface="Courier"/>
                <a:cs typeface="Courier"/>
              </a:rPr>
              <a:t>93772158 + 0 properly paired (85.06%:nan%)</a:t>
            </a:r>
          </a:p>
          <a:p>
            <a:r>
              <a:rPr lang="en-US" sz="1600" dirty="0">
                <a:latin typeface="Courier"/>
                <a:cs typeface="Courier"/>
              </a:rPr>
              <a:t>106460688 + 0 with itself and mate mapped</a:t>
            </a:r>
          </a:p>
          <a:p>
            <a:r>
              <a:rPr lang="en-US" sz="1600" dirty="0">
                <a:latin typeface="Courier"/>
                <a:cs typeface="Courier"/>
              </a:rPr>
              <a:t>3787132 + 0 singletons (3.44%:nan%)</a:t>
            </a:r>
          </a:p>
          <a:p>
            <a:r>
              <a:rPr lang="en-US" sz="1600" dirty="0">
                <a:latin typeface="Courier"/>
                <a:cs typeface="Courier"/>
              </a:rPr>
              <a:t>1962254 + 0 with mate mapped to a different </a:t>
            </a:r>
            <a:r>
              <a:rPr lang="en-US" sz="1600" dirty="0" err="1">
                <a:latin typeface="Courier"/>
                <a:cs typeface="Courier"/>
              </a:rPr>
              <a:t>chr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738766 + 0 with mate mapped to a different </a:t>
            </a:r>
            <a:r>
              <a:rPr lang="en-US" sz="1600" dirty="0" err="1">
                <a:latin typeface="Courier"/>
                <a:cs typeface="Courier"/>
              </a:rPr>
              <a:t>chr</a:t>
            </a:r>
            <a:r>
              <a:rPr lang="en-US" sz="1600" dirty="0">
                <a:latin typeface="Courier"/>
                <a:cs typeface="Courier"/>
              </a:rPr>
              <a:t> (</a:t>
            </a:r>
            <a:r>
              <a:rPr lang="en-US" sz="1600" dirty="0" err="1">
                <a:latin typeface="Courier"/>
                <a:cs typeface="Courier"/>
              </a:rPr>
              <a:t>mapQ</a:t>
            </a:r>
            <a:r>
              <a:rPr lang="en-US" sz="1600" dirty="0">
                <a:latin typeface="Courier"/>
                <a:cs typeface="Courier"/>
              </a:rPr>
              <a:t>&gt;=5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r>
              <a:rPr lang="en-US" sz="1600" dirty="0">
                <a:latin typeface="Courier"/>
                <a:cs typeface="Courier"/>
              </a:rPr>
              <a:t>$</a:t>
            </a:r>
          </a:p>
        </p:txBody>
      </p:sp>
    </p:spTree>
    <p:extLst>
      <p:ext uri="{BB962C8B-B14F-4D97-AF65-F5344CB8AC3E}">
        <p14:creationId xmlns="" xmlns:p14="http://schemas.microsoft.com/office/powerpoint/2010/main" val="3088913063"/>
      </p:ext>
    </p:extLst>
  </p:cSld>
  <p:clrMapOvr>
    <a:masterClrMapping/>
  </p:clrMapOvr>
  <p:transition advTm="22371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Alignment QC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095068" y="1625601"/>
            <a:ext cx="1625600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925735" y="2963334"/>
            <a:ext cx="1625600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659468" y="5198534"/>
            <a:ext cx="1625600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685869" y="6493933"/>
            <a:ext cx="1625600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50456224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seQc</a:t>
            </a:r>
            <a:r>
              <a:rPr lang="en-US" dirty="0" smtClean="0"/>
              <a:t> summary statistics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5600" y="1507068"/>
            <a:ext cx="7501468" cy="206671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112434" y="4330700"/>
            <a:ext cx="6100231" cy="1460502"/>
            <a:chOff x="2112434" y="4330700"/>
            <a:chExt cx="6100231" cy="14605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2434" y="4330700"/>
              <a:ext cx="5969000" cy="11303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4088857" y="5421870"/>
              <a:ext cx="4123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hlinkClick r:id="rId6"/>
                </a:rPr>
                <a:t>broadinstitute.org</a:t>
              </a:r>
              <a:r>
                <a:rPr lang="en-US" dirty="0">
                  <a:hlinkClick r:id="rId6"/>
                </a:rPr>
                <a:t>/cancer/cga/rna-</a:t>
              </a:r>
              <a:r>
                <a:rPr lang="en-US" dirty="0" smtClean="0">
                  <a:hlinkClick r:id="rId6"/>
                </a:rPr>
                <a:t>seqc</a:t>
              </a:r>
              <a:endParaRPr lang="en-US" dirty="0" smtClean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2780137293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seQc</a:t>
            </a:r>
            <a:r>
              <a:rPr lang="en-US" dirty="0" smtClean="0"/>
              <a:t> </a:t>
            </a:r>
            <a:r>
              <a:rPr lang="en-US" dirty="0" err="1" smtClean="0"/>
              <a:t>covergae</a:t>
            </a:r>
            <a:r>
              <a:rPr lang="en-US" dirty="0" smtClean="0"/>
              <a:t> 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 descr="meanCoverageNorm_mediu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435100"/>
            <a:ext cx="7353300" cy="4754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450605356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Home-made </a:t>
            </a:r>
            <a:r>
              <a:rPr lang="en-US" dirty="0" err="1" smtClean="0"/>
              <a:t>Rscript</a:t>
            </a:r>
            <a:r>
              <a:rPr lang="en-US" dirty="0" smtClean="0"/>
              <a:t>: saturation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100" y="1612823"/>
            <a:ext cx="5456766" cy="52451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599" y="1303867"/>
            <a:ext cx="2943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RPKM Saturation Analysis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08171896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Seq:Wiggle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272368" y="3225800"/>
            <a:ext cx="999065" cy="4233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4079167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2102068" y="44450"/>
            <a:ext cx="6889531" cy="1143000"/>
          </a:xfrm>
        </p:spPr>
        <p:txBody>
          <a:bodyPr/>
          <a:lstStyle/>
          <a:p>
            <a:pPr eaLnBrk="1" hangingPunct="1"/>
            <a:r>
              <a:rPr lang="en-US" altLang="ko-KR" noProof="0" smtClean="0">
                <a:latin typeface="Calibri" pitchFamily="34" charset="0"/>
                <a:ea typeface="ＭＳ Ｐゴシック" pitchFamily="34" charset="-128"/>
              </a:rPr>
              <a:t>Why sequence RNA?</a:t>
            </a:r>
          </a:p>
        </p:txBody>
      </p:sp>
      <p:sp>
        <p:nvSpPr>
          <p:cNvPr id="21506" name="Content Placeholder 6"/>
          <p:cNvSpPr>
            <a:spLocks noGrp="1"/>
          </p:cNvSpPr>
          <p:nvPr>
            <p:ph idx="1"/>
          </p:nvPr>
        </p:nvSpPr>
        <p:spPr>
          <a:xfrm>
            <a:off x="1660634" y="1341438"/>
            <a:ext cx="7330966" cy="4906962"/>
          </a:xfrm>
        </p:spPr>
        <p:txBody>
          <a:bodyPr>
            <a:normAutofit/>
          </a:bodyPr>
          <a:lstStyle/>
          <a:p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Functional studies</a:t>
            </a:r>
          </a:p>
          <a:p>
            <a:pPr lvl="1"/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Genome may be constant but experimental conditions have pronounced effects on gene expression</a:t>
            </a:r>
          </a:p>
          <a:p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Some molecular features can only be observed at the RNA level</a:t>
            </a:r>
          </a:p>
          <a:p>
            <a:pPr lvl="1"/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Alternative </a:t>
            </a:r>
            <a:r>
              <a:rPr lang="en-US" sz="2200" noProof="0" dirty="0" err="1" smtClean="0">
                <a:latin typeface="Calibri" pitchFamily="34" charset="0"/>
                <a:ea typeface="ＭＳ Ｐゴシック" pitchFamily="34" charset="-128"/>
              </a:rPr>
              <a:t>isoforms</a:t>
            </a: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, fusion transcripts, RNA editing</a:t>
            </a:r>
          </a:p>
          <a:p>
            <a:pPr>
              <a:lnSpc>
                <a:spcPct val="90000"/>
              </a:lnSpc>
            </a:pP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Interpreting mutations that do not have an obvious effect on protein sequence</a:t>
            </a:r>
          </a:p>
          <a:p>
            <a:pPr lvl="1">
              <a:lnSpc>
                <a:spcPct val="90000"/>
              </a:lnSpc>
            </a:pPr>
            <a:r>
              <a:rPr lang="en-US" altLang="en-US" sz="2200" noProof="0" dirty="0" smtClean="0">
                <a:latin typeface="Calibri" pitchFamily="34" charset="0"/>
                <a:ea typeface="ＭＳ Ｐゴシック" pitchFamily="34" charset="-128"/>
              </a:rPr>
              <a:t>‘</a:t>
            </a: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Regulatory</a:t>
            </a:r>
            <a:r>
              <a:rPr lang="en-US" altLang="en-US" sz="2200" noProof="0" dirty="0" smtClean="0">
                <a:latin typeface="Calibri" pitchFamily="34" charset="0"/>
                <a:ea typeface="ＭＳ Ｐゴシック" pitchFamily="34" charset="-128"/>
              </a:rPr>
              <a:t>’</a:t>
            </a: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 mutations</a:t>
            </a:r>
          </a:p>
          <a:p>
            <a:pPr>
              <a:lnSpc>
                <a:spcPct val="90000"/>
              </a:lnSpc>
            </a:pP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Prioritizing protein coding somatic mutations (often heterozygous)</a:t>
            </a:r>
          </a:p>
          <a:p>
            <a:endParaRPr lang="en-US" noProof="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76207" y="6381328"/>
            <a:ext cx="316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 smtClean="0"/>
              <a:t>Modified</a:t>
            </a:r>
            <a:r>
              <a:rPr lang="fr-CA" dirty="0" smtClean="0"/>
              <a:t> </a:t>
            </a:r>
            <a:r>
              <a:rPr lang="fr-CA" dirty="0" err="1" smtClean="0"/>
              <a:t>from</a:t>
            </a:r>
            <a:r>
              <a:rPr lang="fr-CA" dirty="0" smtClean="0"/>
              <a:t> Bionformatics.ca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 bwMode="auto">
          <a:xfrm>
            <a:off x="1589518" y="0"/>
            <a:ext cx="70972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UCSC: </a:t>
            </a:r>
            <a:r>
              <a:rPr lang="fr-CA" dirty="0" err="1" smtClean="0"/>
              <a:t>bigWig</a:t>
            </a:r>
            <a:r>
              <a:rPr lang="fr-CA" dirty="0" smtClean="0"/>
              <a:t> </a:t>
            </a:r>
            <a:r>
              <a:rPr lang="fr-CA" dirty="0" err="1" smtClean="0"/>
              <a:t>Track</a:t>
            </a:r>
            <a:r>
              <a:rPr lang="fr-CA" dirty="0" smtClean="0"/>
              <a:t> Format</a:t>
            </a:r>
            <a:endParaRPr lang="en-US" dirty="0"/>
          </a:p>
        </p:txBody>
      </p:sp>
      <p:sp>
        <p:nvSpPr>
          <p:cNvPr id="59" name="Espace réservé du contenu 5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bigWig</a:t>
            </a:r>
            <a:r>
              <a:rPr lang="en-US" sz="2800" dirty="0" smtClean="0"/>
              <a:t> format is for display of dense, continuous data that will be displayed in the Genome Browser as a graph.</a:t>
            </a:r>
          </a:p>
          <a:p>
            <a:r>
              <a:rPr lang="en-US" sz="2800" dirty="0" smtClean="0"/>
              <a:t>Count the number of read (coverage at each genomic position:</a:t>
            </a:r>
          </a:p>
          <a:p>
            <a:endParaRPr lang="fr-CA" sz="2800" dirty="0"/>
          </a:p>
        </p:txBody>
      </p:sp>
      <p:sp>
        <p:nvSpPr>
          <p:cNvPr id="60" name="ZoneTexte 59"/>
          <p:cNvSpPr txBox="1"/>
          <p:nvPr/>
        </p:nvSpPr>
        <p:spPr>
          <a:xfrm>
            <a:off x="3124200" y="6451600"/>
            <a:ext cx="5925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600" dirty="0" err="1" smtClean="0"/>
              <a:t>Modified</a:t>
            </a:r>
            <a:r>
              <a:rPr lang="fr-CA" sz="1600" dirty="0" smtClean="0"/>
              <a:t> </a:t>
            </a:r>
            <a:r>
              <a:rPr lang="fr-CA" sz="1600" dirty="0" err="1" smtClean="0"/>
              <a:t>from</a:t>
            </a:r>
            <a:r>
              <a:rPr lang="fr-CA" sz="1600" dirty="0" smtClean="0"/>
              <a:t> </a:t>
            </a:r>
            <a:r>
              <a:rPr lang="fr-CA" sz="1600" dirty="0" smtClean="0">
                <a:hlinkClick r:id="rId3"/>
              </a:rPr>
              <a:t>http://biowhat.ucsd.edu/homer/chipseq/ucsc.html</a:t>
            </a:r>
            <a:endParaRPr lang="fr-CA" sz="1600" dirty="0"/>
          </a:p>
        </p:txBody>
      </p:sp>
      <p:pic>
        <p:nvPicPr>
          <p:cNvPr id="61" name="Picture 2" descr="ucsc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1075" y="3898899"/>
            <a:ext cx="5826125" cy="2073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5984179"/>
      </p:ext>
    </p:extLst>
  </p:cSld>
  <p:clrMapOvr>
    <a:masterClrMapping/>
  </p:clrMapOvr>
  <p:transition advTm="93657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err="1" smtClean="0"/>
              <a:t>RNA-Seq:Gene-level</a:t>
            </a:r>
            <a:r>
              <a:rPr lang="en-US" dirty="0" smtClean="0"/>
              <a:t> counts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2268" y="3657600"/>
            <a:ext cx="999065" cy="4233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4079167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4538320"/>
              </p:ext>
            </p:extLst>
          </p:nvPr>
        </p:nvGraphicFramePr>
        <p:xfrm>
          <a:off x="6273797" y="1399501"/>
          <a:ext cx="2362200" cy="18045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2200"/>
              </a:tblGrid>
              <a:tr h="462561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Contro1: 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 reads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260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Control2: </a:t>
                      </a:r>
                      <a:r>
                        <a:rPr lang="en-US" b="1" dirty="0" smtClean="0">
                          <a:solidFill>
                            <a:srgbClr val="008000"/>
                          </a:solidFill>
                        </a:rPr>
                        <a:t>16</a:t>
                      </a:r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 reads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449694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KnockDown1: </a:t>
                      </a:r>
                      <a:r>
                        <a:rPr lang="en-US" b="1" dirty="0" smtClean="0">
                          <a:solidFill>
                            <a:srgbClr val="80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 reads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  <a:tr h="449694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KnockDown2: </a:t>
                      </a:r>
                      <a:r>
                        <a:rPr lang="en-US" b="1" dirty="0" smtClean="0">
                          <a:solidFill>
                            <a:srgbClr val="80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800000"/>
                          </a:solidFill>
                        </a:rPr>
                        <a:t> reads</a:t>
                      </a:r>
                      <a:endParaRPr lang="en-US" dirty="0">
                        <a:solidFill>
                          <a:srgbClr val="8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7" name="Content Placeholder 96"/>
          <p:cNvSpPr>
            <a:spLocks noGrp="1"/>
          </p:cNvSpPr>
          <p:nvPr>
            <p:ph idx="1"/>
          </p:nvPr>
        </p:nvSpPr>
        <p:spPr>
          <a:xfrm>
            <a:off x="1513240" y="3939170"/>
            <a:ext cx="3786895" cy="1581104"/>
          </a:xfrm>
        </p:spPr>
        <p:txBody>
          <a:bodyPr/>
          <a:lstStyle/>
          <a:p>
            <a:r>
              <a:rPr lang="en-US" sz="2400" dirty="0" smtClean="0"/>
              <a:t>Reads (BAM file) are counted for each gene model (</a:t>
            </a:r>
            <a:r>
              <a:rPr lang="en-US" sz="2400" dirty="0" err="1" smtClean="0"/>
              <a:t>gtf</a:t>
            </a:r>
            <a:r>
              <a:rPr lang="en-US" sz="2400" dirty="0" smtClean="0"/>
              <a:t> file) using </a:t>
            </a:r>
            <a:r>
              <a:rPr lang="en-US" sz="2400" i="1" dirty="0" err="1" smtClean="0"/>
              <a:t>HTSeq</a:t>
            </a:r>
            <a:r>
              <a:rPr lang="en-US" sz="2400" i="1" dirty="0" smtClean="0"/>
              <a:t>-count</a:t>
            </a:r>
            <a:r>
              <a:rPr lang="en-US" sz="2400" dirty="0" smtClean="0"/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70097" y="1490474"/>
            <a:ext cx="4292603" cy="2323772"/>
            <a:chOff x="2070097" y="1795268"/>
            <a:chExt cx="4292603" cy="2323772"/>
          </a:xfrm>
        </p:grpSpPr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2457484" y="179526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26098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3575084" y="179526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4552984" y="179526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070097" y="2091275"/>
              <a:ext cx="4292600" cy="12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4197384" y="179526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5695984" y="179526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35877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50101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59880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43497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3943384" y="19540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5" name="Rectangle 44"/>
            <p:cNvSpPr>
              <a:spLocks noChangeAspect="1"/>
            </p:cNvSpPr>
            <p:nvPr/>
          </p:nvSpPr>
          <p:spPr>
            <a:xfrm>
              <a:off x="24701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24828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34226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46037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37909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57594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48196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58229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39052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2470184" y="276046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2622584" y="291921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2" name="Rectangle 61"/>
            <p:cNvSpPr>
              <a:spLocks noChangeAspect="1"/>
            </p:cNvSpPr>
            <p:nvPr/>
          </p:nvSpPr>
          <p:spPr>
            <a:xfrm>
              <a:off x="5708684" y="276046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5" name="Rectangle 64"/>
            <p:cNvSpPr>
              <a:spLocks noChangeAspect="1"/>
            </p:cNvSpPr>
            <p:nvPr/>
          </p:nvSpPr>
          <p:spPr>
            <a:xfrm>
              <a:off x="6000784" y="291921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2482884" y="317956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2495584" y="333831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3" name="Rectangle 72"/>
            <p:cNvSpPr>
              <a:spLocks noChangeAspect="1"/>
            </p:cNvSpPr>
            <p:nvPr/>
          </p:nvSpPr>
          <p:spPr>
            <a:xfrm>
              <a:off x="5772184" y="317956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5" name="Rectangle 74"/>
            <p:cNvSpPr>
              <a:spLocks noChangeAspect="1"/>
            </p:cNvSpPr>
            <p:nvPr/>
          </p:nvSpPr>
          <p:spPr>
            <a:xfrm>
              <a:off x="5835684" y="333831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7" name="Rectangle 76"/>
            <p:cNvSpPr>
              <a:spLocks noChangeAspect="1"/>
            </p:cNvSpPr>
            <p:nvPr/>
          </p:nvSpPr>
          <p:spPr>
            <a:xfrm>
              <a:off x="41084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8" name="Rectangle 77"/>
            <p:cNvSpPr>
              <a:spLocks noChangeAspect="1"/>
            </p:cNvSpPr>
            <p:nvPr/>
          </p:nvSpPr>
          <p:spPr>
            <a:xfrm>
              <a:off x="36131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79" name="Rectangle 78"/>
            <p:cNvSpPr>
              <a:spLocks noChangeAspect="1"/>
            </p:cNvSpPr>
            <p:nvPr/>
          </p:nvSpPr>
          <p:spPr>
            <a:xfrm>
              <a:off x="44259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0" name="Rectangle 79"/>
            <p:cNvSpPr>
              <a:spLocks noChangeAspect="1"/>
            </p:cNvSpPr>
            <p:nvPr/>
          </p:nvSpPr>
          <p:spPr>
            <a:xfrm>
              <a:off x="50101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1" name="Rectangle 80"/>
            <p:cNvSpPr>
              <a:spLocks noChangeAspect="1"/>
            </p:cNvSpPr>
            <p:nvPr/>
          </p:nvSpPr>
          <p:spPr>
            <a:xfrm>
              <a:off x="59245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2" name="Rectangle 81"/>
            <p:cNvSpPr>
              <a:spLocks noChangeAspect="1"/>
            </p:cNvSpPr>
            <p:nvPr/>
          </p:nvSpPr>
          <p:spPr>
            <a:xfrm>
              <a:off x="5645184" y="2398518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3" name="Rectangle 82"/>
            <p:cNvSpPr>
              <a:spLocks noChangeAspect="1"/>
            </p:cNvSpPr>
            <p:nvPr/>
          </p:nvSpPr>
          <p:spPr>
            <a:xfrm>
              <a:off x="2622584" y="2274693"/>
              <a:ext cx="76962" cy="28866"/>
            </a:xfrm>
            <a:prstGeom prst="rect">
              <a:avLst/>
            </a:prstGeom>
            <a:solidFill>
              <a:srgbClr val="008000"/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84" name="Rectangle 83"/>
            <p:cNvSpPr>
              <a:spLocks noChangeAspect="1"/>
            </p:cNvSpPr>
            <p:nvPr/>
          </p:nvSpPr>
          <p:spPr>
            <a:xfrm>
              <a:off x="5657884" y="3338318"/>
              <a:ext cx="76962" cy="28866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8000"/>
                </a:solidFill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2425408" y="3649140"/>
              <a:ext cx="3666067" cy="469900"/>
              <a:chOff x="5105111" y="6451600"/>
              <a:chExt cx="3666067" cy="469900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5977178" y="6451600"/>
                <a:ext cx="1947332" cy="1420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05111" y="6451600"/>
                <a:ext cx="292100" cy="1420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186978" y="6451600"/>
                <a:ext cx="584200" cy="1420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stCxn id="9" idx="3"/>
                <a:endCxn id="3" idx="1"/>
              </p:cNvCxnSpPr>
              <p:nvPr/>
            </p:nvCxnSpPr>
            <p:spPr>
              <a:xfrm>
                <a:off x="5397211" y="6522635"/>
                <a:ext cx="5799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3" idx="3"/>
                <a:endCxn id="10" idx="1"/>
              </p:cNvCxnSpPr>
              <p:nvPr/>
            </p:nvCxnSpPr>
            <p:spPr>
              <a:xfrm>
                <a:off x="7924510" y="6522635"/>
                <a:ext cx="2624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8"/>
              <p:cNvSpPr txBox="1"/>
              <p:nvPr/>
            </p:nvSpPr>
            <p:spPr>
              <a:xfrm>
                <a:off x="6286500" y="6552168"/>
                <a:ext cx="11938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TSPAN16</a:t>
                </a:r>
                <a:endParaRPr lang="en-US" dirty="0"/>
              </a:p>
            </p:txBody>
          </p:sp>
        </p:grpSp>
        <p:cxnSp>
          <p:nvCxnSpPr>
            <p:cNvPr id="92" name="Straight Connector 91"/>
            <p:cNvCxnSpPr/>
            <p:nvPr/>
          </p:nvCxnSpPr>
          <p:spPr>
            <a:xfrm>
              <a:off x="2070097" y="2599275"/>
              <a:ext cx="4292600" cy="12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2070097" y="3018375"/>
              <a:ext cx="4292600" cy="12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0100" y="3458636"/>
              <a:ext cx="4292600" cy="12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 txBox="1">
            <a:spLocks/>
          </p:cNvSpPr>
          <p:nvPr/>
        </p:nvSpPr>
        <p:spPr bwMode="auto">
          <a:xfrm>
            <a:off x="1589518" y="0"/>
            <a:ext cx="70972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/>
              <a:t>HTseq:Gene</a:t>
            </a:r>
            <a:r>
              <a:rPr lang="en-US" dirty="0" smtClean="0"/>
              <a:t>-level counts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91733" y="5703019"/>
            <a:ext cx="2998688" cy="927181"/>
            <a:chOff x="-3657600" y="1703551"/>
            <a:chExt cx="2998688" cy="927181"/>
          </a:xfrm>
        </p:grpSpPr>
        <p:sp>
          <p:nvSpPr>
            <p:cNvPr id="6" name="TextBox 5"/>
            <p:cNvSpPr txBox="1"/>
            <p:nvPr/>
          </p:nvSpPr>
          <p:spPr>
            <a:xfrm>
              <a:off x="-3657600" y="2353733"/>
              <a:ext cx="2998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hlinkClick r:id="rId4"/>
                </a:rPr>
                <a:t>www</a:t>
              </a:r>
              <a:r>
                <a:rPr lang="en-US" sz="1200" dirty="0">
                  <a:hlinkClick r:id="rId4"/>
                </a:rPr>
                <a:t>-huber.embl.de/users/anders/</a:t>
              </a:r>
              <a:r>
                <a:rPr lang="en-US" sz="1200" dirty="0" smtClean="0">
                  <a:hlinkClick r:id="rId4"/>
                </a:rPr>
                <a:t>HTSeq</a:t>
              </a:r>
              <a:endParaRPr lang="en-US" sz="1200" dirty="0" smtClean="0"/>
            </a:p>
          </p:txBody>
        </p:sp>
        <p:pic>
          <p:nvPicPr>
            <p:cNvPr id="7" name="Picture 6" descr="Screen Shot 2013-11-10 at 2.39.02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89866" y="1703551"/>
              <a:ext cx="1761066" cy="675581"/>
            </a:xfrm>
            <a:prstGeom prst="rect">
              <a:avLst/>
            </a:prstGeom>
          </p:spPr>
        </p:pic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48713418"/>
              </p:ext>
            </p:extLst>
          </p:nvPr>
        </p:nvGraphicFramePr>
        <p:xfrm>
          <a:off x="4762499" y="4017440"/>
          <a:ext cx="4279900" cy="2108200"/>
        </p:xfrm>
        <a:graphic>
          <a:graphicData uri="http://schemas.openxmlformats.org/presentationml/2006/ole">
            <p:oleObj spid="_x0000_s2689" name="Worksheet" r:id="rId6" imgW="4269600" imgH="2093400" progId="Excel.Shee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375984179"/>
      </p:ext>
    </p:extLst>
  </p:cSld>
  <p:clrMapOvr>
    <a:masterClrMapping/>
  </p:clrMapOvr>
  <p:transition advTm="93657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EDA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89199" y="4097867"/>
            <a:ext cx="1286933" cy="47413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526313151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355600"/>
            <a:ext cx="7097282" cy="1143000"/>
          </a:xfrm>
        </p:spPr>
        <p:txBody>
          <a:bodyPr/>
          <a:lstStyle/>
          <a:p>
            <a:r>
              <a:rPr lang="en-US" dirty="0" err="1" smtClean="0"/>
              <a:t>gqSeqUtils</a:t>
            </a:r>
            <a:r>
              <a:rPr lang="en-US" dirty="0" smtClean="0"/>
              <a:t> R package: Exploratory Data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6466" y="2510361"/>
            <a:ext cx="3450693" cy="27347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09610" y="1911344"/>
            <a:ext cx="2003023" cy="39327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5091" y="1710260"/>
            <a:ext cx="1300892" cy="43349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44510858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err="1" smtClean="0"/>
              <a:t>RNA-Seq:Gene-level</a:t>
            </a:r>
            <a:r>
              <a:rPr lang="en-US" dirty="0" smtClean="0"/>
              <a:t> DGE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014137" y="5003800"/>
            <a:ext cx="999064" cy="4487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07470" y="5342467"/>
            <a:ext cx="999064" cy="4487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12611682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ontent Placeholder 96"/>
          <p:cNvSpPr>
            <a:spLocks noGrp="1"/>
          </p:cNvSpPr>
          <p:nvPr>
            <p:ph idx="1"/>
          </p:nvPr>
        </p:nvSpPr>
        <p:spPr>
          <a:xfrm>
            <a:off x="1597905" y="1568497"/>
            <a:ext cx="7105828" cy="2512438"/>
          </a:xfrm>
        </p:spPr>
        <p:txBody>
          <a:bodyPr/>
          <a:lstStyle/>
          <a:p>
            <a:r>
              <a:rPr lang="en-US" i="1" dirty="0" err="1" smtClean="0"/>
              <a:t>edgeR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DESeq</a:t>
            </a:r>
            <a:r>
              <a:rPr lang="en-US" dirty="0" smtClean="0"/>
              <a:t> :  Test the effect of exp.  </a:t>
            </a:r>
            <a:r>
              <a:rPr lang="en-US" dirty="0"/>
              <a:t>v</a:t>
            </a:r>
            <a:r>
              <a:rPr lang="en-US" dirty="0" smtClean="0"/>
              <a:t>ariables on gene-level read counts</a:t>
            </a:r>
          </a:p>
          <a:p>
            <a:r>
              <a:rPr lang="en-US" dirty="0" smtClean="0"/>
              <a:t>GLM with negative binomial distribution to account for biological variability (not Poisson!!)</a:t>
            </a:r>
          </a:p>
          <a:p>
            <a:endParaRPr lang="en-US" dirty="0" smtClean="0"/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1589518" y="0"/>
            <a:ext cx="70972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/>
              <a:t>Home-made </a:t>
            </a:r>
            <a:r>
              <a:rPr lang="en-US" dirty="0" err="1" smtClean="0"/>
              <a:t>Rscript</a:t>
            </a:r>
            <a:r>
              <a:rPr lang="en-US" dirty="0" smtClean="0"/>
              <a:t>: Gene-level </a:t>
            </a:r>
            <a:r>
              <a:rPr lang="en-US" dirty="0"/>
              <a:t>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2768" y="4990245"/>
            <a:ext cx="3924299" cy="10168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3564" y="4980786"/>
            <a:ext cx="3683267" cy="10771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6637867" y="6146800"/>
            <a:ext cx="94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edgeR</a:t>
            </a:r>
            <a:endParaRPr lang="en-US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7067" y="6146800"/>
            <a:ext cx="95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DEseq</a:t>
            </a:r>
            <a:endParaRPr lang="en-US" b="1" i="1" dirty="0"/>
          </a:p>
        </p:txBody>
      </p:sp>
    </p:spTree>
    <p:extLst>
      <p:ext uri="{BB962C8B-B14F-4D97-AF65-F5344CB8AC3E}">
        <p14:creationId xmlns="" xmlns:p14="http://schemas.microsoft.com/office/powerpoint/2010/main" val="660255664"/>
      </p:ext>
    </p:extLst>
  </p:cSld>
  <p:clrMapOvr>
    <a:masterClrMapping/>
  </p:clrMapOvr>
  <p:transition advTm="93657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75621"/>
            <a:ext cx="6792482" cy="1143000"/>
          </a:xfrm>
        </p:spPr>
        <p:txBody>
          <a:bodyPr/>
          <a:lstStyle/>
          <a:p>
            <a:r>
              <a:rPr lang="en-US" dirty="0" smtClean="0"/>
              <a:t>Differential Gene Expression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9384" y="897465"/>
            <a:ext cx="2454616" cy="526626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80528606"/>
              </p:ext>
            </p:extLst>
          </p:nvPr>
        </p:nvGraphicFramePr>
        <p:xfrm>
          <a:off x="1841500" y="1566333"/>
          <a:ext cx="4737100" cy="2108200"/>
        </p:xfrm>
        <a:graphic>
          <a:graphicData uri="http://schemas.openxmlformats.org/presentationml/2006/ole">
            <p:oleObj spid="_x0000_s2046" name="Worksheet" r:id="rId5" imgW="6555240" imgH="2093400" progId="Excel.Sheet.8">
              <p:embed/>
            </p:oleObj>
          </a:graphicData>
        </a:graphic>
      </p:graphicFrame>
      <p:sp>
        <p:nvSpPr>
          <p:cNvPr id="14" name="Down Arrow 13"/>
          <p:cNvSpPr/>
          <p:nvPr/>
        </p:nvSpPr>
        <p:spPr>
          <a:xfrm>
            <a:off x="3200400" y="3810000"/>
            <a:ext cx="635000" cy="431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685451" y="4356002"/>
            <a:ext cx="3592063" cy="2286098"/>
            <a:chOff x="1571151" y="4571902"/>
            <a:chExt cx="3592063" cy="2286098"/>
          </a:xfrm>
        </p:grpSpPr>
        <p:sp>
          <p:nvSpPr>
            <p:cNvPr id="18" name="Freeform 17"/>
            <p:cNvSpPr/>
            <p:nvPr/>
          </p:nvSpPr>
          <p:spPr>
            <a:xfrm>
              <a:off x="1571151" y="4571902"/>
              <a:ext cx="3592063" cy="2286098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 gdRefY="" minY="0" maxY="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gradFill>
              <a:gsLst>
                <a:gs pos="0">
                  <a:srgbClr val="C8B3E9"/>
                </a:gs>
                <a:gs pos="100000">
                  <a:srgbClr val="F1EAF8"/>
                </a:gs>
              </a:gsLst>
              <a:lin ang="5400000"/>
            </a:gradFill>
            <a:ln w="0">
              <a:solidFill>
                <a:srgbClr val="000000"/>
              </a:solidFill>
              <a:prstDash val="solid"/>
              <a:tailEnd type="arrow"/>
            </a:ln>
            <a:effectLst>
              <a:outerShdw dist="152735" dir="2700000" algn="tl">
                <a:srgbClr val="808080"/>
              </a:outerShdw>
            </a:effectLst>
          </p:spPr>
          <p:txBody>
            <a:bodyPr vert="horz" lIns="81639" tIns="40820" rIns="81639" bIns="40820" anchor="t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u="sng" dirty="0" smtClean="0"/>
                <a:t>Downstream </a:t>
              </a:r>
              <a:r>
                <a:rPr lang="en-US" sz="1600" u="sng" dirty="0"/>
                <a:t>Analyses</a:t>
              </a:r>
            </a:p>
            <a:p>
              <a:pPr algn="ctr" hangingPunct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CA" sz="1600" dirty="0">
                <a:solidFill>
                  <a:srgbClr val="000000"/>
                </a:solidFill>
                <a:latin typeface="Arial" pitchFamily="18"/>
                <a:ea typeface="AR PL UMing HK" pitchFamily="2"/>
                <a:cs typeface="Lohit Hindi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734427" y="5061780"/>
              <a:ext cx="3265512" cy="3265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39" tIns="40820" rIns="81639" bIns="4082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600" dirty="0" smtClean="0">
                  <a:solidFill>
                    <a:srgbClr val="000000"/>
                  </a:solidFill>
                  <a:latin typeface="Arial" pitchFamily="18"/>
                  <a:ea typeface="AR PL UMing HK" pitchFamily="2"/>
                  <a:cs typeface="Lohit Hindi" pitchFamily="2"/>
                </a:rPr>
                <a:t>Pathways/Gene Set (e.g. </a:t>
              </a:r>
              <a:r>
                <a:rPr lang="en-CA" sz="1600" b="1" dirty="0" err="1" smtClean="0">
                  <a:solidFill>
                    <a:srgbClr val="000000"/>
                  </a:solidFill>
                  <a:latin typeface="Arial" pitchFamily="18"/>
                  <a:ea typeface="AR PL UMing HK" pitchFamily="2"/>
                  <a:cs typeface="Lohit Hindi" pitchFamily="2"/>
                </a:rPr>
                <a:t>GOSeq</a:t>
              </a:r>
              <a:r>
                <a:rPr lang="en-CA" sz="1600" dirty="0" smtClean="0">
                  <a:solidFill>
                    <a:srgbClr val="000000"/>
                  </a:solidFill>
                  <a:latin typeface="Arial" pitchFamily="18"/>
                  <a:ea typeface="AR PL UMing HK" pitchFamily="2"/>
                  <a:cs typeface="Lohit Hindi" pitchFamily="2"/>
                </a:rPr>
                <a:t>)</a:t>
              </a:r>
              <a:endParaRPr lang="en-CA" sz="1600" dirty="0">
                <a:solidFill>
                  <a:srgbClr val="000000"/>
                </a:solidFill>
                <a:latin typeface="Arial" pitchFamily="18"/>
                <a:ea typeface="AR PL UMing HK" pitchFamily="2"/>
                <a:cs typeface="Lohit Hindi" pitchFamily="2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1734427" y="5633305"/>
              <a:ext cx="3265512" cy="3265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39" tIns="40820" rIns="81639" bIns="4082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/>
                <a:t>Regulatory </a:t>
              </a:r>
              <a:r>
                <a:rPr lang="en-US" sz="1600" dirty="0" smtClean="0"/>
                <a:t>Networks</a:t>
              </a:r>
              <a:endParaRPr lang="en-CA" sz="1600" dirty="0">
                <a:solidFill>
                  <a:srgbClr val="000000"/>
                </a:solidFill>
                <a:latin typeface="Arial" pitchFamily="18"/>
                <a:ea typeface="AR PL UMing HK" pitchFamily="2"/>
                <a:cs typeface="Lohit Hindi" pitchFamily="2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734427" y="6204829"/>
              <a:ext cx="3265512" cy="3265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81639" tIns="40820" rIns="81639" bIns="40820" anchor="ctr" anchorCtr="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algn="ctr" hangingPunc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CA" sz="1600" dirty="0" smtClean="0">
                  <a:solidFill>
                    <a:srgbClr val="000000"/>
                  </a:solidFill>
                  <a:latin typeface="Arial" pitchFamily="18"/>
                  <a:ea typeface="AR PL UMing HK" pitchFamily="2"/>
                  <a:cs typeface="Lohit Hindi" pitchFamily="2"/>
                </a:rPr>
                <a:t>Machine Learning / Classifiers</a:t>
              </a:r>
              <a:endParaRPr lang="en-CA" sz="1600" dirty="0">
                <a:solidFill>
                  <a:srgbClr val="000000"/>
                </a:solidFill>
                <a:latin typeface="Arial" pitchFamily="18"/>
                <a:ea typeface="AR PL UMing HK" pitchFamily="2"/>
                <a:cs typeface="Lohit Hindi" pitchFamily="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63841928"/>
      </p:ext>
    </p:extLst>
  </p:cSld>
  <p:clrMapOvr>
    <a:masterClrMapping/>
  </p:clrMapOvr>
  <p:transition advTm="5178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err="1" smtClean="0"/>
              <a:t>RNA-Seq:Transcript-level</a:t>
            </a:r>
            <a:r>
              <a:rPr lang="en-US" dirty="0" smtClean="0"/>
              <a:t> DGE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21870" y="3649134"/>
            <a:ext cx="761998" cy="3302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11336" y="4673600"/>
            <a:ext cx="897463" cy="32173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335097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5234471"/>
          </a:xfrm>
        </p:spPr>
        <p:txBody>
          <a:bodyPr/>
          <a:lstStyle/>
          <a:p>
            <a:r>
              <a:rPr lang="en-US" b="1" dirty="0" smtClean="0"/>
              <a:t>Assembly</a:t>
            </a:r>
            <a:r>
              <a:rPr lang="en-US" dirty="0" smtClean="0"/>
              <a:t>: Reports the most parsimonious set of transcripts (</a:t>
            </a:r>
            <a:r>
              <a:rPr lang="en-US" i="1" dirty="0" err="1" smtClean="0"/>
              <a:t>transfrags</a:t>
            </a:r>
            <a:r>
              <a:rPr lang="en-US" dirty="0" smtClean="0"/>
              <a:t>) that explain splicing junctions found by </a:t>
            </a:r>
            <a:r>
              <a:rPr lang="en-US" i="1" dirty="0" err="1" smtClean="0"/>
              <a:t>TopHat</a:t>
            </a:r>
            <a:endParaRPr lang="en-US" i="1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475" y="6129867"/>
            <a:ext cx="4456525" cy="7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1159" y="4051300"/>
            <a:ext cx="7712841" cy="1879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Cufflinks: </a:t>
            </a:r>
            <a:r>
              <a:rPr lang="en-US" dirty="0" err="1" smtClean="0"/>
              <a:t>transcipt</a:t>
            </a:r>
            <a:r>
              <a:rPr lang="en-US" dirty="0" smtClean="0"/>
              <a:t> assembly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2791795"/>
      </p:ext>
    </p:extLst>
  </p:cSld>
  <p:clrMapOvr>
    <a:masterClrMapping/>
  </p:clrMapOvr>
  <p:transition advTm="4207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445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ko-KR" noProof="0" dirty="0" smtClean="0">
                <a:latin typeface="Calibri" pitchFamily="34" charset="0"/>
                <a:ea typeface="ＭＳ Ｐゴシック" pitchFamily="34" charset="-128"/>
              </a:rPr>
              <a:t>RNA-</a:t>
            </a:r>
            <a:r>
              <a:rPr lang="en-US" altLang="ko-KR" noProof="0" dirty="0" err="1" smtClean="0">
                <a:latin typeface="Calibri" pitchFamily="34" charset="0"/>
                <a:ea typeface="ＭＳ Ｐゴシック" pitchFamily="34" charset="-128"/>
              </a:rPr>
              <a:t>seq</a:t>
            </a:r>
            <a:endParaRPr lang="en-US" altLang="ko-KR" noProof="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1325015" y="4268951"/>
            <a:ext cx="1409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Condition 1</a:t>
            </a:r>
          </a:p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(normal colon)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734715" y="4268951"/>
            <a:ext cx="1333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alibri" pitchFamily="34" charset="0"/>
                <a:cs typeface="Calibri" pitchFamily="34" charset="0"/>
              </a:rPr>
              <a:t>Condition 2</a:t>
            </a:r>
          </a:p>
          <a:p>
            <a:pPr algn="ctr"/>
            <a:r>
              <a:rPr lang="en-US" sz="1600">
                <a:latin typeface="Calibri" pitchFamily="34" charset="0"/>
                <a:cs typeface="Calibri" pitchFamily="34" charset="0"/>
              </a:rPr>
              <a:t>(colon tumor)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600450" y="1400175"/>
            <a:ext cx="208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  <a:cs typeface="Calibri" pitchFamily="34" charset="0"/>
              </a:rPr>
              <a:t>Isolate RNAs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6162675" y="3213100"/>
            <a:ext cx="280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  <a:cs typeface="Calibri" pitchFamily="34" charset="0"/>
              </a:rPr>
              <a:t>Sequence ends</a:t>
            </a:r>
          </a:p>
        </p:txBody>
      </p:sp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3" cstate="print"/>
          <a:srcRect l="54456" t="53543" r="4185" b="30112"/>
          <a:stretch>
            <a:fillRect/>
          </a:stretch>
        </p:blipFill>
        <p:spPr bwMode="auto">
          <a:xfrm>
            <a:off x="7153275" y="4391025"/>
            <a:ext cx="1709738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4" cstate="print"/>
          <a:srcRect r="3535"/>
          <a:stretch>
            <a:fillRect/>
          </a:stretch>
        </p:blipFill>
        <p:spPr bwMode="auto">
          <a:xfrm>
            <a:off x="6497638" y="3506788"/>
            <a:ext cx="18192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6084888" y="5491163"/>
            <a:ext cx="29860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100s of millions of paired reads</a:t>
            </a:r>
          </a:p>
          <a:p>
            <a:r>
              <a:rPr lang="en-US" sz="1600" b="1">
                <a:latin typeface="Calibri" pitchFamily="34" charset="0"/>
                <a:cs typeface="Calibri" pitchFamily="34" charset="0"/>
              </a:rPr>
              <a:t>10s of billions bases of sequence</a:t>
            </a: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6107113" y="1392238"/>
            <a:ext cx="2622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  <a:cs typeface="Calibri" pitchFamily="34" charset="0"/>
              </a:rPr>
              <a:t>Generate cDNA, fragment, size select, add linkers</a:t>
            </a:r>
          </a:p>
        </p:txBody>
      </p:sp>
      <p:pic>
        <p:nvPicPr>
          <p:cNvPr id="19466" name="Picture 13" descr="Typical Exons and Transcrip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4888" y="1820863"/>
            <a:ext cx="23495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4"/>
          <p:cNvSpPr txBox="1">
            <a:spLocks noChangeArrowheads="1"/>
          </p:cNvSpPr>
          <p:nvPr/>
        </p:nvSpPr>
        <p:spPr bwMode="auto">
          <a:xfrm>
            <a:off x="1386927" y="2849726"/>
            <a:ext cx="2727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Calibri" pitchFamily="34" charset="0"/>
                <a:cs typeface="Calibri" pitchFamily="34" charset="0"/>
              </a:rPr>
              <a:t>Samples of interest</a:t>
            </a:r>
          </a:p>
        </p:txBody>
      </p:sp>
      <p:sp>
        <p:nvSpPr>
          <p:cNvPr id="19468" name="Line 15"/>
          <p:cNvSpPr>
            <a:spLocks noChangeShapeType="1"/>
          </p:cNvSpPr>
          <p:nvPr/>
        </p:nvSpPr>
        <p:spPr bwMode="auto">
          <a:xfrm>
            <a:off x="6034088" y="2244725"/>
            <a:ext cx="73977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19469" name="Line 16"/>
          <p:cNvSpPr>
            <a:spLocks noChangeShapeType="1"/>
          </p:cNvSpPr>
          <p:nvPr/>
        </p:nvSpPr>
        <p:spPr bwMode="auto">
          <a:xfrm flipH="1">
            <a:off x="7370763" y="2854325"/>
            <a:ext cx="1587" cy="3921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19470" name="Line 17"/>
          <p:cNvSpPr>
            <a:spLocks noChangeShapeType="1"/>
          </p:cNvSpPr>
          <p:nvPr/>
        </p:nvSpPr>
        <p:spPr bwMode="auto">
          <a:xfrm flipH="1">
            <a:off x="5749159" y="5177440"/>
            <a:ext cx="1202504" cy="3825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sp>
        <p:nvSpPr>
          <p:cNvPr id="19471" name="Line 18"/>
          <p:cNvSpPr>
            <a:spLocks noChangeShapeType="1"/>
          </p:cNvSpPr>
          <p:nvPr/>
        </p:nvSpPr>
        <p:spPr bwMode="auto">
          <a:xfrm flipV="1">
            <a:off x="3005959" y="2462213"/>
            <a:ext cx="561154" cy="3650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A"/>
          </a:p>
        </p:txBody>
      </p:sp>
      <p:pic>
        <p:nvPicPr>
          <p:cNvPr id="19472" name="Picture 19" descr="RNA Fragmen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6425" y="2058988"/>
            <a:ext cx="98742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0" descr="Sequence Pai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2570" y="5413265"/>
            <a:ext cx="1841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1" descr="ColonTumorHist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4877" y="3260889"/>
            <a:ext cx="1368425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7" name="Picture 2" descr="kw1.jpg"/>
          <p:cNvPicPr>
            <a:picLocks noChangeAspect="1"/>
          </p:cNvPicPr>
          <p:nvPr/>
        </p:nvPicPr>
        <p:blipFill>
          <a:blip r:embed="rId9" cstate="print"/>
          <a:srcRect r="10406"/>
          <a:stretch>
            <a:fillRect/>
          </a:stretch>
        </p:blipFill>
        <p:spPr bwMode="auto">
          <a:xfrm>
            <a:off x="1325015" y="3260889"/>
            <a:ext cx="13700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7009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6700" y="6028769"/>
            <a:ext cx="3594100" cy="52443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5234471"/>
          </a:xfrm>
        </p:spPr>
        <p:txBody>
          <a:bodyPr/>
          <a:lstStyle/>
          <a:p>
            <a:r>
              <a:rPr lang="en-US" b="1" dirty="0" smtClean="0"/>
              <a:t>Quantification</a:t>
            </a:r>
            <a:r>
              <a:rPr lang="en-US" dirty="0"/>
              <a:t>: </a:t>
            </a:r>
            <a:r>
              <a:rPr lang="en-US" dirty="0" smtClean="0"/>
              <a:t>Cufflinks implements </a:t>
            </a:r>
            <a:r>
              <a:rPr lang="en-US" dirty="0"/>
              <a:t>a linear statistical model to estimate an assignment of abundance to each transcript that explains the observed reads with maximum likelihood.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6199" y="4390788"/>
            <a:ext cx="4555698" cy="1082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3899" y="3771901"/>
            <a:ext cx="3323419" cy="2501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791200" y="4611048"/>
            <a:ext cx="672152" cy="67215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Cufflinks: transcript abundance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53887439"/>
      </p:ext>
    </p:extLst>
  </p:cSld>
  <p:clrMapOvr>
    <a:masterClrMapping/>
  </p:clrMapOvr>
  <p:transition advTm="21286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80972" y="1094367"/>
            <a:ext cx="7105828" cy="5323371"/>
          </a:xfrm>
        </p:spPr>
        <p:txBody>
          <a:bodyPr/>
          <a:lstStyle/>
          <a:p>
            <a:r>
              <a:rPr lang="en-US" sz="2800" dirty="0" smtClean="0"/>
              <a:t>Cufflinks reports abundances as </a:t>
            </a:r>
            <a:r>
              <a:rPr lang="en-US" sz="2800" b="1" dirty="0"/>
              <a:t>F</a:t>
            </a:r>
            <a:r>
              <a:rPr lang="en-US" sz="2800" dirty="0"/>
              <a:t>ragments </a:t>
            </a:r>
            <a:r>
              <a:rPr lang="en-US" sz="2800" b="1" dirty="0"/>
              <a:t>P</a:t>
            </a:r>
            <a:r>
              <a:rPr lang="en-US" sz="2800" dirty="0"/>
              <a:t>er </a:t>
            </a:r>
            <a:r>
              <a:rPr lang="en-US" sz="2800" b="1" dirty="0" err="1"/>
              <a:t>K</a:t>
            </a:r>
            <a:r>
              <a:rPr lang="en-US" sz="2800" dirty="0" err="1"/>
              <a:t>ilobase</a:t>
            </a:r>
            <a:r>
              <a:rPr lang="en-US" sz="2800" dirty="0"/>
              <a:t> of exon model per </a:t>
            </a:r>
            <a:r>
              <a:rPr lang="en-US" sz="2800" b="1" dirty="0"/>
              <a:t>M</a:t>
            </a:r>
            <a:r>
              <a:rPr lang="en-US" sz="2800" dirty="0"/>
              <a:t>illion mapped </a:t>
            </a:r>
            <a:r>
              <a:rPr lang="en-US" sz="2800" dirty="0" smtClean="0"/>
              <a:t>fragments (FPKM)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Normalizes for transcript length and lib. size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2396" y="4546083"/>
            <a:ext cx="2404533" cy="4280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2319866" y="5164663"/>
            <a:ext cx="535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/>
                <a:cs typeface="Arial Rounded MT Bold"/>
              </a:rPr>
              <a:t>C: Number of read pairs (fragments) from transcript</a:t>
            </a:r>
          </a:p>
          <a:p>
            <a:r>
              <a:rPr lang="en-US" sz="1600" dirty="0" smtClean="0">
                <a:latin typeface="Arial Rounded MT Bold"/>
                <a:cs typeface="Arial Rounded MT Bold"/>
              </a:rPr>
              <a:t>N: Total number of mapped read pairs in library</a:t>
            </a:r>
          </a:p>
          <a:p>
            <a:r>
              <a:rPr lang="en-US" sz="1600" dirty="0" smtClean="0">
                <a:latin typeface="Arial Rounded MT Bold"/>
                <a:cs typeface="Arial Rounded MT Bold"/>
              </a:rPr>
              <a:t>L: number of </a:t>
            </a:r>
            <a:r>
              <a:rPr lang="en-US" sz="1600" dirty="0" err="1" smtClean="0">
                <a:latin typeface="Arial Rounded MT Bold"/>
                <a:cs typeface="Arial Rounded MT Bold"/>
              </a:rPr>
              <a:t>exonic</a:t>
            </a:r>
            <a:r>
              <a:rPr lang="en-US" sz="1600" dirty="0" smtClean="0">
                <a:latin typeface="Arial Rounded MT Bold"/>
                <a:cs typeface="Arial Rounded MT Bold"/>
              </a:rPr>
              <a:t> bases for transcript</a:t>
            </a:r>
            <a:endParaRPr lang="en-US" sz="1600" dirty="0">
              <a:latin typeface="Arial Rounded MT Bold"/>
              <a:cs typeface="Arial Rounded MT Bold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36071261"/>
              </p:ext>
            </p:extLst>
          </p:nvPr>
        </p:nvGraphicFramePr>
        <p:xfrm>
          <a:off x="2785533" y="2609851"/>
          <a:ext cx="4597400" cy="1536700"/>
        </p:xfrm>
        <a:graphic>
          <a:graphicData uri="http://schemas.openxmlformats.org/presentationml/2006/ole">
            <p:oleObj spid="_x0000_s4637" name="Worksheet" r:id="rId5" imgW="4597231" imgH="1536643" progId="Excel.Sheet.12">
              <p:embed/>
            </p:oleObj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Cufflinks: abundance output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1033529"/>
      </p:ext>
    </p:extLst>
  </p:cSld>
  <p:clrMapOvr>
    <a:masterClrMapping/>
  </p:clrMapOvr>
  <p:transition advTm="21286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2427771"/>
          </a:xfrm>
        </p:spPr>
        <p:txBody>
          <a:bodyPr/>
          <a:lstStyle/>
          <a:p>
            <a:pPr marL="571500" indent="-457200"/>
            <a:r>
              <a:rPr lang="en-US" b="1" dirty="0" err="1" smtClean="0"/>
              <a:t>Cudiff</a:t>
            </a:r>
            <a:endParaRPr lang="en-US" b="1" dirty="0" smtClean="0"/>
          </a:p>
          <a:p>
            <a:pPr marL="971550" lvl="1" indent="-457200"/>
            <a:r>
              <a:rPr lang="en-US" dirty="0" smtClean="0"/>
              <a:t>Tests for differential expression of a cufflinks assembly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7898" y="6062135"/>
            <a:ext cx="5222236" cy="761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823824422"/>
              </p:ext>
            </p:extLst>
          </p:nvPr>
        </p:nvGraphicFramePr>
        <p:xfrm>
          <a:off x="1663700" y="3388773"/>
          <a:ext cx="7446433" cy="2035574"/>
        </p:xfrm>
        <a:graphic>
          <a:graphicData uri="http://schemas.openxmlformats.org/presentationml/2006/ole">
            <p:oleObj spid="_x0000_s3635" name="Worksheet" r:id="rId5" imgW="6794250" imgH="1536643" progId="Excel.Sheet.12">
              <p:embed/>
            </p:oleObj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err="1" smtClean="0"/>
              <a:t>Cuffdiff</a:t>
            </a:r>
            <a:r>
              <a:rPr lang="en-US" dirty="0" smtClean="0"/>
              <a:t>: differential transcript expression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3446701"/>
      </p:ext>
    </p:extLst>
  </p:cSld>
  <p:clrMapOvr>
    <a:masterClrMapping/>
  </p:clrMapOvr>
  <p:transition advTm="47101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0"/>
            <a:ext cx="7543800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Seq:Generate</a:t>
            </a:r>
            <a:r>
              <a:rPr lang="en-US" dirty="0" smtClean="0"/>
              <a:t> report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36236" y="6498166"/>
            <a:ext cx="1176864" cy="32173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1335097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Home-made </a:t>
            </a:r>
            <a:r>
              <a:rPr lang="fr-CA" dirty="0" err="1" smtClean="0"/>
              <a:t>Rscript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CA" sz="3600" dirty="0" smtClean="0"/>
              <a:t>Generate report</a:t>
            </a:r>
          </a:p>
          <a:p>
            <a:pPr lvl="1" indent="-298085"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CA" dirty="0" err="1" smtClean="0"/>
              <a:t>Noozle</a:t>
            </a:r>
            <a:r>
              <a:rPr lang="en-CA" dirty="0" smtClean="0"/>
              <a:t>-based html report which describe the entire analysis and provide a general set of summary statistics as well as the entire set of results</a:t>
            </a:r>
          </a:p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CA" sz="3600" dirty="0" smtClean="0"/>
              <a:t>Files generated:</a:t>
            </a:r>
          </a:p>
          <a:p>
            <a:pPr lvl="1" indent="-298085"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CA" dirty="0" smtClean="0"/>
              <a:t>index.html, links to detailed statistics and plots</a:t>
            </a:r>
          </a:p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CA" sz="3600" dirty="0"/>
          </a:p>
        </p:txBody>
      </p:sp>
      <p:sp>
        <p:nvSpPr>
          <p:cNvPr id="4" name="ZoneTexte 3">
            <a:hlinkClick r:id="rId2"/>
          </p:cNvPr>
          <p:cNvSpPr txBox="1"/>
          <p:nvPr/>
        </p:nvSpPr>
        <p:spPr>
          <a:xfrm>
            <a:off x="2805589" y="5676900"/>
            <a:ext cx="486521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For </a:t>
            </a:r>
            <a:r>
              <a:rPr lang="fr-CA" b="1" dirty="0" err="1" smtClean="0"/>
              <a:t>examples</a:t>
            </a:r>
            <a:r>
              <a:rPr lang="fr-CA" b="1" dirty="0" smtClean="0"/>
              <a:t> of report </a:t>
            </a:r>
            <a:r>
              <a:rPr lang="fr-CA" b="1" dirty="0" err="1" smtClean="0"/>
              <a:t>generated</a:t>
            </a:r>
            <a:r>
              <a:rPr lang="fr-CA" b="1" dirty="0" smtClean="0"/>
              <a:t> </a:t>
            </a:r>
            <a:r>
              <a:rPr lang="fr-CA" b="1" dirty="0" err="1" smtClean="0"/>
              <a:t>while</a:t>
            </a:r>
            <a:r>
              <a:rPr lang="fr-CA" b="1" dirty="0" smtClean="0"/>
              <a:t> </a:t>
            </a:r>
            <a:r>
              <a:rPr lang="fr-CA" b="1" dirty="0" err="1" smtClean="0"/>
              <a:t>using</a:t>
            </a:r>
            <a:r>
              <a:rPr lang="fr-CA" b="1" dirty="0" smtClean="0"/>
              <a:t> </a:t>
            </a:r>
            <a:r>
              <a:rPr lang="fr-CA" b="1" dirty="0" err="1" smtClean="0"/>
              <a:t>our</a:t>
            </a:r>
            <a:r>
              <a:rPr lang="fr-CA" b="1" dirty="0" smtClean="0"/>
              <a:t> pipeline </a:t>
            </a:r>
            <a:r>
              <a:rPr lang="fr-CA" b="1" dirty="0" err="1" smtClean="0"/>
              <a:t>please</a:t>
            </a:r>
            <a:r>
              <a:rPr lang="fr-CA" b="1" dirty="0" smtClean="0"/>
              <a:t> </a:t>
            </a:r>
            <a:r>
              <a:rPr lang="fr-CA" b="1" dirty="0" err="1" smtClean="0"/>
              <a:t>visit</a:t>
            </a:r>
            <a:r>
              <a:rPr lang="fr-CA" b="1" dirty="0" smtClean="0"/>
              <a:t> </a:t>
            </a:r>
            <a:r>
              <a:rPr lang="fr-CA" b="1" dirty="0" err="1" smtClean="0"/>
              <a:t>our</a:t>
            </a:r>
            <a:r>
              <a:rPr lang="fr-CA" b="1" dirty="0" smtClean="0"/>
              <a:t> </a:t>
            </a:r>
            <a:r>
              <a:rPr lang="fr-CA" b="1" dirty="0" err="1" smtClean="0"/>
              <a:t>website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5888"/>
            <a:ext cx="7467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noProof="0" dirty="0" smtClean="0">
                <a:latin typeface="Calibri" pitchFamily="34" charset="0"/>
                <a:ea typeface="ＭＳ Ｐゴシック" pitchFamily="34" charset="-128"/>
              </a:rPr>
              <a:t>RNA-</a:t>
            </a:r>
            <a:r>
              <a:rPr lang="en-US" altLang="ko-KR" noProof="0" dirty="0" err="1" smtClean="0">
                <a:latin typeface="Calibri" pitchFamily="34" charset="0"/>
                <a:ea typeface="ＭＳ Ｐゴシック" pitchFamily="34" charset="-128"/>
              </a:rPr>
              <a:t>seq</a:t>
            </a:r>
            <a:r>
              <a:rPr lang="en-US" altLang="ko-KR" noProof="0" dirty="0" smtClean="0">
                <a:latin typeface="Calibri" pitchFamily="34" charset="0"/>
                <a:ea typeface="ＭＳ Ｐゴシック" pitchFamily="34" charset="-128"/>
              </a:rPr>
              <a:t> – Applications</a:t>
            </a:r>
          </a:p>
        </p:txBody>
      </p:sp>
      <p:sp>
        <p:nvSpPr>
          <p:cNvPr id="27650" name="Content Placeholder 6"/>
          <p:cNvSpPr>
            <a:spLocks noGrp="1"/>
          </p:cNvSpPr>
          <p:nvPr>
            <p:ph idx="1"/>
          </p:nvPr>
        </p:nvSpPr>
        <p:spPr>
          <a:xfrm>
            <a:off x="1675232" y="1210733"/>
            <a:ext cx="7299433" cy="5647267"/>
          </a:xfrm>
        </p:spPr>
        <p:txBody>
          <a:bodyPr/>
          <a:lstStyle/>
          <a:p>
            <a:r>
              <a:rPr lang="en-US" noProof="0" dirty="0" smtClean="0">
                <a:latin typeface="Calibri" pitchFamily="34" charset="0"/>
                <a:ea typeface="ＭＳ Ｐゴシック" pitchFamily="34" charset="-128"/>
              </a:rPr>
              <a:t>Gene expression and differential expression</a:t>
            </a:r>
          </a:p>
          <a:p>
            <a:r>
              <a:rPr lang="en-US" noProof="0" dirty="0" smtClean="0">
                <a:latin typeface="Calibri" pitchFamily="34" charset="0"/>
                <a:ea typeface="ＭＳ Ｐゴシック" pitchFamily="34" charset="-128"/>
              </a:rPr>
              <a:t>Transcript discovery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SNV, RNA-editing events, variant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validation</a:t>
            </a:r>
            <a:endParaRPr lang="en-US" noProof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  <a:p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Allele specific expression</a:t>
            </a:r>
          </a:p>
          <a:p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Gene fusion events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G</a:t>
            </a:r>
            <a:r>
              <a:rPr lang="en-US" noProof="0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enome</a:t>
            </a:r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annotation and assembly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etc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ＭＳ Ｐゴシック" pitchFamily="34" charset="-128"/>
              </a:rPr>
              <a:t> ...</a:t>
            </a:r>
            <a:endParaRPr lang="en-US" noProof="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11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5888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ko-KR" noProof="0" smtClean="0">
                <a:latin typeface="Calibri" pitchFamily="34" charset="0"/>
                <a:ea typeface="ＭＳ Ｐゴシック" pitchFamily="34" charset="-128"/>
              </a:rPr>
              <a:t>RNAseq Challenges</a:t>
            </a:r>
          </a:p>
        </p:txBody>
      </p:sp>
      <p:sp>
        <p:nvSpPr>
          <p:cNvPr id="12290" name="Content Placeholder 6"/>
          <p:cNvSpPr>
            <a:spLocks noGrp="1"/>
          </p:cNvSpPr>
          <p:nvPr>
            <p:ph idx="1"/>
          </p:nvPr>
        </p:nvSpPr>
        <p:spPr>
          <a:xfrm>
            <a:off x="1857982" y="1556792"/>
            <a:ext cx="7133617" cy="45646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RNAs consist of small </a:t>
            </a:r>
            <a:r>
              <a:rPr lang="en-US" sz="2600" noProof="0" dirty="0" err="1" smtClean="0">
                <a:latin typeface="Calibri" pitchFamily="34" charset="0"/>
                <a:ea typeface="ＭＳ Ｐゴシック" pitchFamily="34" charset="-128"/>
              </a:rPr>
              <a:t>exons</a:t>
            </a: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 that may be separated by large </a:t>
            </a:r>
            <a:r>
              <a:rPr lang="en-US" sz="2600" noProof="0" dirty="0" err="1" smtClean="0">
                <a:latin typeface="Calibri" pitchFamily="34" charset="0"/>
                <a:ea typeface="ＭＳ Ｐゴシック" pitchFamily="34" charset="-128"/>
              </a:rPr>
              <a:t>introns</a:t>
            </a:r>
            <a:endParaRPr lang="en-US" sz="2600" noProof="0" dirty="0" smtClean="0">
              <a:latin typeface="Calibri" pitchFamily="34" charset="0"/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Mapping splice-reads to the genome is challenging</a:t>
            </a:r>
          </a:p>
          <a:p>
            <a:pPr lvl="1">
              <a:lnSpc>
                <a:spcPct val="90000"/>
              </a:lnSpc>
            </a:pP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Ribosomal and mitochondrial genes are misleading</a:t>
            </a:r>
          </a:p>
          <a:p>
            <a:pPr>
              <a:lnSpc>
                <a:spcPct val="90000"/>
              </a:lnSpc>
            </a:pP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RNAs come in a wide range of sizes</a:t>
            </a:r>
          </a:p>
          <a:p>
            <a:pPr lvl="1">
              <a:lnSpc>
                <a:spcPct val="90000"/>
              </a:lnSpc>
            </a:pP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Small RNAs must be captured separately</a:t>
            </a:r>
          </a:p>
          <a:p>
            <a:pPr>
              <a:lnSpc>
                <a:spcPct val="90000"/>
              </a:lnSpc>
            </a:pPr>
            <a:r>
              <a:rPr lang="en-US" sz="2600" noProof="0" dirty="0" smtClean="0">
                <a:latin typeface="Calibri" pitchFamily="34" charset="0"/>
                <a:ea typeface="ＭＳ Ｐゴシック" pitchFamily="34" charset="-128"/>
              </a:rPr>
              <a:t>RNA is fragile and easily degraded</a:t>
            </a:r>
          </a:p>
          <a:p>
            <a:pPr lvl="1">
              <a:lnSpc>
                <a:spcPct val="90000"/>
              </a:lnSpc>
            </a:pPr>
            <a:r>
              <a:rPr lang="en-US" sz="2200" noProof="0" dirty="0" smtClean="0">
                <a:latin typeface="Calibri" pitchFamily="34" charset="0"/>
                <a:ea typeface="ＭＳ Ｐゴシック" pitchFamily="34" charset="-128"/>
              </a:rPr>
              <a:t>Low quality material can bias the data</a:t>
            </a:r>
          </a:p>
          <a:p>
            <a:pPr>
              <a:lnSpc>
                <a:spcPct val="90000"/>
              </a:lnSpc>
              <a:buNone/>
            </a:pPr>
            <a:endParaRPr lang="en-US" sz="2600" noProof="0" dirty="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76207" y="6381328"/>
            <a:ext cx="316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 smtClean="0"/>
              <a:t>Modified</a:t>
            </a:r>
            <a:r>
              <a:rPr lang="fr-CA" dirty="0" smtClean="0"/>
              <a:t> </a:t>
            </a:r>
            <a:r>
              <a:rPr lang="fr-CA" dirty="0" err="1" smtClean="0"/>
              <a:t>from</a:t>
            </a:r>
            <a:r>
              <a:rPr lang="fr-CA" dirty="0" smtClean="0"/>
              <a:t> Bionformatics.ca</a:t>
            </a:r>
            <a:endParaRPr lang="fr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Overview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24917702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dirty="0" smtClean="0"/>
              <a:t>RNA-</a:t>
            </a:r>
            <a:r>
              <a:rPr lang="en-US" dirty="0" err="1" smtClean="0"/>
              <a:t>Seq</a:t>
            </a:r>
            <a:r>
              <a:rPr lang="en-US" dirty="0" smtClean="0"/>
              <a:t>: Input Data</a:t>
            </a:r>
            <a:endParaRPr lang="en-US" dirty="0"/>
          </a:p>
        </p:txBody>
      </p:sp>
      <p:pic>
        <p:nvPicPr>
          <p:cNvPr id="5" name="Picture 4" descr="rnaseqWorkflow_2013091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2" y="1240232"/>
            <a:ext cx="7881488" cy="56177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455775" y="1073731"/>
            <a:ext cx="1625600" cy="728133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9702403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Data: FASTQ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133600" y="1574800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Control1_R1.fastq.gz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11400" y="2006600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Control2_R1.fastq.gz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39999" y="2463800"/>
            <a:ext cx="2624667" cy="1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KnockDown1_R1.fastq.gz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143000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9400" y="1143000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962400" y="4233325"/>
            <a:ext cx="232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10Gb each sample  </a:t>
            </a:r>
          </a:p>
          <a:p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8289" y="5105400"/>
            <a:ext cx="7252511" cy="1117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1" name="Rectangle 20"/>
          <p:cNvSpPr/>
          <p:nvPr/>
        </p:nvSpPr>
        <p:spPr>
          <a:xfrm>
            <a:off x="2777065" y="2971800"/>
            <a:ext cx="2590801" cy="1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KnockDown2_R1.fastq.gz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537200" y="1507067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Control1_R2.fastq.gz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15000" y="1938867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Control2_R2.fastq.gz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943599" y="2396067"/>
            <a:ext cx="2624667" cy="1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KnockDown1_R2.fastq.gz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180665" y="2904067"/>
            <a:ext cx="2590801" cy="127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KnockDown2_R2.fastq.gz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8333190"/>
      </p:ext>
    </p:extLst>
  </p:cSld>
  <p:clrMapOvr>
    <a:masterClrMapping/>
  </p:clrMapOvr>
  <p:transition advTm="10054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3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20999</TotalTime>
  <Words>1036</Words>
  <Application>Microsoft Office PowerPoint</Application>
  <PresentationFormat>On-screen Show (4:3)</PresentationFormat>
  <Paragraphs>260</Paragraphs>
  <Slides>44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Worksheet</vt:lpstr>
      <vt:lpstr>RNAseq analysis </vt:lpstr>
      <vt:lpstr>Slide 2</vt:lpstr>
      <vt:lpstr>Why sequence RNA?</vt:lpstr>
      <vt:lpstr>RNA-seq</vt:lpstr>
      <vt:lpstr>RNA-seq – Applications</vt:lpstr>
      <vt:lpstr>RNAseq Challenges</vt:lpstr>
      <vt:lpstr>RNA-Seq: Overview</vt:lpstr>
      <vt:lpstr>RNA-Seq: Input Data</vt:lpstr>
      <vt:lpstr>Input Data: FASTQ</vt:lpstr>
      <vt:lpstr>Slide 10</vt:lpstr>
      <vt:lpstr>QC of raw sequences</vt:lpstr>
      <vt:lpstr>QC of raw sequences</vt:lpstr>
      <vt:lpstr>QC of raw sequences</vt:lpstr>
      <vt:lpstr>QC of raw sequences</vt:lpstr>
      <vt:lpstr>QC of raw sequences</vt:lpstr>
      <vt:lpstr>RNA-Seq: Trimming and Filtering</vt:lpstr>
      <vt:lpstr>Read Filtering</vt:lpstr>
      <vt:lpstr>RNA-Seq: Mapping</vt:lpstr>
      <vt:lpstr>Assembly vs. Mapping</vt:lpstr>
      <vt:lpstr>RNA-seq: Assembly vs Mapping</vt:lpstr>
      <vt:lpstr>Read Mapping</vt:lpstr>
      <vt:lpstr>TopHat: Spliced Reads</vt:lpstr>
      <vt:lpstr>SAM/BAM</vt:lpstr>
      <vt:lpstr>The BAM/SAM format</vt:lpstr>
      <vt:lpstr>RNA-Seq: Alignment QC</vt:lpstr>
      <vt:lpstr>RNA-seQc summary statistics</vt:lpstr>
      <vt:lpstr>RNA-seQc covergae graph</vt:lpstr>
      <vt:lpstr>Home-made Rscript: saturation</vt:lpstr>
      <vt:lpstr>RNA-Seq:Wiggle</vt:lpstr>
      <vt:lpstr>Slide 30</vt:lpstr>
      <vt:lpstr>RNA-Seq:Gene-level counts</vt:lpstr>
      <vt:lpstr>Slide 32</vt:lpstr>
      <vt:lpstr>RNA-seq: EDA</vt:lpstr>
      <vt:lpstr>gqSeqUtils R package: Exploratory Data Analysis</vt:lpstr>
      <vt:lpstr>RNA-Seq:Gene-level DGE</vt:lpstr>
      <vt:lpstr>Slide 36</vt:lpstr>
      <vt:lpstr>Differential Gene Expression</vt:lpstr>
      <vt:lpstr>RNA-Seq:Transcript-level DGE</vt:lpstr>
      <vt:lpstr>Cufflinks: transcipt assembly</vt:lpstr>
      <vt:lpstr>Cufflinks: transcript abundance</vt:lpstr>
      <vt:lpstr>Cufflinks: abundance output</vt:lpstr>
      <vt:lpstr>Cuffdiff: differential transcript expression</vt:lpstr>
      <vt:lpstr>RNA-Seq:Generate report</vt:lpstr>
      <vt:lpstr>Home-made Rscript</vt:lpstr>
    </vt:vector>
  </TitlesOfParts>
  <Company>Innovation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Tessier</dc:creator>
  <cp:lastModifiedBy>mbourgey</cp:lastModifiedBy>
  <cp:revision>1996</cp:revision>
  <cp:lastPrinted>2013-11-14T17:58:47Z</cp:lastPrinted>
  <dcterms:created xsi:type="dcterms:W3CDTF">2008-08-20T19:45:48Z</dcterms:created>
  <dcterms:modified xsi:type="dcterms:W3CDTF">2014-01-06T17:12:42Z</dcterms:modified>
</cp:coreProperties>
</file>