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649" r:id="rId2"/>
    <p:sldId id="650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03" autoAdjust="0"/>
  </p:normalViewPr>
  <p:slideViewPr>
    <p:cSldViewPr snapToGrid="0">
      <p:cViewPr varScale="1">
        <p:scale>
          <a:sx n="132" d="100"/>
          <a:sy n="132" d="100"/>
        </p:scale>
        <p:origin x="932" y="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2E03E-11AC-40B9-99B5-1ABDE26BC744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A5613-4C1C-4BB7-B82D-22F913B26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560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30238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algn="l"/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algn="r" rtl="1"/>
            <a:fld id="{F7677457-DED6-2A4E-9D9E-23AEE620B8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25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30238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1"/>
          <a:lstStyle/>
          <a:p>
            <a:pPr algn="l"/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1"/>
          <a:lstStyle/>
          <a:p>
            <a:pPr algn="r" rtl="1"/>
            <a:fld id="{F7677457-DED6-2A4E-9D9E-23AEE620B8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05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DB60A-7394-4B03-B4AD-1CB257427D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B6CD6D-9C99-44CD-A5F4-A04FF2BF5E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3D664-D9D5-484C-B030-33CA66C4C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1DA6-057F-4264-9596-C1B1CF247338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43D0A-EFC4-4615-8374-73EC48E20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3DBCF-1C53-4DE0-8908-4575A1AF6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86F1-00D5-4EF4-9540-D38F49586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87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E63FB-D49C-4DC4-934A-3CB460DBF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87CE1D-3B05-414A-98AA-DE525CA455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B057D-E243-4309-AD70-9B26DAD81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1DA6-057F-4264-9596-C1B1CF247338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3FE94-E04E-4B84-8B24-2A0972CBF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4977D-44B7-44E8-9FB5-B4BC7F2CF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86F1-00D5-4EF4-9540-D38F49586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75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46D89E-0D73-4255-A3FC-0D9AD9E4DA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8271AB-3435-4951-A21C-E60504937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54095-F68B-46D4-B3D9-0F4BB6692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1DA6-057F-4264-9596-C1B1CF247338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D7990-865D-44A4-84CB-D76434E28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8B181-59E6-406C-B27E-F6C7E699F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86F1-00D5-4EF4-9540-D38F49586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921DE-346F-4EC7-BCBF-AF5C284D6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E6D9C-3F37-4EB5-99EB-B2CD7498F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169C3-8468-4F06-BD65-BFC885BD6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1DA6-057F-4264-9596-C1B1CF247338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B8626-0E88-477E-A914-689BD5BD0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17C0A-5559-48B1-B0BD-EEB72EBA7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86F1-00D5-4EF4-9540-D38F49586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0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46704-BBCC-428C-AAD4-D31F288E2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C32722-57CE-4373-B024-D0BCDB52A7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50F6E-4C72-4F75-ABB2-DEA34C2CB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1DA6-057F-4264-9596-C1B1CF247338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F7BF7-6A2D-4E12-B866-84EFAFAE5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E0A4D-4E81-416C-B839-1C7F26011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86F1-00D5-4EF4-9540-D38F49586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0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DFA75-EFF5-4D80-A51A-FEF86899B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9F200-56C7-4FC5-A31B-2D3B8C9824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95CD40-AC41-4941-BC94-3953B1DB69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331D6-B688-4CE6-805F-6A46F346B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1DA6-057F-4264-9596-C1B1CF247338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4D63E2-5D59-40DB-A73D-E757F7E0D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CCF7B1-C770-4429-84D4-DAFC5701B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86F1-00D5-4EF4-9540-D38F49586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090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58186-7A5F-4411-9624-AA5DDE40F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B5D79D-8D45-4CA4-9B50-C82E5C06C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5351DB-05AA-4C1F-8C02-A61061411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F1C487-AE7A-41A7-82EB-E704EA2C0E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B06380-B515-4A42-A6CC-9E811000F6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16656C-144C-447B-8BBC-FC25FA8C9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1DA6-057F-4264-9596-C1B1CF247338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57D24A-7F42-4AC5-BCDD-91F03DF54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41EAB9-065E-4765-8663-BB35ABC3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86F1-00D5-4EF4-9540-D38F49586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5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C01C2-F28B-48BD-AD85-105DACFCB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025A86-A07D-4817-9020-EFFD60D49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1DA6-057F-4264-9596-C1B1CF247338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D89DCB-39DD-4D12-AE33-199383C4E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B61ECB-81BA-48C8-8725-41926C614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86F1-00D5-4EF4-9540-D38F49586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86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E01276-BE12-4B43-84CF-18F96F36C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1DA6-057F-4264-9596-C1B1CF247338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D156B0-DC63-4C6D-9629-4968D88F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58C06-8AD9-4D7A-A006-A1CCD83F9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86F1-00D5-4EF4-9540-D38F49586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6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F517A-576A-4FD0-8BA9-7C5CA7DEF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87735-CC1F-4D77-AEC3-E8B48F0CB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5E9476-2B1E-48F5-BE0A-7D486E37D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9ABC11-5EDA-4EA9-B209-042026DE7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1DA6-057F-4264-9596-C1B1CF247338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3ECD66-200F-4A07-806D-61ABD7CA4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11BE8-83D5-4637-8836-624EA5CF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86F1-00D5-4EF4-9540-D38F49586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76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606BD-DB4C-489E-9C1E-866488459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3A639D-5775-45C3-AFD3-6A535981BB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A71A45-F9CB-4E4C-901C-B9469860D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04A994-17BD-482F-8BB8-553247776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41DA6-057F-4264-9596-C1B1CF247338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821FA-532C-4D56-A3B3-66FD299A8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31DC52-02A0-441D-963F-081C3A4D3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86F1-00D5-4EF4-9540-D38F49586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0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5D0EA6-9304-408F-B8C1-9FB94A70F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06F55-EC1D-4157-9F2E-AE83AAD2E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893ED-E2E5-4B78-B542-EFDC0E259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41DA6-057F-4264-9596-C1B1CF247338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9031C-0536-4139-B787-4E04CBF5A7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2D1FFB-81BD-4EDE-8B39-91CD4F46BE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186F1-00D5-4EF4-9540-D38F49586C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59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"/>
          <p:cNvSpPr>
            <a:spLocks noGrp="1"/>
          </p:cNvSpPr>
          <p:nvPr/>
        </p:nvSpPr>
        <p:spPr>
          <a:xfrm>
            <a:off x="6476180" y="1854927"/>
            <a:ext cx="4903987" cy="4135544"/>
          </a:xfrm>
          <a:prstGeom prst="rect">
            <a:avLst/>
          </a:prstGeom>
        </p:spPr>
        <p:txBody>
          <a:bodyPr vert="horz" lIns="0" tIns="0" rIns="0" bIns="0" rtlCol="1">
            <a:normAutofit/>
          </a:bodyPr>
          <a:lstStyle>
            <a:lvl1pPr marL="182875" indent="-182875" algn="l" defTabSz="1219170" rtl="0" eaLnBrk="1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667" b="0" kern="1200" baseline="0">
                <a:solidFill>
                  <a:schemeClr val="tx1"/>
                </a:solidFill>
                <a:latin typeface="Arial" pitchFamily="34" charset="0"/>
                <a:ea typeface="Arial"/>
                <a:cs typeface="Arial" pitchFamily="34" charset="0"/>
              </a:defRPr>
            </a:lvl1pPr>
            <a:lvl2pPr marL="531271" indent="-154513" algn="l" defTabSz="121917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-"/>
              <a:tabLst/>
              <a:defRPr sz="2133" kern="1200" baseline="0">
                <a:solidFill>
                  <a:schemeClr val="accent1"/>
                </a:solidFill>
                <a:latin typeface="Arial" pitchFamily="34" charset="0"/>
                <a:ea typeface="Arial"/>
                <a:cs typeface="Arial" pitchFamily="34" charset="0"/>
              </a:defRPr>
            </a:lvl2pPr>
            <a:lvl3pPr marL="1219170" indent="0" algn="l" defTabSz="1219170" rtl="0" eaLnBrk="1" latinLnBrk="0" hangingPunct="1">
              <a:lnSpc>
                <a:spcPct val="90000"/>
              </a:lnSpc>
              <a:spcBef>
                <a:spcPts val="533"/>
              </a:spcBef>
              <a:buClr>
                <a:schemeClr val="bg1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Arial"/>
                <a:cs typeface="Arial" pitchFamily="34" charset="0"/>
              </a:defRPr>
            </a:lvl3pPr>
            <a:lvl4pPr marL="531271" indent="-154513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Clr>
                <a:schemeClr val="bg1"/>
              </a:buClr>
              <a:buFont typeface="Arial" pitchFamily="34" charset="0"/>
              <a:buChar char="–"/>
              <a:defRPr sz="1733" kern="1200">
                <a:solidFill>
                  <a:schemeClr val="tx1"/>
                </a:solidFill>
                <a:latin typeface="Arial" pitchFamily="34" charset="0"/>
                <a:ea typeface="Arial"/>
                <a:cs typeface="Arial" pitchFamily="34" charset="0"/>
              </a:defRPr>
            </a:lvl4pPr>
            <a:lvl5pPr marL="842412" indent="-232828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Clr>
                <a:schemeClr val="bg1"/>
              </a:buClr>
              <a:buFont typeface="Arial" pitchFamily="34" charset="0"/>
              <a:buChar char="»"/>
              <a:tabLst/>
              <a:defRPr sz="1733" kern="1200">
                <a:solidFill>
                  <a:schemeClr val="tx1"/>
                </a:solidFill>
                <a:latin typeface="Arial" pitchFamily="34" charset="0"/>
                <a:ea typeface="Arial"/>
                <a:cs typeface="Arial" pitchFamily="34" charset="0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9pPr>
          </a:lstStyle>
          <a:p>
            <a:pPr marL="0" indent="0" algn="r" rtl="1">
              <a:spcBef>
                <a:spcPts val="267"/>
              </a:spcBef>
              <a:buNone/>
              <a:defRPr sz="1200" b="1">
                <a:ea typeface="Arial" panose="02020603050405020304" pitchFamily="18" charset="0"/>
              </a:defRPr>
            </a:pPr>
            <a:r>
              <a:rPr lang="ar-SA" sz="1600" dirty="0"/>
              <a:t> </a:t>
            </a:r>
            <a:r>
              <a:rPr lang="en-US" sz="1600" dirty="0"/>
              <a:t>Field</a:t>
            </a:r>
            <a:endParaRPr lang="ar-SA" sz="1600" dirty="0">
              <a:ea typeface="Arial" panose="02020603050405020304" pitchFamily="18" charset="0"/>
            </a:endParaRPr>
          </a:p>
          <a:p>
            <a:pPr marL="150280" indent="-150280" algn="r" rtl="1">
              <a:spcBef>
                <a:spcPts val="267"/>
              </a:spcBef>
              <a:defRPr sz="1000">
                <a:ea typeface="Arial" panose="02020603050405020304" pitchFamily="18" charset="0"/>
              </a:defRPr>
            </a:pPr>
            <a:r>
              <a:rPr lang="en-US" sz="1333" dirty="0"/>
              <a:t>preliminary inventory</a:t>
            </a:r>
            <a:r>
              <a:rPr lang="ar-SA" sz="1333" dirty="0"/>
              <a:t> </a:t>
            </a:r>
          </a:p>
          <a:p>
            <a:pPr marL="150280" indent="-150280" algn="r" rtl="1">
              <a:spcBef>
                <a:spcPts val="267"/>
              </a:spcBef>
              <a:defRPr sz="1000">
                <a:ea typeface="Arial" panose="02020603050405020304" pitchFamily="18" charset="0"/>
              </a:defRPr>
            </a:pPr>
            <a:r>
              <a:rPr lang="en-US" sz="1333" dirty="0"/>
              <a:t>Real-time</a:t>
            </a:r>
            <a:endParaRPr lang="ar-SA" sz="1333" dirty="0"/>
          </a:p>
          <a:p>
            <a:pPr marL="150280" indent="-150280" algn="r" rtl="1">
              <a:spcBef>
                <a:spcPts val="267"/>
              </a:spcBef>
              <a:defRPr sz="1000">
                <a:ea typeface="Arial" panose="02020603050405020304" pitchFamily="18" charset="0"/>
              </a:defRPr>
            </a:pPr>
            <a:r>
              <a:rPr lang="en-US" sz="1333" dirty="0"/>
              <a:t>inventory Count (Create KIA Mobile Device Count)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algn="l"/>
            <a:r>
              <a:rPr lang="en-US" dirty="0"/>
              <a:t>Operations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12801" y="1854929"/>
            <a:ext cx="3766884" cy="4063273"/>
          </a:xfrm>
        </p:spPr>
        <p:txBody>
          <a:bodyPr rtlCol="1">
            <a:normAutofit/>
          </a:bodyPr>
          <a:lstStyle/>
          <a:p>
            <a:pPr marL="0" indent="0" algn="r" rtl="1">
              <a:spcBef>
                <a:spcPts val="267"/>
              </a:spcBef>
              <a:buNone/>
              <a:defRPr sz="1200" b="1"/>
            </a:pPr>
            <a:r>
              <a:rPr lang="en-US" dirty="0"/>
              <a:t>Plans</a:t>
            </a:r>
            <a:endParaRPr dirty="0"/>
          </a:p>
          <a:p>
            <a:pPr algn="r" rtl="1">
              <a:spcBef>
                <a:spcPts val="267"/>
              </a:spcBef>
              <a:defRPr sz="1000"/>
            </a:pPr>
            <a:r>
              <a:rPr lang="en-US" dirty="0"/>
              <a:t>Migrate (to base funds)</a:t>
            </a:r>
            <a:endParaRPr lang="ar-SA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algn="r" rtl="1">
              <a:spcBef>
                <a:spcPts val="267"/>
              </a:spcBef>
              <a:defRPr sz="1000"/>
            </a:pPr>
            <a:r>
              <a:rPr lang="en-US" dirty="0"/>
              <a:t>Quantity Transfer</a:t>
            </a:r>
            <a:endParaRPr lang="ar-SA" dirty="0"/>
          </a:p>
          <a:p>
            <a:pPr algn="r" rtl="1">
              <a:spcBef>
                <a:spcPts val="267"/>
              </a:spcBef>
              <a:defRPr sz="1000"/>
            </a:pPr>
            <a:r>
              <a:rPr lang="en-US" dirty="0"/>
              <a:t>Money transfer</a:t>
            </a:r>
            <a:endParaRPr lang="ar-SA" dirty="0"/>
          </a:p>
          <a:p>
            <a:pPr algn="r" rtl="1">
              <a:spcBef>
                <a:spcPts val="267"/>
              </a:spcBef>
              <a:defRPr sz="1000"/>
            </a:pPr>
            <a:r>
              <a:rPr lang="en-US" dirty="0"/>
              <a:t>[experimental only]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93019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"/>
          <p:cNvSpPr>
            <a:spLocks noGrp="1"/>
          </p:cNvSpPr>
          <p:nvPr/>
        </p:nvSpPr>
        <p:spPr>
          <a:xfrm>
            <a:off x="6476180" y="1854927"/>
            <a:ext cx="4903987" cy="4135544"/>
          </a:xfrm>
          <a:prstGeom prst="rect">
            <a:avLst/>
          </a:prstGeom>
        </p:spPr>
        <p:txBody>
          <a:bodyPr vert="horz" lIns="0" tIns="0" rIns="0" bIns="0" rtlCol="1">
            <a:normAutofit/>
          </a:bodyPr>
          <a:lstStyle>
            <a:lvl1pPr marL="182875" indent="-182875" algn="l" defTabSz="1219170" rtl="0" eaLnBrk="1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2667" b="0" kern="1200" baseline="0">
                <a:solidFill>
                  <a:schemeClr val="tx1"/>
                </a:solidFill>
                <a:latin typeface="Arial" pitchFamily="34" charset="0"/>
                <a:ea typeface="Arial"/>
                <a:cs typeface="Arial" pitchFamily="34" charset="0"/>
              </a:defRPr>
            </a:lvl1pPr>
            <a:lvl2pPr marL="531271" indent="-154513" algn="l" defTabSz="121917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-"/>
              <a:tabLst/>
              <a:defRPr sz="2133" kern="1200" baseline="0">
                <a:solidFill>
                  <a:schemeClr val="accent1"/>
                </a:solidFill>
                <a:latin typeface="Arial" pitchFamily="34" charset="0"/>
                <a:ea typeface="Arial"/>
                <a:cs typeface="Arial" pitchFamily="34" charset="0"/>
              </a:defRPr>
            </a:lvl2pPr>
            <a:lvl3pPr marL="1219170" indent="0" algn="l" defTabSz="1219170" rtl="0" eaLnBrk="1" latinLnBrk="0" hangingPunct="1">
              <a:lnSpc>
                <a:spcPct val="90000"/>
              </a:lnSpc>
              <a:spcBef>
                <a:spcPts val="533"/>
              </a:spcBef>
              <a:buClr>
                <a:schemeClr val="bg1"/>
              </a:buClr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Arial"/>
                <a:cs typeface="Arial" pitchFamily="34" charset="0"/>
              </a:defRPr>
            </a:lvl3pPr>
            <a:lvl4pPr marL="531271" indent="-154513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Clr>
                <a:schemeClr val="bg1"/>
              </a:buClr>
              <a:buFont typeface="Arial" pitchFamily="34" charset="0"/>
              <a:buChar char="–"/>
              <a:defRPr sz="1733" kern="1200">
                <a:solidFill>
                  <a:schemeClr val="tx1"/>
                </a:solidFill>
                <a:latin typeface="Arial" pitchFamily="34" charset="0"/>
                <a:ea typeface="Arial"/>
                <a:cs typeface="Arial" pitchFamily="34" charset="0"/>
              </a:defRPr>
            </a:lvl4pPr>
            <a:lvl5pPr marL="842412" indent="-232828" algn="l" defTabSz="1219170" rtl="0" eaLnBrk="1" latinLnBrk="0" hangingPunct="1">
              <a:lnSpc>
                <a:spcPct val="90000"/>
              </a:lnSpc>
              <a:spcBef>
                <a:spcPts val="667"/>
              </a:spcBef>
              <a:buClr>
                <a:schemeClr val="bg1"/>
              </a:buClr>
              <a:buFont typeface="Arial" pitchFamily="34" charset="0"/>
              <a:buChar char="»"/>
              <a:tabLst/>
              <a:defRPr sz="1733" kern="1200">
                <a:solidFill>
                  <a:schemeClr val="tx1"/>
                </a:solidFill>
                <a:latin typeface="Arial" pitchFamily="34" charset="0"/>
                <a:ea typeface="Arial"/>
                <a:cs typeface="Arial" pitchFamily="34" charset="0"/>
              </a:defRPr>
            </a:lvl5pPr>
            <a:lvl6pPr marL="335271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6pPr>
            <a:lvl7pPr marL="3962301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7pPr>
            <a:lvl8pPr marL="4571886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8pPr>
            <a:lvl9pPr marL="5181470" indent="-304792" algn="l" defTabSz="121917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67" kern="12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9pPr>
          </a:lstStyle>
          <a:p>
            <a:pPr marL="0" indent="0" algn="r" rtl="1">
              <a:spcBef>
                <a:spcPts val="267"/>
              </a:spcBef>
              <a:buNone/>
              <a:defRPr sz="1200" b="1">
                <a:ea typeface="Arial" panose="02020603050405020304" pitchFamily="18" charset="0"/>
              </a:defRPr>
            </a:pPr>
            <a:r>
              <a:rPr sz="1600" dirty="0"/>
              <a:t> </a:t>
            </a:r>
            <a:r>
              <a:rPr sz="1600" dirty="0" err="1"/>
              <a:t>المجال</a:t>
            </a:r>
            <a:endParaRPr sz="1600" dirty="0">
              <a:ea typeface="Arial" panose="02020603050405020304" pitchFamily="18" charset="0"/>
            </a:endParaRPr>
          </a:p>
          <a:p>
            <a:pPr marL="150280" indent="-150280" algn="r" rtl="1">
              <a:spcBef>
                <a:spcPts val="267"/>
              </a:spcBef>
              <a:defRPr sz="1000">
                <a:ea typeface="Arial" panose="02020603050405020304" pitchFamily="18" charset="0"/>
              </a:defRPr>
            </a:pPr>
            <a:r>
              <a:rPr lang="ar-SA" sz="1333" dirty="0"/>
              <a:t>جرد أولي</a:t>
            </a:r>
            <a:r>
              <a:rPr sz="1333" dirty="0"/>
              <a:t> </a:t>
            </a:r>
          </a:p>
          <a:p>
            <a:pPr marL="150280" indent="-150280" algn="r" rtl="1">
              <a:spcBef>
                <a:spcPts val="267"/>
              </a:spcBef>
              <a:defRPr sz="1000">
                <a:ea typeface="Arial" panose="02020603050405020304" pitchFamily="18" charset="0"/>
              </a:defRPr>
            </a:pPr>
            <a:r>
              <a:rPr lang="ar-SA" sz="1333" dirty="0"/>
              <a:t>وقت فعلي</a:t>
            </a:r>
            <a:endParaRPr sz="1333" dirty="0"/>
          </a:p>
          <a:p>
            <a:pPr marL="150280" indent="-150280" algn="r" rtl="1">
              <a:spcBef>
                <a:spcPts val="267"/>
              </a:spcBef>
              <a:defRPr sz="1000">
                <a:ea typeface="Arial" panose="02020603050405020304" pitchFamily="18" charset="0"/>
              </a:defRPr>
            </a:pPr>
            <a:r>
              <a:rPr sz="1333" dirty="0" err="1"/>
              <a:t>عدد</a:t>
            </a:r>
            <a:r>
              <a:rPr sz="1333" dirty="0"/>
              <a:t> </a:t>
            </a:r>
            <a:r>
              <a:rPr lang="ar-SA" sz="1333" dirty="0"/>
              <a:t>مرات الجرد </a:t>
            </a:r>
            <a:r>
              <a:rPr sz="1333" dirty="0">
                <a:solidFill>
                  <a:srgbClr val="FF0000"/>
                </a:solidFill>
                <a:highlight>
                  <a:srgbClr val="FFFF00"/>
                </a:highlight>
              </a:rPr>
              <a:t>(</a:t>
            </a:r>
            <a:r>
              <a:rPr sz="1333" dirty="0" err="1"/>
              <a:t>إنشاء</a:t>
            </a:r>
            <a:r>
              <a:rPr sz="1333" dirty="0"/>
              <a:t> </a:t>
            </a:r>
            <a:r>
              <a:rPr sz="1333" dirty="0" err="1"/>
              <a:t>عدد</a:t>
            </a:r>
            <a:r>
              <a:rPr sz="1333" dirty="0"/>
              <a:t> </a:t>
            </a:r>
            <a:r>
              <a:rPr sz="1333" dirty="0" err="1"/>
              <a:t>أجهزة</a:t>
            </a:r>
            <a:r>
              <a:rPr sz="1333" dirty="0"/>
              <a:t> </a:t>
            </a:r>
            <a:r>
              <a:rPr sz="1333" dirty="0" err="1"/>
              <a:t>متنقلة</a:t>
            </a:r>
            <a:r>
              <a:rPr sz="1333" dirty="0"/>
              <a:t> لـ </a:t>
            </a:r>
            <a:r>
              <a:rPr lang="en-US" sz="1333" dirty="0"/>
              <a:t>KIA</a:t>
            </a:r>
            <a:r>
              <a:rPr sz="1333" dirty="0">
                <a:solidFill>
                  <a:srgbClr val="FF0000"/>
                </a:solidFill>
                <a:highlight>
                  <a:srgbClr val="FFFF00"/>
                </a:highlight>
              </a:rPr>
              <a:t>)</a:t>
            </a:r>
            <a:r>
              <a:rPr sz="1333" dirty="0"/>
              <a:t>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algn="r" rtl="1"/>
            <a:r>
              <a:rPr dirty="0" err="1"/>
              <a:t>العمليات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12801" y="1854929"/>
            <a:ext cx="3766884" cy="4063273"/>
          </a:xfrm>
        </p:spPr>
        <p:txBody>
          <a:bodyPr rtlCol="1">
            <a:normAutofit/>
          </a:bodyPr>
          <a:lstStyle/>
          <a:p>
            <a:pPr marL="0" indent="0" algn="r" rtl="1">
              <a:spcBef>
                <a:spcPts val="267"/>
              </a:spcBef>
              <a:buNone/>
              <a:defRPr sz="1200" b="1"/>
            </a:pPr>
            <a:r>
              <a:rPr lang="ar-SA" dirty="0"/>
              <a:t>خطط</a:t>
            </a:r>
            <a:endParaRPr dirty="0"/>
          </a:p>
          <a:p>
            <a:pPr algn="r" rtl="1">
              <a:spcBef>
                <a:spcPts val="267"/>
              </a:spcBef>
              <a:defRPr sz="1000"/>
            </a:pPr>
            <a:r>
              <a:rPr lang="ar-SA" dirty="0"/>
              <a:t>الترحيل </a:t>
            </a:r>
            <a:r>
              <a:rPr dirty="0"/>
              <a:t> </a:t>
            </a:r>
            <a:r>
              <a:rPr dirty="0">
                <a:solidFill>
                  <a:srgbClr val="FF0000"/>
                </a:solidFill>
                <a:highlight>
                  <a:srgbClr val="FFFF00"/>
                </a:highlight>
              </a:rPr>
              <a:t>(</a:t>
            </a:r>
            <a:r>
              <a:rPr dirty="0" err="1"/>
              <a:t>إلى</a:t>
            </a:r>
            <a:r>
              <a:rPr dirty="0"/>
              <a:t> </a:t>
            </a:r>
            <a:r>
              <a:rPr dirty="0" err="1"/>
              <a:t>الصناديق</a:t>
            </a:r>
            <a:r>
              <a:rPr dirty="0"/>
              <a:t> </a:t>
            </a:r>
            <a:r>
              <a:rPr dirty="0" err="1"/>
              <a:t>الأساسية</a:t>
            </a:r>
            <a:r>
              <a:rPr dirty="0">
                <a:solidFill>
                  <a:srgbClr val="FF0000"/>
                </a:solidFill>
                <a:highlight>
                  <a:srgbClr val="FFFF00"/>
                </a:highlight>
              </a:rPr>
              <a:t>)</a:t>
            </a:r>
          </a:p>
          <a:p>
            <a:pPr algn="r" rtl="1">
              <a:spcBef>
                <a:spcPts val="267"/>
              </a:spcBef>
              <a:defRPr sz="1000"/>
            </a:pPr>
            <a:r>
              <a:rPr dirty="0" err="1"/>
              <a:t>نقل</a:t>
            </a:r>
            <a:r>
              <a:rPr dirty="0"/>
              <a:t> </a:t>
            </a:r>
            <a:r>
              <a:rPr lang="ar-SA" dirty="0"/>
              <a:t>الكميات</a:t>
            </a:r>
            <a:endParaRPr dirty="0"/>
          </a:p>
          <a:p>
            <a:pPr algn="r" rtl="1">
              <a:spcBef>
                <a:spcPts val="267"/>
              </a:spcBef>
              <a:defRPr sz="1000"/>
            </a:pPr>
            <a:r>
              <a:rPr dirty="0" err="1"/>
              <a:t>تحويل</a:t>
            </a:r>
            <a:r>
              <a:rPr dirty="0"/>
              <a:t> </a:t>
            </a:r>
            <a:r>
              <a:rPr lang="ar-SA" dirty="0"/>
              <a:t>الأموال</a:t>
            </a:r>
            <a:endParaRPr lang="en-US" dirty="0"/>
          </a:p>
          <a:p>
            <a:pPr algn="r" rtl="1">
              <a:spcBef>
                <a:spcPts val="267"/>
              </a:spcBef>
              <a:defRPr sz="1000"/>
            </a:pPr>
            <a:r>
              <a:rPr lang="en-US" dirty="0"/>
              <a:t>[</a:t>
            </a:r>
            <a:r>
              <a:rPr lang="ar-SA" dirty="0"/>
              <a:t>مجرد تجربة</a:t>
            </a:r>
            <a:r>
              <a:rPr lang="en-US" dirty="0"/>
              <a:t>]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75041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BCEC77A-B0FB-4508-8EAF-ECC8765B4C1A}"/>
              </a:ext>
            </a:extLst>
          </p:cNvPr>
          <p:cNvSpPr txBox="1"/>
          <p:nvPr/>
        </p:nvSpPr>
        <p:spPr>
          <a:xfrm>
            <a:off x="1169299" y="1203578"/>
            <a:ext cx="733846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r" defTabSz="457200" rtl="1">
              <a:spcBef>
                <a:spcPts val="0"/>
              </a:spcBef>
              <a:buNone/>
              <a:defRPr b="1">
                <a:solidFill>
                  <a:prstClr val="black"/>
                </a:solidFill>
              </a:defRPr>
            </a:pPr>
            <a:r>
              <a:rPr lang="en-US" dirty="0"/>
              <a:t>Without RLM marker</a:t>
            </a:r>
          </a:p>
          <a:p>
            <a:pPr marL="0" indent="0" algn="r" defTabSz="457200" rtl="1">
              <a:spcBef>
                <a:spcPts val="0"/>
              </a:spcBef>
              <a:buNone/>
              <a:defRPr b="1">
                <a:solidFill>
                  <a:prstClr val="black"/>
                </a:solidFill>
              </a:defRPr>
            </a:pPr>
            <a:r>
              <a:rPr lang="ar-SA" dirty="0"/>
              <a:t>استشارات التحليلات</a:t>
            </a:r>
            <a:endParaRPr lang="en-US" dirty="0">
              <a:highlight>
                <a:srgbClr val="FFFF00"/>
              </a:highlight>
            </a:endParaRPr>
          </a:p>
          <a:p>
            <a:pPr lvl="0" algn="r" rtl="1"/>
            <a:r>
              <a:rPr lang="ar-SA" dirty="0"/>
              <a:t>إعداد وتعديل لوحات معلومات قياسية وبطاقات تسجيل نقاط مؤشرات الأداء الأساسية ومؤشرات الأداء الرئيسية؛</a:t>
            </a:r>
          </a:p>
          <a:p>
            <a:pPr lvl="0" algn="r" rtl="1"/>
            <a:r>
              <a:rPr lang="ar-SA" dirty="0"/>
              <a:t>إنشاء عمليات بحث محفوظة وتقارير باستخدام معادلات معقدة تعتمد على</a:t>
            </a:r>
            <a:r>
              <a:rPr lang="ar-SA" dirty="0">
                <a:highlight>
                  <a:srgbClr val="FFFF00"/>
                </a:highlight>
              </a:rPr>
              <a:t> </a:t>
            </a:r>
            <a:r>
              <a:rPr lang="en-US" dirty="0">
                <a:highlight>
                  <a:srgbClr val="FFFF00"/>
                </a:highlight>
              </a:rPr>
              <a:t>SQL </a:t>
            </a:r>
            <a:r>
              <a:rPr lang="ar-SA" dirty="0"/>
              <a:t>و/أو</a:t>
            </a:r>
          </a:p>
          <a:p>
            <a:pPr lvl="0" algn="r" rtl="1"/>
            <a:r>
              <a:rPr lang="ar-SA" dirty="0"/>
              <a:t>المساعدة في تصميم الاستعلامات لطرق عرض</a:t>
            </a:r>
            <a:r>
              <a:rPr lang="ar-SA" dirty="0">
                <a:highlight>
                  <a:srgbClr val="FFFF00"/>
                </a:highlight>
              </a:rPr>
              <a:t> </a:t>
            </a:r>
            <a:r>
              <a:rPr lang="en-US" dirty="0">
                <a:highlight>
                  <a:srgbClr val="FFFF00"/>
                </a:highlight>
              </a:rPr>
              <a:t>ODBC </a:t>
            </a:r>
            <a:r>
              <a:rPr lang="ar-SA" dirty="0">
                <a:highlight>
                  <a:srgbClr val="FFFF00"/>
                </a:highlight>
              </a:rPr>
              <a:t>ا</a:t>
            </a:r>
            <a:r>
              <a:rPr lang="ar-SA" dirty="0"/>
              <a:t>لخاصة بـ </a:t>
            </a:r>
            <a:r>
              <a:rPr lang="en-US" dirty="0"/>
              <a:t>Microsoft</a:t>
            </a:r>
            <a:r>
              <a:rPr lang="en-US" dirty="0">
                <a:highlight>
                  <a:srgbClr val="FFFF00"/>
                </a:highlight>
              </a:rPr>
              <a:t>.</a:t>
            </a:r>
          </a:p>
          <a:p>
            <a:pPr marL="0" indent="0" algn="r" defTabSz="457200" rtl="1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086F25-2F9F-4F19-8909-413652BCB1B9}"/>
              </a:ext>
            </a:extLst>
          </p:cNvPr>
          <p:cNvSpPr txBox="1"/>
          <p:nvPr/>
        </p:nvSpPr>
        <p:spPr>
          <a:xfrm>
            <a:off x="1265055" y="3144318"/>
            <a:ext cx="7338464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457200" rtl="1">
              <a:defRPr b="1">
                <a:solidFill>
                  <a:prstClr val="black"/>
                </a:solidFill>
              </a:defRPr>
            </a:pPr>
            <a:r>
              <a:rPr lang="en-US" dirty="0"/>
              <a:t>With RLM marker</a:t>
            </a:r>
          </a:p>
          <a:p>
            <a:pPr marL="0" indent="0" algn="r" defTabSz="457200" rtl="1">
              <a:spcBef>
                <a:spcPts val="0"/>
              </a:spcBef>
              <a:buNone/>
              <a:defRPr b="1">
                <a:solidFill>
                  <a:prstClr val="black"/>
                </a:solidFill>
              </a:defRPr>
            </a:pPr>
            <a:endParaRPr lang="en-US" dirty="0"/>
          </a:p>
          <a:p>
            <a:pPr marL="0" indent="0" algn="r" defTabSz="457200" rtl="1">
              <a:spcBef>
                <a:spcPts val="0"/>
              </a:spcBef>
              <a:buNone/>
              <a:defRPr b="1">
                <a:solidFill>
                  <a:prstClr val="black"/>
                </a:solidFill>
              </a:defRPr>
            </a:pPr>
            <a:r>
              <a:rPr lang="ar-SA" dirty="0"/>
              <a:t>استشارات التحليلات</a:t>
            </a:r>
            <a:endParaRPr lang="en-US" dirty="0">
              <a:highlight>
                <a:srgbClr val="FFFF00"/>
              </a:highlight>
            </a:endParaRPr>
          </a:p>
          <a:p>
            <a:pPr lvl="0" algn="r" rtl="1"/>
            <a:r>
              <a:rPr lang="ar-SA" dirty="0"/>
              <a:t>إعداد وتعديل لوحات معلومات قياسية وبطاقات تسجيل نقاط مؤشرات الأداء الأساسية ومؤشرات الأداء الرئيسية؛</a:t>
            </a:r>
          </a:p>
          <a:p>
            <a:pPr lvl="0" algn="r" rtl="1"/>
            <a:r>
              <a:rPr lang="ar-SA" dirty="0"/>
              <a:t>إنشاء عمليات بحث محفوظة وتقارير باستخدام معادلات معقدة تعتمد على </a:t>
            </a:r>
            <a:r>
              <a:rPr lang="en-US" dirty="0"/>
              <a:t>SQL‏ </a:t>
            </a:r>
            <a:r>
              <a:rPr lang="ar-SA" dirty="0"/>
              <a:t>و/أو</a:t>
            </a:r>
          </a:p>
          <a:p>
            <a:pPr lvl="0" algn="r" rtl="1"/>
            <a:r>
              <a:rPr lang="ar-SA" dirty="0"/>
              <a:t>المساعدة في تصميم الاستعلامات لطرق عرض </a:t>
            </a:r>
            <a:r>
              <a:rPr lang="en-US" dirty="0"/>
              <a:t>ODBC‏ </a:t>
            </a:r>
            <a:r>
              <a:rPr lang="ar-SA" dirty="0"/>
              <a:t>الخاصة بـ </a:t>
            </a:r>
            <a:r>
              <a:rPr lang="en-US" dirty="0"/>
              <a:t>Microsoft‏.</a:t>
            </a:r>
          </a:p>
          <a:p>
            <a:pPr marL="0" indent="0" algn="r" defTabSz="457200" rtl="1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230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Widescreen</PresentationFormat>
  <Paragraphs>33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Operations</vt:lpstr>
      <vt:lpstr>العمليات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2022-02-22T17:00:32Z</dcterms:created>
  <dcterms:modified xsi:type="dcterms:W3CDTF">2022-05-31T17:39:55Z</dcterms:modified>
</cp:coreProperties>
</file>