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301" r:id="rId3"/>
    <p:sldId id="260" r:id="rId4"/>
    <p:sldId id="298" r:id="rId5"/>
    <p:sldId id="274" r:id="rId6"/>
    <p:sldId id="279" r:id="rId7"/>
    <p:sldId id="302" r:id="rId8"/>
    <p:sldId id="282" r:id="rId9"/>
    <p:sldId id="280" r:id="rId10"/>
    <p:sldId id="290" r:id="rId11"/>
    <p:sldId id="303" r:id="rId12"/>
    <p:sldId id="292" r:id="rId13"/>
    <p:sldId id="304" r:id="rId14"/>
    <p:sldId id="291" r:id="rId15"/>
    <p:sldId id="305" r:id="rId16"/>
    <p:sldId id="306" r:id="rId17"/>
    <p:sldId id="307" r:id="rId18"/>
    <p:sldId id="308" r:id="rId19"/>
    <p:sldId id="309" r:id="rId20"/>
    <p:sldId id="261" r:id="rId21"/>
    <p:sldId id="259" r:id="rId22"/>
    <p:sldId id="299" r:id="rId23"/>
    <p:sldId id="284" r:id="rId24"/>
    <p:sldId id="264" r:id="rId25"/>
    <p:sldId id="263" r:id="rId26"/>
    <p:sldId id="266" r:id="rId27"/>
    <p:sldId id="265" r:id="rId28"/>
    <p:sldId id="268" r:id="rId29"/>
    <p:sldId id="300" r:id="rId30"/>
    <p:sldId id="269" r:id="rId31"/>
    <p:sldId id="285" r:id="rId32"/>
    <p:sldId id="286" r:id="rId33"/>
    <p:sldId id="287" r:id="rId34"/>
    <p:sldId id="288" r:id="rId35"/>
    <p:sldId id="270" r:id="rId36"/>
    <p:sldId id="262" r:id="rId37"/>
    <p:sldId id="276" r:id="rId38"/>
    <p:sldId id="271" r:id="rId39"/>
    <p:sldId id="277" r:id="rId40"/>
    <p:sldId id="297" r:id="rId41"/>
    <p:sldId id="295" r:id="rId42"/>
  </p:sldIdLst>
  <p:sldSz cx="9144000" cy="6858000" type="screen4x3"/>
  <p:notesSz cx="6858000" cy="9144000"/>
  <p:defaultTextStyle>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نمط فاتح 2 - تميي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01" d="100"/>
          <a:sy n="101" d="100"/>
        </p:scale>
        <p:origin x="1892" y="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dmin\Desktop\&#1583;&#1576;&#1604;&#1608;&#1605;%20&#1575;&#1604;&#1576;&#1585;&#1605;&#1580;&#1577;\1103&#1606;&#1592;&#1605;%20&#1575;&#1604;&#1578;&#1588;&#1594;&#1610;&#1604;\lect\Exsel\&#1578;&#1591;&#1576;&#1610;&#1602;%20&#1575;&#1603;&#1587;&#1610;&#160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
              <a:t>Degrees of female students</a:t>
            </a:r>
          </a:p>
        </c:rich>
      </c:tx>
      <c:overlay val="0"/>
    </c:title>
    <c:autoTitleDeleted val="0"/>
    <c:plotArea>
      <c:layout/>
      <c:barChart>
        <c:barDir val="col"/>
        <c:grouping val="clustered"/>
        <c:varyColors val="0"/>
        <c:ser>
          <c:idx val="0"/>
          <c:order val="0"/>
          <c:tx>
            <c:strRef>
              <c:f>'سجل درجات1'!$C$6</c:f>
              <c:strCache>
                <c:ptCount val="1"/>
                <c:pt idx="0">
                  <c:v>اسماء</c:v>
                </c:pt>
              </c:strCache>
            </c:strRef>
          </c:tx>
          <c:invertIfNegative val="0"/>
          <c:cat>
            <c:strRef>
              <c:f>'سجل درجات1'!$D$5:$F$5</c:f>
              <c:strCache>
                <c:ptCount val="3"/>
                <c:pt idx="0">
                  <c:v>سلم</c:v>
                </c:pt>
                <c:pt idx="1">
                  <c:v>عرب</c:v>
                </c:pt>
                <c:pt idx="2">
                  <c:v>ريض</c:v>
                </c:pt>
              </c:strCache>
            </c:strRef>
          </c:cat>
          <c:val>
            <c:numRef>
              <c:f>'سجل درجات1'!$D$6:$F$6</c:f>
              <c:numCache>
                <c:formatCode>General</c:formatCode>
                <c:ptCount val="3"/>
                <c:pt idx="0">
                  <c:v>90</c:v>
                </c:pt>
                <c:pt idx="1">
                  <c:v>87</c:v>
                </c:pt>
                <c:pt idx="2">
                  <c:v>80</c:v>
                </c:pt>
              </c:numCache>
            </c:numRef>
          </c:val>
          <c:extLst>
            <c:ext xmlns:c16="http://schemas.microsoft.com/office/drawing/2014/chart" uri="{C3380CC4-5D6E-409C-BE32-E72D297353CC}">
              <c16:uniqueId val="{00000000-41AB-4A31-83B3-7356C4D6331B}"/>
            </c:ext>
          </c:extLst>
        </c:ser>
        <c:ser>
          <c:idx val="1"/>
          <c:order val="1"/>
          <c:tx>
            <c:strRef>
              <c:f>'سجل درجات1'!$C$7</c:f>
              <c:strCache>
                <c:ptCount val="1"/>
                <c:pt idx="0">
                  <c:v>مها</c:v>
                </c:pt>
              </c:strCache>
            </c:strRef>
          </c:tx>
          <c:invertIfNegative val="0"/>
          <c:cat>
            <c:strRef>
              <c:f>'سجل درجات1'!$D$5:$F$5</c:f>
              <c:strCache>
                <c:ptCount val="3"/>
                <c:pt idx="0">
                  <c:v>سلم</c:v>
                </c:pt>
                <c:pt idx="1">
                  <c:v>عرب</c:v>
                </c:pt>
                <c:pt idx="2">
                  <c:v>ريض</c:v>
                </c:pt>
              </c:strCache>
            </c:strRef>
          </c:cat>
          <c:val>
            <c:numRef>
              <c:f>'سجل درجات1'!$D$7:$F$7</c:f>
              <c:numCache>
                <c:formatCode>General</c:formatCode>
                <c:ptCount val="3"/>
                <c:pt idx="0">
                  <c:v>100</c:v>
                </c:pt>
                <c:pt idx="1">
                  <c:v>60</c:v>
                </c:pt>
                <c:pt idx="2">
                  <c:v>71</c:v>
                </c:pt>
              </c:numCache>
            </c:numRef>
          </c:val>
          <c:extLst>
            <c:ext xmlns:c16="http://schemas.microsoft.com/office/drawing/2014/chart" uri="{C3380CC4-5D6E-409C-BE32-E72D297353CC}">
              <c16:uniqueId val="{00000001-41AB-4A31-83B3-7356C4D6331B}"/>
            </c:ext>
          </c:extLst>
        </c:ser>
        <c:ser>
          <c:idx val="2"/>
          <c:order val="2"/>
          <c:tx>
            <c:strRef>
              <c:f>'سجل درجات1'!$C$8</c:f>
              <c:strCache>
                <c:ptCount val="1"/>
                <c:pt idx="0">
                  <c:v>فاطمة</c:v>
                </c:pt>
              </c:strCache>
            </c:strRef>
          </c:tx>
          <c:invertIfNegative val="0"/>
          <c:cat>
            <c:strRef>
              <c:f>'سجل درجات1'!$D$5:$F$5</c:f>
              <c:strCache>
                <c:ptCount val="3"/>
                <c:pt idx="0">
                  <c:v>سلم</c:v>
                </c:pt>
                <c:pt idx="1">
                  <c:v>عرب</c:v>
                </c:pt>
                <c:pt idx="2">
                  <c:v>ريض</c:v>
                </c:pt>
              </c:strCache>
            </c:strRef>
          </c:cat>
          <c:val>
            <c:numRef>
              <c:f>'سجل درجات1'!$D$8:$F$8</c:f>
              <c:numCache>
                <c:formatCode>General</c:formatCode>
                <c:ptCount val="3"/>
                <c:pt idx="0">
                  <c:v>100</c:v>
                </c:pt>
                <c:pt idx="1">
                  <c:v>98</c:v>
                </c:pt>
                <c:pt idx="2">
                  <c:v>96</c:v>
                </c:pt>
              </c:numCache>
            </c:numRef>
          </c:val>
          <c:extLst>
            <c:ext xmlns:c16="http://schemas.microsoft.com/office/drawing/2014/chart" uri="{C3380CC4-5D6E-409C-BE32-E72D297353CC}">
              <c16:uniqueId val="{00000002-41AB-4A31-83B3-7356C4D6331B}"/>
            </c:ext>
          </c:extLst>
        </c:ser>
        <c:dLbls>
          <c:showLegendKey val="0"/>
          <c:showVal val="0"/>
          <c:showCatName val="0"/>
          <c:showSerName val="0"/>
          <c:showPercent val="0"/>
          <c:showBubbleSize val="0"/>
        </c:dLbls>
        <c:gapWidth val="150"/>
        <c:axId val="381166456"/>
        <c:axId val="381157832"/>
      </c:barChart>
      <c:catAx>
        <c:axId val="381166456"/>
        <c:scaling>
          <c:orientation val="minMax"/>
        </c:scaling>
        <c:delete val="0"/>
        <c:axPos val="b"/>
        <c:numFmt formatCode="General" sourceLinked="0"/>
        <c:majorTickMark val="none"/>
        <c:minorTickMark val="none"/>
        <c:tickLblPos val="nextTo"/>
        <c:crossAx val="381157832"/>
        <c:crosses val="autoZero"/>
        <c:auto val="1"/>
        <c:lblAlgn val="ctr"/>
        <c:lblOffset val="100"/>
        <c:noMultiLvlLbl val="0"/>
      </c:catAx>
      <c:valAx>
        <c:axId val="381157832"/>
        <c:scaling>
          <c:orientation val="minMax"/>
        </c:scaling>
        <c:delete val="0"/>
        <c:axPos val="l"/>
        <c:majorGridlines/>
        <c:numFmt formatCode="General" sourceLinked="1"/>
        <c:majorTickMark val="none"/>
        <c:minorTickMark val="none"/>
        <c:tickLblPos val="nextTo"/>
        <c:crossAx val="381166456"/>
        <c:crosses val="autoZero"/>
        <c:crossBetween val="between"/>
      </c:valAx>
    </c:plotArea>
    <c:legend>
      <c:legendPos val="r"/>
      <c:overlay val="0"/>
    </c:legend>
    <c:plotVisOnly val="1"/>
    <c:dispBlanksAs val="gap"/>
    <c:showDLblsOverMax val="0"/>
  </c:chart>
  <c:spPr>
    <a:solidFill>
      <a:schemeClr val="accent1">
        <a:lumMod val="40000"/>
        <a:lumOff val="60000"/>
      </a:schemeClr>
    </a:solidFill>
    <a:effectLst>
      <a:glow rad="228600">
        <a:schemeClr val="accent2">
          <a:satMod val="175000"/>
          <a:alpha val="40000"/>
        </a:schemeClr>
      </a:glow>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a:lstStyle>
            <a:lvl1pPr algn="r">
              <a:defRPr sz="1200"/>
            </a:lvl1pPr>
          </a:lstStyle>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a:lstStyle>
            <a:lvl1pPr algn="l">
              <a:defRPr sz="1200"/>
            </a:lvl1pPr>
          </a:lstStyle>
          <a:p>
            <a:fld id="{850F4E56-F05E-424E-9363-72A37A0A59E5}" type="datetimeFigureOut">
              <a:rPr lang="ar-SA" smtClean="0"/>
              <a:t>08/09/1444</a:t>
            </a:fld>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anchor="ctr"/>
          <a:lstStyle/>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a:normAutofit/>
          </a:bodyPr>
          <a:lstStyle/>
          <a:p>
            <a:pPr lvl="0"/>
            <a:r>
              <a:rPr lang="en"/>
              <a:t>Emerging to edit the main text patterns</a:t>
            </a:r>
          </a:p>
          <a:p>
            <a:pPr lvl="1" algn="l" rtl="false"/>
            <a:r>
              <a:rPr lang="en"/>
              <a:t>Level II</a:t>
            </a:r>
          </a:p>
          <a:p>
            <a:pPr lvl="2" algn="l" rtl="false"/>
            <a:r>
              <a:rPr lang="en"/>
              <a:t>Level III</a:t>
            </a:r>
          </a:p>
          <a:p>
            <a:pPr lvl="3" algn="l" rtl="false"/>
            <a:r>
              <a:rPr lang="en"/>
              <a:t>Level IV</a:t>
            </a:r>
          </a:p>
          <a:p>
            <a:pPr lvl="4" algn="l" rtl="false"/>
            <a:r>
              <a:rPr lang="en"/>
              <a:t>Level V</a:t>
            </a:r>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anchor="b"/>
          <a:lstStyle>
            <a:lvl1pPr algn="r">
              <a:defRPr sz="1200"/>
            </a:lvl1pPr>
          </a:lstStyle>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anchor="b"/>
          <a:lstStyle>
            <a:lvl1pPr algn="l">
              <a:defRPr sz="1200"/>
            </a:lvl1pPr>
          </a:lstStyle>
          <a:p>
            <a:fld id="{38E2FDD3-F75D-49CC-90A7-8291C1BAF1F0}" type="slidenum">
              <a:rPr lang="ar-SA" smtClean="0"/>
              <a:t>‹#›</a:t>
            </a:fld>
          </a:p>
        </p:txBody>
      </p:sp>
    </p:spTree>
    <p:extLst>
      <p:ext uri="{BB962C8B-B14F-4D97-AF65-F5344CB8AC3E}">
        <p14:creationId xmlns:p14="http://schemas.microsoft.com/office/powerpoint/2010/main" val="150703120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p:txBody>
      </p:sp>
      <p:sp>
        <p:nvSpPr>
          <p:cNvPr id="4" name="عنصر نائب لرقم الشريحة 3"/>
          <p:cNvSpPr>
            <a:spLocks noGrp="1"/>
          </p:cNvSpPr>
          <p:nvPr>
            <p:ph type="sldNum" sz="quarter" idx="10"/>
          </p:nvPr>
        </p:nvSpPr>
        <p:spPr/>
        <p:txBody>
          <a:bodyPr/>
          <a:lstStyle/>
          <a:p>
            <a:fld id="{38E2FDD3-F75D-49CC-90A7-8291C1BAF1F0}" type="slidenum">
              <a:rPr lang="ar-SA" smtClean="0"/>
              <a:t>1</a:t>
            </a:fld>
          </a:p>
        </p:txBody>
      </p:sp>
    </p:spTree>
    <p:extLst>
      <p:ext uri="{BB962C8B-B14F-4D97-AF65-F5344CB8AC3E}">
        <p14:creationId xmlns:p14="http://schemas.microsoft.com/office/powerpoint/2010/main" val="1636483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3AA6705F-6236-4A7D-BCB4-8B98CD9C8311}" type="slidenum">
              <a:rPr lang="ar-SA" altLang="ar-JO" smtClean="0"/>
              <a:pPr algn="l">
                <a:spcBef>
                  <a:spcPct val="0"/>
                </a:spcBef>
              </a:pPr>
              <a:t>2</a:t>
            </a:fld>
          </a:p>
        </p:txBody>
      </p:sp>
    </p:spTree>
    <p:extLst>
      <p:ext uri="{BB962C8B-B14F-4D97-AF65-F5344CB8AC3E}">
        <p14:creationId xmlns:p14="http://schemas.microsoft.com/office/powerpoint/2010/main" val="2943969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78C9753B-2DC6-4842-A612-F2B2353DEE79}" type="slidenum">
              <a:rPr lang="ar-SA" altLang="ar-JO" smtClean="0"/>
              <a:pPr algn="l">
                <a:spcBef>
                  <a:spcPct val="0"/>
                </a:spcBef>
              </a:pPr>
              <a:t>7</a:t>
            </a:fld>
          </a:p>
        </p:txBody>
      </p:sp>
    </p:spTree>
    <p:extLst>
      <p:ext uri="{BB962C8B-B14F-4D97-AF65-F5344CB8AC3E}">
        <p14:creationId xmlns:p14="http://schemas.microsoft.com/office/powerpoint/2010/main" val="2626571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BE2CB7BA-DCF7-40EC-9890-87CB5E300DEB}" type="slidenum">
              <a:rPr lang="ar-SA" altLang="ar-JO" smtClean="0"/>
              <a:pPr algn="l">
                <a:spcBef>
                  <a:spcPct val="0"/>
                </a:spcBef>
              </a:pPr>
              <a:t>11</a:t>
            </a:fld>
          </a:p>
        </p:txBody>
      </p:sp>
    </p:spTree>
    <p:extLst>
      <p:ext uri="{BB962C8B-B14F-4D97-AF65-F5344CB8AC3E}">
        <p14:creationId xmlns:p14="http://schemas.microsoft.com/office/powerpoint/2010/main" val="3247747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CE046E7D-16E1-48DF-A4E5-072F53C66482}" type="slidenum">
              <a:rPr lang="ar-SA" altLang="ar-JO" smtClean="0"/>
              <a:pPr algn="l">
                <a:spcBef>
                  <a:spcPct val="0"/>
                </a:spcBef>
              </a:pPr>
              <a:t>13</a:t>
            </a:fld>
          </a:p>
        </p:txBody>
      </p:sp>
    </p:spTree>
    <p:extLst>
      <p:ext uri="{BB962C8B-B14F-4D97-AF65-F5344CB8AC3E}">
        <p14:creationId xmlns:p14="http://schemas.microsoft.com/office/powerpoint/2010/main" val="2472849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lgn="r" rtl="1">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lgn="r" rtl="1">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lgn="r" rtl="1">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lgn="r" rtl="1">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l">
              <a:spcBef>
                <a:spcPct val="0"/>
              </a:spcBef>
            </a:pPr>
            <a:fld id="{E81DE290-DBEE-44EE-96F9-FD9060216D12}" type="slidenum">
              <a:rPr lang="ar-SA" altLang="ar-JO" smtClean="0"/>
              <a:pPr algn="l">
                <a:spcBef>
                  <a:spcPct val="0"/>
                </a:spcBef>
              </a:pPr>
              <a:t>15</a:t>
            </a:fld>
          </a:p>
        </p:txBody>
      </p:sp>
    </p:spTree>
    <p:extLst>
      <p:ext uri="{BB962C8B-B14F-4D97-AF65-F5344CB8AC3E}">
        <p14:creationId xmlns:p14="http://schemas.microsoft.com/office/powerpoint/2010/main" val="472557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p:txBody>
      </p:sp>
      <p:sp>
        <p:nvSpPr>
          <p:cNvPr id="4" name="عنصر نائب لرقم الشريحة 3"/>
          <p:cNvSpPr>
            <a:spLocks noGrp="1"/>
          </p:cNvSpPr>
          <p:nvPr>
            <p:ph type="sldNum" sz="quarter" idx="10"/>
          </p:nvPr>
        </p:nvSpPr>
        <p:spPr/>
        <p:txBody>
          <a:bodyPr/>
          <a:lstStyle/>
          <a:p>
            <a:fld id="{38E2FDD3-F75D-49CC-90A7-8291C1BAF1F0}" type="slidenum">
              <a:rPr lang="ar-SA" smtClean="0"/>
              <a:t>22</a:t>
            </a:fld>
          </a:p>
        </p:txBody>
      </p:sp>
    </p:spTree>
    <p:extLst>
      <p:ext uri="{BB962C8B-B14F-4D97-AF65-F5344CB8AC3E}">
        <p14:creationId xmlns:p14="http://schemas.microsoft.com/office/powerpoint/2010/main" val="3751604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p:txBody>
      </p:sp>
      <p:sp>
        <p:nvSpPr>
          <p:cNvPr id="4" name="عنصر نائب لرقم الشريحة 3"/>
          <p:cNvSpPr>
            <a:spLocks noGrp="1"/>
          </p:cNvSpPr>
          <p:nvPr>
            <p:ph type="sldNum" sz="quarter" idx="10"/>
          </p:nvPr>
        </p:nvSpPr>
        <p:spPr/>
        <p:txBody>
          <a:bodyPr/>
          <a:lstStyle/>
          <a:p>
            <a:fld id="{38E2FDD3-F75D-49CC-90A7-8291C1BAF1F0}" type="slidenum">
              <a:rPr lang="ar-SA" smtClean="0"/>
              <a:t>29</a:t>
            </a:fld>
          </a:p>
        </p:txBody>
      </p:sp>
    </p:spTree>
    <p:extLst>
      <p:ext uri="{BB962C8B-B14F-4D97-AF65-F5344CB8AC3E}">
        <p14:creationId xmlns:p14="http://schemas.microsoft.com/office/powerpoint/2010/main" val="2689247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
              <a:t>Passenger to edit the heading pattern</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
              <a:t>Editorial passage of the main secondary heading</a:t>
            </a:r>
          </a:p>
        </p:txBody>
      </p:sp>
      <p:sp>
        <p:nvSpPr>
          <p:cNvPr id="4" name="Date Placeholder 3"/>
          <p:cNvSpPr>
            <a:spLocks noGrp="1"/>
          </p:cNvSpPr>
          <p:nvPr>
            <p:ph type="dt" sz="half" idx="10"/>
          </p:nvPr>
        </p:nvSpPr>
        <p:spPr>
          <a:xfrm>
            <a:off x="6770676" y="5357592"/>
            <a:ext cx="1213821" cy="365125"/>
          </a:xfrm>
        </p:spPr>
        <p:txBody>
          <a:bodyPr/>
          <a:lstStyle/>
          <a:p>
            <a:fld id="{C552E26D-7441-47BD-B039-6A112D8FDEAA}" type="datetime1">
              <a:rPr lang="ar-SA" smtClean="0"/>
              <a:t>08/09/1444</a:t>
            </a:fld>
          </a:p>
        </p:txBody>
      </p:sp>
      <p:sp>
        <p:nvSpPr>
          <p:cNvPr id="5" name="Footer Placeholder 4"/>
          <p:cNvSpPr>
            <a:spLocks noGrp="1"/>
          </p:cNvSpPr>
          <p:nvPr>
            <p:ph type="ftr" sz="quarter" idx="11"/>
          </p:nvPr>
        </p:nvSpPr>
        <p:spPr>
          <a:xfrm>
            <a:off x="1174044" y="5357592"/>
            <a:ext cx="5034845" cy="365125"/>
          </a:xfrm>
        </p:spPr>
        <p:txBody>
          <a:bodyPr/>
          <a:lstStyle/>
          <a:p/>
        </p:txBody>
      </p:sp>
      <p:sp>
        <p:nvSpPr>
          <p:cNvPr id="6" name="Slide Number Placeholder 5"/>
          <p:cNvSpPr>
            <a:spLocks noGrp="1"/>
          </p:cNvSpPr>
          <p:nvPr>
            <p:ph type="sldNum" sz="quarter" idx="12"/>
          </p:nvPr>
        </p:nvSpPr>
        <p:spPr>
          <a:xfrm>
            <a:off x="6213930" y="5357592"/>
            <a:ext cx="554023" cy="365125"/>
          </a:xfrm>
        </p:spPr>
        <p:txBody>
          <a:bodyPr/>
          <a:lstStyle>
            <a:lvl1pPr algn="ctr"/>
          </a:lstStyle>
          <a:p>
            <a:fld id="{18478C4D-2779-46D5-8A3D-BEDA95C1E510}" type="slidenum">
              <a:rPr lang="ar-SA" smtClean="0"/>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D87383A8-62DA-4E45-8606-E5B3F9E85A91}" type="datetime1">
              <a:rPr lang="ar-SA" smtClean="0"/>
              <a:t>08/09/1444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ar-SA"/>
              <a:t>انقر لتحرير نمط العنوان الرئيسي</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Date Placeholder 3"/>
          <p:cNvSpPr>
            <a:spLocks noGrp="1"/>
          </p:cNvSpPr>
          <p:nvPr>
            <p:ph type="dt" sz="half" idx="10"/>
          </p:nvPr>
        </p:nvSpPr>
        <p:spPr/>
        <p:txBody>
          <a:bodyPr/>
          <a:lstStyle/>
          <a:p>
            <a:fld id="{64791017-C04D-4BE5-82BC-F2A8051E2AF5}" type="datetime1">
              <a:rPr lang="ar-SA" smtClean="0"/>
              <a:t>08/09/1444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a:t>Passenger to edit the heading pattern</a:t>
            </a:r>
          </a:p>
        </p:txBody>
      </p:sp>
      <p:sp>
        <p:nvSpPr>
          <p:cNvPr id="3" name="Content Placeholder 2"/>
          <p:cNvSpPr>
            <a:spLocks noGrp="1"/>
          </p:cNvSpPr>
          <p:nvPr>
            <p:ph idx="1"/>
          </p:nvPr>
        </p:nvSpPr>
        <p:spPr/>
        <p:txBody>
          <a:bodyPr/>
          <a:lstStyle/>
          <a:p>
            <a:pPr lvl="0"/>
            <a:r>
              <a:rPr lang="en"/>
              <a:t>Emerging to edit the main text patterns</a:t>
            </a:r>
          </a:p>
          <a:p>
            <a:pPr lvl="1" algn="l" rtl="false"/>
            <a:r>
              <a:rPr lang="en"/>
              <a:t>Level II</a:t>
            </a:r>
          </a:p>
          <a:p>
            <a:pPr lvl="2" algn="l" rtl="false"/>
            <a:r>
              <a:rPr lang="en"/>
              <a:t>Level III</a:t>
            </a:r>
          </a:p>
          <a:p>
            <a:pPr lvl="3" algn="l" rtl="false"/>
            <a:r>
              <a:rPr lang="en"/>
              <a:t>Level IV</a:t>
            </a:r>
          </a:p>
          <a:p>
            <a:pPr lvl="4" algn="l" rtl="false"/>
            <a:r>
              <a:rPr lang="en"/>
              <a:t>Level V</a:t>
            </a:r>
          </a:p>
        </p:txBody>
      </p:sp>
      <p:sp>
        <p:nvSpPr>
          <p:cNvPr id="4" name="Date Placeholder 3"/>
          <p:cNvSpPr>
            <a:spLocks noGrp="1"/>
          </p:cNvSpPr>
          <p:nvPr>
            <p:ph type="dt" sz="half" idx="10"/>
          </p:nvPr>
        </p:nvSpPr>
        <p:spPr/>
        <p:txBody>
          <a:bodyPr/>
          <a:lstStyle/>
          <a:p>
            <a:fld id="{5FFB69E7-C48D-4E99-A90C-B4F57D6D3A1C}" type="datetime1">
              <a:rPr lang="ar-SA" smtClean="0"/>
              <a:t>08/09/1444</a:t>
            </a:fld>
          </a:p>
        </p:txBody>
      </p:sp>
      <p:sp>
        <p:nvSpPr>
          <p:cNvPr id="5" name="Footer Placeholder 4"/>
          <p:cNvSpPr>
            <a:spLocks noGrp="1"/>
          </p:cNvSpPr>
          <p:nvPr>
            <p:ph type="ftr" sz="quarter" idx="11"/>
          </p:nvPr>
        </p:nvSpPr>
        <p:spPr/>
        <p:txBody>
          <a:bodyPr/>
          <a:lstStyle/>
          <a:p/>
        </p:txBody>
      </p:sp>
      <p:sp>
        <p:nvSpPr>
          <p:cNvPr id="6" name="Slide Number Placeholder 5"/>
          <p:cNvSpPr>
            <a:spLocks noGrp="1"/>
          </p:cNvSpPr>
          <p:nvPr>
            <p:ph type="sldNum" sz="quarter" idx="12"/>
          </p:nvPr>
        </p:nvSpPr>
        <p:spPr/>
        <p:txBody>
          <a:bodyPr/>
          <a:lstStyle/>
          <a:p>
            <a:fld id="{18478C4D-2779-46D5-8A3D-BEDA95C1E510}" type="slidenum">
              <a:rPr lang="ar-SA" smtClean="0"/>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
              <a:t>Passenger to edit the heading pattern</a:t>
            </a:r>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
              <a:t>Emerging to edit the main text patterns</a:t>
            </a:r>
          </a:p>
        </p:txBody>
      </p:sp>
      <p:sp>
        <p:nvSpPr>
          <p:cNvPr id="4" name="Date Placeholder 3"/>
          <p:cNvSpPr>
            <a:spLocks noGrp="1"/>
          </p:cNvSpPr>
          <p:nvPr>
            <p:ph type="dt" sz="half" idx="10"/>
          </p:nvPr>
        </p:nvSpPr>
        <p:spPr/>
        <p:txBody>
          <a:bodyPr/>
          <a:lstStyle/>
          <a:p>
            <a:fld id="{654B6FB2-1D97-49E3-AE6E-8E59D5EEE246}" type="datetime1">
              <a:rPr lang="ar-SA" smtClean="0"/>
              <a:t>08/09/1444</a:t>
            </a:fld>
          </a:p>
        </p:txBody>
      </p:sp>
      <p:sp>
        <p:nvSpPr>
          <p:cNvPr id="5" name="Footer Placeholder 4"/>
          <p:cNvSpPr>
            <a:spLocks noGrp="1"/>
          </p:cNvSpPr>
          <p:nvPr>
            <p:ph type="ftr" sz="quarter" idx="11"/>
          </p:nvPr>
        </p:nvSpPr>
        <p:spPr/>
        <p:txBody>
          <a:bodyPr/>
          <a:lstStyle/>
          <a:p/>
        </p:txBody>
      </p:sp>
      <p:sp>
        <p:nvSpPr>
          <p:cNvPr id="6" name="Slide Number Placeholder 5"/>
          <p:cNvSpPr>
            <a:spLocks noGrp="1"/>
          </p:cNvSpPr>
          <p:nvPr>
            <p:ph type="sldNum" sz="quarter" idx="12"/>
          </p:nvPr>
        </p:nvSpPr>
        <p:spPr/>
        <p:txBody>
          <a:bodyPr/>
          <a:lstStyle/>
          <a:p>
            <a:fld id="{18478C4D-2779-46D5-8A3D-BEDA95C1E510}" type="slidenum">
              <a:rPr lang="ar-SA" smtClean="0"/>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5" name="Date Placeholder 4"/>
          <p:cNvSpPr>
            <a:spLocks noGrp="1"/>
          </p:cNvSpPr>
          <p:nvPr>
            <p:ph type="dt" sz="half" idx="10"/>
          </p:nvPr>
        </p:nvSpPr>
        <p:spPr/>
        <p:txBody>
          <a:bodyPr/>
          <a:lstStyle/>
          <a:p>
            <a:fld id="{9F489E02-C5FE-4177-892A-6A3E599ECF05}" type="datetime1">
              <a:rPr lang="ar-SA" smtClean="0"/>
              <a:t>08/09/1444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18478C4D-2779-46D5-8A3D-BEDA95C1E510}" type="slidenum">
              <a:rPr lang="ar-SA" smtClean="0"/>
              <a:pPr/>
              <a:t>‹#›</a:t>
            </a:fld>
            <a:endParaRPr lang="ar-SA"/>
          </a:p>
        </p:txBody>
      </p:sp>
      <p:sp>
        <p:nvSpPr>
          <p:cNvPr id="9" name="Content Placeholder 8"/>
          <p:cNvSpPr>
            <a:spLocks noGrp="1"/>
          </p:cNvSpPr>
          <p:nvPr>
            <p:ph sz="quarter" idx="13"/>
          </p:nvPr>
        </p:nvSpPr>
        <p:spPr>
          <a:xfrm>
            <a:off x="1298448" y="2121407"/>
            <a:ext cx="3200400" cy="3602736"/>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a:t>انقر لتحرير نمط العنوان الرئيسي</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7" name="Date Placeholder 6"/>
          <p:cNvSpPr>
            <a:spLocks noGrp="1"/>
          </p:cNvSpPr>
          <p:nvPr>
            <p:ph type="dt" sz="half" idx="10"/>
          </p:nvPr>
        </p:nvSpPr>
        <p:spPr/>
        <p:txBody>
          <a:bodyPr/>
          <a:lstStyle/>
          <a:p>
            <a:fld id="{44A9FFD0-9B32-49D1-B2EC-2029BE9E2406}" type="datetime1">
              <a:rPr lang="ar-SA" smtClean="0"/>
              <a:t>08/09/1444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18478C4D-2779-46D5-8A3D-BEDA95C1E510}" type="slidenum">
              <a:rPr lang="ar-SA" smtClean="0"/>
              <a:pPr/>
              <a:t>‹#›</a:t>
            </a:fld>
            <a:endParaRPr lang="ar-SA"/>
          </a:p>
        </p:txBody>
      </p:sp>
      <p:sp>
        <p:nvSpPr>
          <p:cNvPr id="11" name="Content Placeholder 10"/>
          <p:cNvSpPr>
            <a:spLocks noGrp="1"/>
          </p:cNvSpPr>
          <p:nvPr>
            <p:ph sz="quarter" idx="13"/>
          </p:nvPr>
        </p:nvSpPr>
        <p:spPr>
          <a:xfrm>
            <a:off x="1298448" y="2944368"/>
            <a:ext cx="3227832" cy="2779776"/>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العنوان الرئيسي</a:t>
            </a:r>
            <a:endParaRPr lang="en-US"/>
          </a:p>
        </p:txBody>
      </p:sp>
      <p:sp>
        <p:nvSpPr>
          <p:cNvPr id="3" name="Date Placeholder 2"/>
          <p:cNvSpPr>
            <a:spLocks noGrp="1"/>
          </p:cNvSpPr>
          <p:nvPr>
            <p:ph type="dt" sz="half" idx="10"/>
          </p:nvPr>
        </p:nvSpPr>
        <p:spPr/>
        <p:txBody>
          <a:bodyPr/>
          <a:lstStyle/>
          <a:p>
            <a:fld id="{C44312A6-9233-44E4-9287-ECE3CBAEE21D}" type="datetime1">
              <a:rPr lang="ar-SA" smtClean="0"/>
              <a:t>08/09/1444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18478C4D-2779-46D5-8A3D-BEDA95C1E510}"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17F50E-F81F-4539-BEBB-5B2DB2F7A58C}" type="datetime1">
              <a:rPr lang="ar-SA" smtClean="0"/>
              <a:t>08/09/1444</a:t>
            </a:fld>
          </a:p>
        </p:txBody>
      </p:sp>
      <p:sp>
        <p:nvSpPr>
          <p:cNvPr id="3" name="Footer Placeholder 2"/>
          <p:cNvSpPr>
            <a:spLocks noGrp="1"/>
          </p:cNvSpPr>
          <p:nvPr>
            <p:ph type="ftr" sz="quarter" idx="11"/>
          </p:nvPr>
        </p:nvSpPr>
        <p:spPr/>
        <p:txBody>
          <a:bodyPr/>
          <a:lstStyle/>
          <a:p/>
        </p:txBody>
      </p:sp>
      <p:sp>
        <p:nvSpPr>
          <p:cNvPr id="4" name="Slide Number Placeholder 3"/>
          <p:cNvSpPr>
            <a:spLocks noGrp="1"/>
          </p:cNvSpPr>
          <p:nvPr>
            <p:ph type="sldNum" sz="quarter" idx="12"/>
          </p:nvPr>
        </p:nvSpPr>
        <p:spPr/>
        <p:txBody>
          <a:bodyPr/>
          <a:lstStyle/>
          <a:p>
            <a:fld id="{18478C4D-2779-46D5-8A3D-BEDA95C1E510}" type="slidenum">
              <a:rPr lang="ar-SA" smtClean="0"/>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ar-SA"/>
              <a:t>انقر لتحرير نمط العنوان الرئيسي</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a:xfrm rot="60000">
            <a:off x="6341698" y="5885672"/>
            <a:ext cx="1213821" cy="365125"/>
          </a:xfrm>
        </p:spPr>
        <p:txBody>
          <a:bodyPr/>
          <a:lstStyle/>
          <a:p>
            <a:fld id="{59235E3C-4F4B-4126-A5DC-678EAC97CBE2}" type="datetime1">
              <a:rPr lang="ar-SA" smtClean="0"/>
              <a:t>08/09/1444</a:t>
            </a:fld>
            <a:endParaRPr lang="ar-SA"/>
          </a:p>
        </p:txBody>
      </p:sp>
      <p:sp>
        <p:nvSpPr>
          <p:cNvPr id="6" name="Footer Placeholder 5"/>
          <p:cNvSpPr>
            <a:spLocks noGrp="1"/>
          </p:cNvSpPr>
          <p:nvPr>
            <p:ph type="ftr" sz="quarter" idx="11"/>
          </p:nvPr>
        </p:nvSpPr>
        <p:spPr>
          <a:xfrm rot="-60000">
            <a:off x="914554" y="5829261"/>
            <a:ext cx="3522607" cy="365125"/>
          </a:xfrm>
        </p:spPr>
        <p:txBody>
          <a:bodyPr/>
          <a:lstStyle/>
          <a:p>
            <a:endParaRPr lang="ar-SA"/>
          </a:p>
        </p:txBody>
      </p:sp>
      <p:sp>
        <p:nvSpPr>
          <p:cNvPr id="7" name="Slide Number Placeholder 6"/>
          <p:cNvSpPr>
            <a:spLocks noGrp="1"/>
          </p:cNvSpPr>
          <p:nvPr>
            <p:ph type="sldNum" sz="quarter" idx="12"/>
          </p:nvPr>
        </p:nvSpPr>
        <p:spPr>
          <a:xfrm rot="60000">
            <a:off x="7557313" y="5896961"/>
            <a:ext cx="554023" cy="365125"/>
          </a:xfrm>
        </p:spPr>
        <p:txBody>
          <a:bodyPr/>
          <a:lstStyle/>
          <a:p>
            <a:fld id="{18478C4D-2779-46D5-8A3D-BEDA95C1E510}"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ar-SA"/>
              <a:t>انقر لتحرير نمط العنوان الرئيسي</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Date Placeholder 4"/>
          <p:cNvSpPr>
            <a:spLocks noGrp="1"/>
          </p:cNvSpPr>
          <p:nvPr>
            <p:ph type="dt" sz="half" idx="10"/>
          </p:nvPr>
        </p:nvSpPr>
        <p:spPr>
          <a:xfrm rot="60000">
            <a:off x="6345936" y="5888737"/>
            <a:ext cx="1213821" cy="365125"/>
          </a:xfrm>
        </p:spPr>
        <p:txBody>
          <a:bodyPr/>
          <a:lstStyle/>
          <a:p>
            <a:fld id="{283AF56D-83BA-4740-B5A0-62C12C240450}" type="datetime1">
              <a:rPr lang="ar-SA" smtClean="0"/>
              <a:t>08/09/1444</a:t>
            </a:fld>
            <a:endParaRPr lang="ar-SA"/>
          </a:p>
        </p:txBody>
      </p:sp>
      <p:sp>
        <p:nvSpPr>
          <p:cNvPr id="6" name="Footer Placeholder 5"/>
          <p:cNvSpPr>
            <a:spLocks noGrp="1"/>
          </p:cNvSpPr>
          <p:nvPr>
            <p:ph type="ftr" sz="quarter" idx="11"/>
          </p:nvPr>
        </p:nvSpPr>
        <p:spPr>
          <a:xfrm rot="-60000">
            <a:off x="914569" y="5831037"/>
            <a:ext cx="3319043" cy="365125"/>
          </a:xfrm>
        </p:spPr>
        <p:txBody>
          <a:bodyPr/>
          <a:lstStyle/>
          <a:p>
            <a:endParaRPr lang="ar-SA"/>
          </a:p>
        </p:txBody>
      </p:sp>
      <p:sp>
        <p:nvSpPr>
          <p:cNvPr id="7" name="Slide Number Placeholder 6"/>
          <p:cNvSpPr>
            <a:spLocks noGrp="1"/>
          </p:cNvSpPr>
          <p:nvPr>
            <p:ph type="sldNum" sz="quarter" idx="12"/>
          </p:nvPr>
        </p:nvSpPr>
        <p:spPr>
          <a:xfrm rot="60000">
            <a:off x="7562089" y="5900026"/>
            <a:ext cx="554023" cy="365125"/>
          </a:xfrm>
        </p:spPr>
        <p:txBody>
          <a:bodyPr/>
          <a:lstStyle/>
          <a:p>
            <a:fld id="{18478C4D-2779-46D5-8A3D-BEDA95C1E510}"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anchor="ctr">
            <a:normAutofit/>
          </a:bodyPr>
          <a:lstStyle/>
          <a:p>
            <a:r>
              <a:rPr lang="en"/>
              <a:t>Passenger to edit the heading pattern</a:t>
            </a:r>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anchor="t">
            <a:normAutofit/>
          </a:bodyPr>
          <a:lstStyle/>
          <a:p>
            <a:pPr lvl="0"/>
            <a:r>
              <a:rPr lang="en"/>
              <a:t>Emerging to edit the main text patterns</a:t>
            </a:r>
          </a:p>
          <a:p>
            <a:pPr lvl="1" algn="l" rtl="false"/>
            <a:r>
              <a:rPr lang="en"/>
              <a:t>Level II</a:t>
            </a:r>
          </a:p>
          <a:p>
            <a:pPr lvl="2" algn="l" rtl="false"/>
            <a:r>
              <a:rPr lang="en"/>
              <a:t>Level III</a:t>
            </a:r>
          </a:p>
          <a:p>
            <a:pPr lvl="3" algn="l" rtl="false"/>
            <a:r>
              <a:rPr lang="en"/>
              <a:t>Level IV</a:t>
            </a:r>
          </a:p>
          <a:p>
            <a:pPr lvl="4" algn="l" rtl="false"/>
            <a:r>
              <a:rPr lang="en"/>
              <a:t>Level V</a:t>
            </a:r>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anchor="ctr"/>
          <a:lstStyle>
            <a:lvl1pPr algn="r">
              <a:defRPr sz="1200">
                <a:solidFill>
                  <a:schemeClr val="tx2"/>
                </a:solidFill>
                <a:latin typeface="Rage Italic" pitchFamily="66" charset="0"/>
              </a:defRPr>
            </a:lvl1pPr>
          </a:lstStyle>
          <a:p>
            <a:fld id="{7F379295-92E2-4A4E-A195-F916CED4EFA9}" type="datetime1">
              <a:rPr lang="ar-SA" smtClean="0"/>
              <a:t>08/09/1444</a:t>
            </a:fld>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anchor="ctr"/>
          <a:lstStyle>
            <a:lvl1pPr algn="l">
              <a:defRPr sz="1400">
                <a:solidFill>
                  <a:schemeClr val="tx2"/>
                </a:solidFill>
                <a:latin typeface="Rage Italic" pitchFamily="66" charset="0"/>
              </a:defRPr>
            </a:lvl1pPr>
          </a:lstStyle>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anchor="ctr"/>
          <a:lstStyle>
            <a:lvl1pPr algn="r">
              <a:defRPr sz="1400">
                <a:solidFill>
                  <a:schemeClr val="tx2"/>
                </a:solidFill>
                <a:latin typeface="Rage Italic" pitchFamily="66" charset="0"/>
              </a:defRPr>
            </a:lvl1pPr>
          </a:lstStyle>
          <a:p>
            <a:fld id="{18478C4D-2779-46D5-8A3D-BEDA95C1E510}" type="slidenum">
              <a:rPr lang="ar-SA" smtClean="0"/>
              <a:t>‹#›</a:t>
            </a:fld>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r" defTabSz="914400" rtl="1"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r" defTabSz="914400" rtl="1"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r" defTabSz="914400" rtl="1"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file:///C:\Program%20Files\Microsoft%20Office\OFFICE11\EXCEL.EX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file:///C:\Documents%20and%20Settings\Administrator\Desktop\ex.xls"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hyperlink" Target="file:///C:\Documents%20and%20Settings\Administrator\Desktop\ex.xls"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file:///C:\Documents%20and%20Settings\Administrator\Desktop\ex.xls" TargetMode="Externa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294308" y="3068960"/>
            <a:ext cx="6128601" cy="923330"/>
          </a:xfrm>
          <a:prstGeom prst="rect">
            <a:avLst/>
          </a:prstGeom>
          <a:noFill/>
        </p:spPr>
        <p:txBody>
          <a:bodyPr wrap="none" lIns="91440" tIns="45720" rIns="91440" bIns="45720">
            <a:spAutoFit/>
          </a:bodyPr>
          <a:lstStyle/>
          <a:p>
            <a:pPr algn="ctr">
              <a:defRPr sz="5400" b="1">
                <a:ln w="10541" cmpd="sng">
                  <a:solidFill>
                    <a:srgbClr val="7D7D7D">
                      <a:tint val="100000"/>
                      <a:shade val="100000"/>
                      <a:satMod val="110000"/>
                    </a:srgbClr>
                  </a:solidFill>
                  <a:prstDash val="solid"/>
                </a:ln>
                <a:solidFill>
                  <a:schemeClr val="accent4">
                    <a:lumMod val="75000"/>
                  </a:schemeClr>
                </a:solidFill>
                <a:effectLst/>
              </a:defRPr>
            </a:pPr>
            <a:r>
              <a:rPr lang="en"/>
              <a:t>Electronic Schedule Programme</a:t>
            </a:r>
          </a:p>
        </p:txBody>
      </p:sp>
      <p:sp>
        <p:nvSpPr>
          <p:cNvPr id="6" name="Title 1"/>
          <p:cNvSpPr>
            <a:spLocks noGrp="1"/>
          </p:cNvSpPr>
          <p:nvPr>
            <p:ph type="ctrTitle"/>
          </p:nvPr>
        </p:nvSpPr>
        <p:spPr>
          <a:xfrm>
            <a:off x="2051720" y="4169100"/>
            <a:ext cx="4933031" cy="1398021"/>
          </a:xfrm>
        </p:spPr>
        <p:txBody>
          <a:bodyPr>
            <a:normAutofit fontScale="90000"/>
          </a:bodyPr>
          <a:lstStyle/>
          <a:p>
            <a:r>
              <a:rPr lang="en"/>
              <a:t>Part one</a:t>
            </a:r>
            <a:br>
              <a:rPr lang="ar-SA" dirty="0"/>
            </a:br>
            <a:r>
              <a:rPr sz="4000" lang="en"/>
              <a:t>Presentation of Mustafa Al-Jak</a:t>
            </a:r>
          </a:p>
        </p:txBody>
      </p:sp>
      <p:pic>
        <p:nvPicPr>
          <p:cNvPr id="2" name="صورة 1" descr="Original file ‎ (SVG file, nominally 110 × 108 pixels, file size: 4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4308" y="1124744"/>
            <a:ext cx="1800200" cy="1767406"/>
          </a:xfrm>
          <a:prstGeom prst="rect">
            <a:avLst/>
          </a:prstGeom>
        </p:spPr>
      </p:pic>
      <p:sp>
        <p:nvSpPr>
          <p:cNvPr id="7" name="مستطيل 6"/>
          <p:cNvSpPr/>
          <p:nvPr/>
        </p:nvSpPr>
        <p:spPr>
          <a:xfrm>
            <a:off x="3111407" y="1968820"/>
            <a:ext cx="2017552" cy="923330"/>
          </a:xfrm>
          <a:prstGeom prst="rect">
            <a:avLst/>
          </a:prstGeom>
          <a:noFill/>
        </p:spPr>
        <p:txBody>
          <a:bodyPr wrap="square" lIns="91440" tIns="45720" rIns="91440" bIns="45720">
            <a:spAutoFit/>
          </a:bodyPr>
          <a:lstStyle/>
          <a:p>
            <a:pPr algn="ctr">
              <a:defRPr sz="5400" b="1">
                <a:ln w="10541" cmpd="sng">
                  <a:solidFill>
                    <a:srgbClr val="7D7D7D">
                      <a:tint val="100000"/>
                      <a:shade val="100000"/>
                      <a:satMod val="110000"/>
                    </a:srgbClr>
                  </a:solidFill>
                  <a:prstDash val="solid"/>
                </a:ln>
                <a:solidFill>
                  <a:schemeClr val="accent4">
                    <a:lumMod val="75000"/>
                  </a:schemeClr>
                </a:solidFill>
                <a:effectLst/>
              </a:defRPr>
            </a:pPr>
            <a:r>
              <a:rPr lang="en"/>
              <a:t>EXCEL</a:t>
            </a:r>
            <a:endParaRPr sz="5400" b="1" cap="none" spc="0">
              <a:ln w="10541" cmpd="sng">
                <a:solidFill>
                  <a:srgbClr val="7D7D7D">
                    <a:tint val="100000"/>
                    <a:shade val="100000"/>
                    <a:satMod val="110000"/>
                  </a:srgbClr>
                </a:solidFill>
                <a:prstDash val="solid"/>
              </a:ln>
              <a:solidFill>
                <a:schemeClr val="accent4">
                  <a:lumMod val="75000"/>
                </a:schemeClr>
              </a:solidFill>
              <a:effectLst/>
            </a:endParaRPr>
          </a:p>
        </p:txBody>
      </p:sp>
    </p:spTree>
    <p:extLst>
      <p:ext uri="{BB962C8B-B14F-4D97-AF65-F5344CB8AC3E}">
        <p14:creationId xmlns:p14="http://schemas.microsoft.com/office/powerpoint/2010/main" val="2634660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304800" y="-228600"/>
            <a:ext cx="9753600" cy="7315200"/>
          </a:xfrm>
          <a:prstGeom prst="rect">
            <a:avLst/>
          </a:prstGeom>
        </p:spPr>
      </p:pic>
      <p:sp>
        <p:nvSpPr>
          <p:cNvPr id="6" name="Rectangle 2"/>
          <p:cNvSpPr>
            <a:spLocks noGrp="1" noChangeArrowheads="1"/>
          </p:cNvSpPr>
          <p:nvPr>
            <p:ph type="title"/>
          </p:nvPr>
        </p:nvSpPr>
        <p:spPr>
          <a:xfrm>
            <a:off x="7236296" y="2980860"/>
            <a:ext cx="1656184" cy="2536371"/>
          </a:xfrm>
          <a:solidFill>
            <a:schemeClr val="bg1">
              <a:lumMod val="95000"/>
            </a:schemeClr>
          </a:solidFill>
        </p:spPr>
        <p:txBody>
          <a:bodyPr>
            <a:normAutofit/>
          </a:bodyPr>
          <a:lstStyle/>
          <a:p>
            <a:pPr eaLnBrk="1" hangingPunct="1">
              <a:defRPr b="1">
                <a:solidFill>
                  <a:schemeClr val="accent4">
                    <a:lumMod val="75000"/>
                  </a:schemeClr>
                </a:solidFill>
                <a:effectLst>
                  <a:outerShdw blurRad="38100" dist="38100" dir="2700000" algn="tl">
                    <a:srgbClr val="000000"/>
                  </a:outerShdw>
                </a:effectLst>
              </a:defRPr>
            </a:pPr>
            <a:r>
              <a:rPr lang="en"/>
              <a:t>Establishment of a new work</a:t>
            </a:r>
            <a:endParaRPr b="1">
              <a:solidFill>
                <a:schemeClr val="accent4">
                  <a:lumMod val="75000"/>
                </a:schemeClr>
              </a:solidFill>
              <a:effectLst>
                <a:outerShdw blurRad="38100" dist="38100" dir="2700000" algn="tl">
                  <a:srgbClr val="000000"/>
                </a:outerShdw>
              </a:effectLst>
            </a:endParaRPr>
          </a:p>
        </p:txBody>
      </p:sp>
    </p:spTree>
    <p:extLst>
      <p:ext uri="{BB962C8B-B14F-4D97-AF65-F5344CB8AC3E}">
        <p14:creationId xmlns:p14="http://schemas.microsoft.com/office/powerpoint/2010/main" val="1575767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555875" y="498823"/>
            <a:ext cx="4010025" cy="769937"/>
          </a:xfrm>
          <a:prstGeom prst="rect">
            <a:avLst/>
          </a:prstGeom>
        </p:spPr>
        <p:txBody>
          <a:bodyPr>
            <a:spAutoFit/>
          </a:bodyPr>
          <a:lstStyle/>
          <a:p>
            <a:pPr algn="ctr" rtl="false" eaLnBrk="1" fontAlgn="auto" hangingPunct="1">
              <a:spcBef>
                <a:spcPts val="0"/>
              </a:spcBef>
              <a:spcAft>
                <a:spcPts val="0"/>
              </a:spcAft>
              <a:defRPr sz="4400" b="1">
                <a:solidFill>
                  <a:schemeClr val="accent2">
                    <a:lumMod val="75000"/>
                  </a:schemeClr>
                </a:solidFill>
                <a:latin typeface="Vladimir Script" pitchFamily="66" charset="0"/>
                <a:cs typeface="Traditional Arabic" pitchFamily="18" charset="-78"/>
              </a:defRPr>
            </a:pPr>
            <a:r>
              <a:rPr lang="en"/>
              <a:t>Microsoft Excel</a:t>
            </a:r>
            <a:endParaRPr sz="4400" b="1">
              <a:solidFill>
                <a:schemeClr val="accent2">
                  <a:lumMod val="75000"/>
                </a:schemeClr>
              </a:solidFill>
              <a:latin typeface="Vladimir Script" pitchFamily="66" charset="0"/>
              <a:cs typeface="+mn-cs"/>
            </a:endParaRPr>
          </a:p>
        </p:txBody>
      </p:sp>
      <p:pic>
        <p:nvPicPr>
          <p:cNvPr id="25603" name="Picture 38" descr="http://www.razorleaf.com/wp-content/uploads/2009/09/Microsoft-Excel-2007-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18138"/>
            <a:ext cx="143986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1042988" y="1412776"/>
            <a:ext cx="7057404" cy="4680520"/>
          </a:xfrm>
          <a:prstGeom prst="rect">
            <a:avLst/>
          </a:prstGeom>
        </p:spPr>
        <p:txBody>
          <a:bodyPr>
            <a:normAutofit fontScale="92500" lnSpcReduction="20000"/>
          </a:bodyPr>
          <a:lstStyle/>
          <a:p>
            <a:pPr marL="274320" indent="-274320" algn="l" rtl="false" eaLnBrk="1" fontAlgn="auto" hangingPunct="1">
              <a:spcBef>
                <a:spcPts val="580"/>
              </a:spcBef>
              <a:spcAft>
                <a:spcPts val="0"/>
              </a:spcAft>
              <a:buClr>
                <a:srgbClr val="D34817"/>
              </a:buClr>
              <a:buSzPct val="85000"/>
              <a:buFont typeface="Wingdings 2"/>
              <a:buNone/>
              <a:defRPr sz="2600" b="1" u="sng">
                <a:solidFill>
                  <a:schemeClr val="accent1">
                    <a:lumMod val="60000"/>
                    <a:lumOff val="40000"/>
                  </a:schemeClr>
                </a:solidFill>
                <a:latin typeface="Perpetua"/>
                <a:cs typeface="Times New Roman"/>
              </a:defRPr>
            </a:pPr>
            <a:r>
              <a:rPr lang="en"/>
              <a:t>How to write within the cell .</a:t>
            </a:r>
            <a:endParaRPr sz="2600">
              <a:solidFill>
                <a:schemeClr val="accent1">
                  <a:lumMod val="60000"/>
                  <a:lumOff val="40000"/>
                </a:schemeClr>
              </a:solidFill>
              <a:latin typeface="Perpetua"/>
              <a:cs typeface="+mn-cs"/>
            </a:endParaRPr>
          </a:p>
          <a:p>
            <a:pPr marL="274320" indent="-274320" algn="l" rtl="false" eaLnBrk="1" fontAlgn="auto" hangingPunct="1">
              <a:spcBef>
                <a:spcPts val="580"/>
              </a:spcBef>
              <a:spcAft>
                <a:spcPts val="0"/>
              </a:spcAft>
              <a:buClr>
                <a:srgbClr val="D34817"/>
              </a:buClr>
              <a:buSzPct val="85000"/>
              <a:defRPr sz="2600">
                <a:latin typeface="Perpetua"/>
              </a:defRPr>
            </a:pPr>
            <a:r>
              <a:rPr lang="en">
                <a:cs typeface="Times New Roman"/>
              </a:rPr>
              <a:t>For example, to become the current cell, we place the Honour Index on </a:t>
            </a:r>
            <a:r>
              <a:rPr lang="en">
                <a:cs typeface="+mn-cs"/>
              </a:rPr>
              <a:t>B2</a:t>
            </a:r>
            <a:r>
              <a:rPr lang="en">
                <a:cs typeface="Times New Roman"/>
              </a:rPr>
              <a:t> and agree on it once, write a word of hope and then lapse  on</a:t>
            </a:r>
            <a:r>
              <a:rPr lang="en">
                <a:cs typeface="+mn-cs"/>
              </a:rPr>
              <a:t> the Enter</a:t>
            </a:r>
            <a:r>
              <a:rPr lang="en">
                <a:cs typeface="Times New Roman"/>
              </a:rPr>
              <a:t> data entry key</a:t>
            </a:r>
            <a:endParaRPr sz="2600">
              <a:latin typeface="Perpetua"/>
              <a:cs typeface="+mn-cs"/>
            </a:endParaRPr>
          </a:p>
          <a:p>
            <a:pPr marL="274320" indent="-274320" algn="l" rtl="false" eaLnBrk="1" fontAlgn="auto" hangingPunct="1">
              <a:spcBef>
                <a:spcPts val="580"/>
              </a:spcBef>
              <a:spcAft>
                <a:spcPts val="0"/>
              </a:spcAft>
              <a:buClr>
                <a:srgbClr val="D34817"/>
              </a:buClr>
              <a:buSzPct val="85000"/>
              <a:buFont typeface="Wingdings 2"/>
              <a:buNone/>
              <a:defRPr sz="2600">
                <a:latin typeface="Perpetua"/>
              </a:defRPr>
            </a:pPr>
            <a:r>
              <a:rPr lang="en">
                <a:cs typeface="Times New Roman"/>
              </a:rPr>
              <a:t>We also note that when the </a:t>
            </a:r>
            <a:r>
              <a:rPr lang="en">
                <a:cs typeface="+mn-cs"/>
              </a:rPr>
              <a:t>data are entered in B2</a:t>
            </a:r>
            <a:r>
              <a:rPr lang="en">
                <a:cs typeface="Times New Roman"/>
              </a:rPr>
              <a:t> cell, the information entered into in the cell and in the formula tape appears and that the mark is on a foot of a formula and cover-up that rewards pressure on </a:t>
            </a:r>
            <a:r>
              <a:rPr lang="en">
                <a:cs typeface="+mn-cs"/>
              </a:rPr>
              <a:t>Enter</a:t>
            </a:r>
            <a:r>
              <a:rPr lang="en">
                <a:cs typeface="Times New Roman"/>
              </a:rPr>
              <a:t>, that is, acceptance of the data entered , and the visit x rewards pressure on </a:t>
            </a:r>
            <a:r>
              <a:rPr lang="en">
                <a:cs typeface="+mn-cs"/>
              </a:rPr>
              <a:t>ESC</a:t>
            </a:r>
            <a:r>
              <a:rPr lang="en">
                <a:cs typeface="Times New Roman"/>
              </a:rPr>
              <a:t>, i.e. elimination of the data entered.</a:t>
            </a:r>
          </a:p>
          <a:p>
            <a:pPr marL="274320" indent="-274320" algn="l" rtl="false" eaLnBrk="1" fontAlgn="auto" hangingPunct="1">
              <a:spcBef>
                <a:spcPts val="580"/>
              </a:spcBef>
              <a:spcAft>
                <a:spcPts val="0"/>
              </a:spcAft>
              <a:buClr>
                <a:srgbClr val="D34817"/>
              </a:buClr>
              <a:buSzPct val="85000"/>
              <a:buFont typeface="Wingdings 2"/>
              <a:buNone/>
              <a:defRPr sz="2600" b="1" u="sng">
                <a:solidFill>
                  <a:schemeClr val="accent1">
                    <a:lumMod val="60000"/>
                    <a:lumOff val="40000"/>
                  </a:schemeClr>
                </a:solidFill>
                <a:latin typeface="Perpetua"/>
                <a:cs typeface="Times New Roman"/>
              </a:defRPr>
            </a:pPr>
            <a:r>
              <a:rPr lang="en"/>
              <a:t>How to modify, edit and delete data from within the cell</a:t>
            </a:r>
            <a:endParaRPr sz="2600">
              <a:solidFill>
                <a:schemeClr val="accent1">
                  <a:lumMod val="60000"/>
                  <a:lumOff val="40000"/>
                </a:schemeClr>
              </a:solidFill>
              <a:latin typeface="Perpetua"/>
              <a:cs typeface="+mn-cs"/>
            </a:endParaRPr>
          </a:p>
          <a:p>
            <a:pPr marL="274320" indent="-274320" algn="l" rtl="false" eaLnBrk="1" fontAlgn="auto" hangingPunct="1">
              <a:spcBef>
                <a:spcPts val="580"/>
              </a:spcBef>
              <a:spcAft>
                <a:spcPts val="0"/>
              </a:spcAft>
              <a:buClr>
                <a:srgbClr val="D34817"/>
              </a:buClr>
              <a:buSzPct val="85000"/>
              <a:buFont typeface="Wingdings 2"/>
              <a:buNone/>
              <a:defRPr sz="2600">
                <a:latin typeface="Perpetua"/>
                <a:cs typeface="Times New Roman"/>
              </a:defRPr>
            </a:pPr>
            <a:r>
              <a:rPr lang="en"/>
              <a:t>To modify or edit data within the cell number by insisting on the cell to modify or delete the data within which two points are made, it will be noted that the book index appears within the cell at which time you can modify, edit or delete the data within the cell.</a:t>
            </a:r>
            <a:endParaRPr sz="2600">
              <a:latin typeface="Perpetua"/>
              <a:cs typeface="+mn-cs"/>
            </a:endParaRPr>
          </a:p>
          <a:p>
            <a:pPr marL="274320" indent="-274320" algn="l" rtl="false" eaLnBrk="1" fontAlgn="auto" hangingPunct="1">
              <a:spcBef>
                <a:spcPts val="580"/>
              </a:spcBef>
              <a:spcAft>
                <a:spcPts val="0"/>
              </a:spcAft>
              <a:buClr>
                <a:srgbClr val="D34817"/>
              </a:buClr>
              <a:buSzPct val="85000"/>
              <a:buFont typeface="Wingdings 2"/>
              <a:buNone/>
            </a:pPr>
            <a:endParaRPr sz="2600">
              <a:solidFill>
                <a:sysClr val="windowText" lastClr="000000"/>
              </a:solidFill>
              <a:latin typeface="Perpetua"/>
              <a:cs typeface="Times New Roman"/>
            </a:endParaRPr>
          </a:p>
        </p:txBody>
      </p:sp>
    </p:spTree>
    <p:extLst>
      <p:ext uri="{BB962C8B-B14F-4D97-AF65-F5344CB8AC3E}">
        <p14:creationId xmlns:p14="http://schemas.microsoft.com/office/powerpoint/2010/main" val="902812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8738" t="20601" b="24800"/>
          <a:stretch/>
        </p:blipFill>
        <p:spPr>
          <a:xfrm>
            <a:off x="827584" y="836712"/>
            <a:ext cx="7452320" cy="4282330"/>
          </a:xfrm>
          <a:prstGeom prst="rect">
            <a:avLst/>
          </a:prstGeom>
        </p:spPr>
      </p:pic>
      <p:sp>
        <p:nvSpPr>
          <p:cNvPr id="3" name="Rectangle 80"/>
          <p:cNvSpPr txBox="1">
            <a:spLocks noChangeArrowheads="1"/>
          </p:cNvSpPr>
          <p:nvPr/>
        </p:nvSpPr>
        <p:spPr>
          <a:xfrm>
            <a:off x="2627784" y="5300414"/>
            <a:ext cx="4258816" cy="792882"/>
          </a:xfrm>
          <a:prstGeom prst="rect">
            <a:avLst/>
          </a:prstGeom>
          <a:solidFill>
            <a:schemeClr val="accent4">
              <a:lumMod val="75000"/>
            </a:schemeClr>
          </a:solidFill>
        </p:spPr>
        <p:txBody>
          <a:bodyP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defRPr b="1">
                <a:solidFill>
                  <a:schemeClr val="bg1"/>
                </a:solidFill>
                <a:effectLst>
                  <a:outerShdw blurRad="38100" dist="38100" dir="2700000" algn="tl">
                    <a:srgbClr val="000000"/>
                  </a:outerShdw>
                </a:effectLst>
              </a:defRPr>
            </a:pPr>
            <a:r>
              <a:rPr lang="en"/>
              <a:t>Cell mobilization</a:t>
            </a:r>
            <a:endParaRPr b="1">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004576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555875" y="426815"/>
            <a:ext cx="4010025" cy="769937"/>
          </a:xfrm>
          <a:prstGeom prst="rect">
            <a:avLst/>
          </a:prstGeom>
        </p:spPr>
        <p:txBody>
          <a:bodyPr>
            <a:spAutoFit/>
          </a:bodyPr>
          <a:lstStyle/>
          <a:p>
            <a:pPr algn="ctr" rtl="false" eaLnBrk="1" fontAlgn="auto" hangingPunct="1">
              <a:spcBef>
                <a:spcPts val="0"/>
              </a:spcBef>
              <a:spcAft>
                <a:spcPts val="0"/>
              </a:spcAft>
              <a:defRPr sz="4400" b="1">
                <a:solidFill>
                  <a:schemeClr val="accent2">
                    <a:lumMod val="75000"/>
                  </a:schemeClr>
                </a:solidFill>
                <a:latin typeface="Vladimir Script" pitchFamily="66" charset="0"/>
                <a:cs typeface="Traditional Arabic" pitchFamily="18" charset="-78"/>
              </a:defRPr>
            </a:pPr>
            <a:r>
              <a:rPr lang="en"/>
              <a:t>Microsoft Excel</a:t>
            </a:r>
            <a:endParaRPr sz="4400" b="1">
              <a:solidFill>
                <a:schemeClr val="accent2">
                  <a:lumMod val="75000"/>
                </a:schemeClr>
              </a:solidFill>
              <a:latin typeface="Vladimir Script" pitchFamily="66" charset="0"/>
              <a:cs typeface="+mn-cs"/>
            </a:endParaRPr>
          </a:p>
        </p:txBody>
      </p:sp>
      <p:pic>
        <p:nvPicPr>
          <p:cNvPr id="27651" name="Picture 38" descr="http://www.razorleaf.com/wp-content/uploads/2009/09/Microsoft-Excel-2007-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18138"/>
            <a:ext cx="143986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txBox="1">
            <a:spLocks/>
          </p:cNvSpPr>
          <p:nvPr/>
        </p:nvSpPr>
        <p:spPr>
          <a:xfrm>
            <a:off x="1130300" y="1268760"/>
            <a:ext cx="7042100" cy="4824536"/>
          </a:xfrm>
          <a:prstGeom prst="rect">
            <a:avLst/>
          </a:prstGeom>
        </p:spPr>
        <p:txBody>
          <a:bodyPr>
            <a:normAutofit/>
          </a:bodyPr>
          <a:lstStyle/>
          <a:p>
            <a:pPr marL="274320" indent="-274320" algn="l" rtl="false" eaLnBrk="1" fontAlgn="auto" hangingPunct="1">
              <a:spcBef>
                <a:spcPts val="580"/>
              </a:spcBef>
              <a:spcAft>
                <a:spcPts val="0"/>
              </a:spcAft>
              <a:buClr>
                <a:srgbClr val="D34817"/>
              </a:buClr>
              <a:buSzPct val="85000"/>
              <a:buFont typeface="Wingdings 2"/>
              <a:buNone/>
              <a:defRPr sz="2600">
                <a:solidFill>
                  <a:srgbClr val="0070C0"/>
                </a:solidFill>
                <a:latin typeface="Perpetua"/>
                <a:cs typeface="Times New Roman"/>
              </a:defRPr>
            </a:pPr>
            <a:r>
              <a:rPr lang="en"/>
              <a:t>How to mobilize cells with a particular color:</a:t>
            </a:r>
          </a:p>
          <a:p>
            <a:pPr marL="274320" indent="-274320" algn="l" rtl="false" eaLnBrk="1" fontAlgn="auto" hangingPunct="1">
              <a:spcBef>
                <a:spcPts val="580"/>
              </a:spcBef>
              <a:spcAft>
                <a:spcPts val="0"/>
              </a:spcAft>
              <a:buClr>
                <a:srgbClr val="D34817"/>
              </a:buClr>
              <a:buSzPct val="85000"/>
              <a:buFont typeface="Wingdings 2"/>
              <a:buNone/>
            </a:pPr>
            <a:endParaRPr sz="2600">
              <a:solidFill>
                <a:sysClr val="windowText" lastClr="000000"/>
              </a:solidFill>
              <a:latin typeface="Perpetua"/>
              <a:cs typeface="Times New Roman"/>
            </a:endParaRPr>
          </a:p>
        </p:txBody>
      </p:sp>
      <p:pic>
        <p:nvPicPr>
          <p:cNvPr id="27653" name="صورة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9863" y="1355988"/>
            <a:ext cx="1947862" cy="10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صورة 24"/>
          <p:cNvPicPr>
            <a:picLocks noChangeAspect="1" noChangeArrowheads="1"/>
          </p:cNvPicPr>
          <p:nvPr/>
        </p:nvPicPr>
        <p:blipFill>
          <a:blip r:embed="rId5"/>
          <a:srcRect/>
          <a:stretch>
            <a:fillRect/>
          </a:stretch>
        </p:blipFill>
        <p:spPr bwMode="auto">
          <a:xfrm>
            <a:off x="2187574" y="4069556"/>
            <a:ext cx="1989138" cy="2225675"/>
          </a:xfrm>
          <a:prstGeom prst="rect">
            <a:avLst/>
          </a:prstGeom>
          <a:ln>
            <a:noFill/>
          </a:ln>
          <a:effectLst>
            <a:outerShdw blurRad="292100" dist="139700" dir="2700000" algn="tl" rotWithShape="0">
              <a:srgbClr val="333333">
                <a:alpha val="65000"/>
              </a:srgbClr>
            </a:outerShdw>
          </a:effectLst>
        </p:spPr>
      </p:pic>
      <p:sp>
        <p:nvSpPr>
          <p:cNvPr id="27655" name="Rectangle 3"/>
          <p:cNvSpPr>
            <a:spLocks noChangeArrowheads="1"/>
          </p:cNvSpPr>
          <p:nvPr/>
        </p:nvSpPr>
        <p:spPr bwMode="auto">
          <a:xfrm>
            <a:off x="1187450" y="2478865"/>
            <a:ext cx="6984949"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lgn="r" rtl="1">
              <a:spcBef>
                <a:spcPct val="20000"/>
              </a:spcBef>
              <a:buClr>
                <a:schemeClr val="accent1"/>
              </a:buClr>
              <a:buSzPct val="80000"/>
              <a:buFont typeface="Wingdings 2" panose="05020102010507070707" pitchFamily="18" charset="2"/>
              <a:buChar char=""/>
              <a:tabLst>
                <a:tab pos="-36513" algn="l"/>
              </a:tabLst>
              <a:defRPr sz="3000">
                <a:solidFill>
                  <a:schemeClr val="tx1"/>
                </a:solidFill>
                <a:latin typeface="Century Gothic" panose="020B0502020202020204" pitchFamily="34" charset="0"/>
                <a:cs typeface="Tahoma" panose="020B0604030504040204" pitchFamily="34" charset="0"/>
              </a:defRPr>
            </a:lvl1pPr>
            <a:lvl2pPr marL="742950" indent="-285750" algn="r" rtl="1">
              <a:spcBef>
                <a:spcPct val="20000"/>
              </a:spcBef>
              <a:buClr>
                <a:schemeClr val="accent1"/>
              </a:buClr>
              <a:buSzPct val="95000"/>
              <a:buFont typeface="Verdana" panose="020B0604030504040204" pitchFamily="34" charset="0"/>
              <a:buChar char="›"/>
              <a:tabLst>
                <a:tab pos="-36513" algn="l"/>
              </a:tabLst>
              <a:defRPr sz="2600">
                <a:solidFill>
                  <a:schemeClr val="tx1"/>
                </a:solidFill>
                <a:latin typeface="Century Gothic" panose="020B0502020202020204" pitchFamily="34" charset="0"/>
                <a:cs typeface="Tahoma" panose="020B0604030504040204" pitchFamily="34" charset="0"/>
              </a:defRPr>
            </a:lvl2pPr>
            <a:lvl3pPr marL="1143000" indent="-228600" algn="r" rtl="1">
              <a:spcBef>
                <a:spcPct val="20000"/>
              </a:spcBef>
              <a:buClr>
                <a:schemeClr val="accent1"/>
              </a:buClr>
              <a:buFont typeface="Wingdings 2" panose="05020102010507070707" pitchFamily="18" charset="2"/>
              <a:buChar char=""/>
              <a:tabLst>
                <a:tab pos="-36513" algn="l"/>
              </a:tabLst>
              <a:defRPr sz="2400">
                <a:solidFill>
                  <a:schemeClr val="tx1"/>
                </a:solidFill>
                <a:latin typeface="Century Gothic" panose="020B0502020202020204" pitchFamily="34" charset="0"/>
                <a:cs typeface="Tahoma" panose="020B0604030504040204" pitchFamily="34" charset="0"/>
              </a:defRPr>
            </a:lvl3pPr>
            <a:lvl4pPr marL="1600200" indent="-228600" algn="r" rtl="1">
              <a:spcBef>
                <a:spcPct val="20000"/>
              </a:spcBef>
              <a:buClr>
                <a:schemeClr val="accent1"/>
              </a:buClr>
              <a:buFont typeface="Wingdings 2" panose="05020102010507070707" pitchFamily="18" charset="2"/>
              <a:buChar char=""/>
              <a:tabLst>
                <a:tab pos="-36513" algn="l"/>
              </a:tabLst>
              <a:defRPr sz="2000">
                <a:solidFill>
                  <a:schemeClr val="tx1"/>
                </a:solidFill>
                <a:latin typeface="Century Gothic" panose="020B0502020202020204" pitchFamily="34" charset="0"/>
                <a:cs typeface="Tahoma" panose="020B0604030504040204" pitchFamily="34" charset="0"/>
              </a:defRPr>
            </a:lvl4pPr>
            <a:lvl5pPr marL="2057400" indent="-228600" algn="r" rtl="1">
              <a:spcBef>
                <a:spcPct val="20000"/>
              </a:spcBef>
              <a:buClr>
                <a:srgbClr val="A5C0A7"/>
              </a:buClr>
              <a:buFont typeface="Wingdings 2" panose="05020102010507070707" pitchFamily="18" charset="2"/>
              <a:buChar char=""/>
              <a:tabLst>
                <a:tab pos="-36513" algn="l"/>
              </a:tabLst>
              <a:defRPr sz="1900">
                <a:solidFill>
                  <a:schemeClr val="tx1"/>
                </a:solidFill>
                <a:latin typeface="Century Gothic" panose="020B0502020202020204" pitchFamily="34" charset="0"/>
                <a:cs typeface="Tahoma" panose="020B0604030504040204" pitchFamily="34" charset="0"/>
              </a:defRPr>
            </a:lvl5pPr>
            <a:lvl6pPr marL="2514600" indent="-228600" eaLnBrk="0" fontAlgn="base" hangingPunct="0">
              <a:spcBef>
                <a:spcPct val="20000"/>
              </a:spcBef>
              <a:spcAft>
                <a:spcPct val="0"/>
              </a:spcAft>
              <a:buClr>
                <a:srgbClr val="A5C0A7"/>
              </a:buClr>
              <a:buFont typeface="Wingdings 2" panose="05020102010507070707" pitchFamily="18" charset="2"/>
              <a:buChar char=""/>
              <a:tabLst>
                <a:tab pos="-36513" algn="l"/>
              </a:tabLst>
              <a:defRPr sz="1900">
                <a:solidFill>
                  <a:schemeClr val="tx1"/>
                </a:solidFill>
                <a:latin typeface="Century Gothic" panose="020B0502020202020204" pitchFamily="34" charset="0"/>
                <a:cs typeface="Tahoma" panose="020B0604030504040204" pitchFamily="34" charset="0"/>
              </a:defRPr>
            </a:lvl6pPr>
            <a:lvl7pPr marL="2971800" indent="-228600" eaLnBrk="0" fontAlgn="base" hangingPunct="0">
              <a:spcBef>
                <a:spcPct val="20000"/>
              </a:spcBef>
              <a:spcAft>
                <a:spcPct val="0"/>
              </a:spcAft>
              <a:buClr>
                <a:srgbClr val="A5C0A7"/>
              </a:buClr>
              <a:buFont typeface="Wingdings 2" panose="05020102010507070707" pitchFamily="18" charset="2"/>
              <a:buChar char=""/>
              <a:tabLst>
                <a:tab pos="-36513" algn="l"/>
              </a:tabLst>
              <a:defRPr sz="1900">
                <a:solidFill>
                  <a:schemeClr val="tx1"/>
                </a:solidFill>
                <a:latin typeface="Century Gothic" panose="020B0502020202020204" pitchFamily="34" charset="0"/>
                <a:cs typeface="Tahoma" panose="020B0604030504040204" pitchFamily="34" charset="0"/>
              </a:defRPr>
            </a:lvl7pPr>
            <a:lvl8pPr marL="3429000" indent="-228600" eaLnBrk="0" fontAlgn="base" hangingPunct="0">
              <a:spcBef>
                <a:spcPct val="20000"/>
              </a:spcBef>
              <a:spcAft>
                <a:spcPct val="0"/>
              </a:spcAft>
              <a:buClr>
                <a:srgbClr val="A5C0A7"/>
              </a:buClr>
              <a:buFont typeface="Wingdings 2" panose="05020102010507070707" pitchFamily="18" charset="2"/>
              <a:buChar char=""/>
              <a:tabLst>
                <a:tab pos="-36513" algn="l"/>
              </a:tabLst>
              <a:defRPr sz="1900">
                <a:solidFill>
                  <a:schemeClr val="tx1"/>
                </a:solidFill>
                <a:latin typeface="Century Gothic" panose="020B0502020202020204" pitchFamily="34" charset="0"/>
                <a:cs typeface="Tahoma" panose="020B0604030504040204" pitchFamily="34" charset="0"/>
              </a:defRPr>
            </a:lvl8pPr>
            <a:lvl9pPr marL="3886200" indent="-228600" eaLnBrk="0" fontAlgn="base" hangingPunct="0">
              <a:spcBef>
                <a:spcPct val="20000"/>
              </a:spcBef>
              <a:spcAft>
                <a:spcPct val="0"/>
              </a:spcAft>
              <a:buClr>
                <a:srgbClr val="A5C0A7"/>
              </a:buClr>
              <a:buFont typeface="Wingdings 2" panose="05020102010507070707" pitchFamily="18" charset="2"/>
              <a:buChar char=""/>
              <a:tabLst>
                <a:tab pos="-36513" algn="l"/>
              </a:tabLst>
              <a:defRPr sz="1900">
                <a:solidFill>
                  <a:schemeClr val="tx1"/>
                </a:solidFill>
                <a:latin typeface="Century Gothic" panose="020B0502020202020204" pitchFamily="34" charset="0"/>
                <a:cs typeface="Tahoma" panose="020B0604030504040204" pitchFamily="34" charset="0"/>
              </a:defRPr>
            </a:lvl9pPr>
          </a:lstStyle>
          <a:p>
            <a:pPr eaLnBrk="1" hangingPunct="1">
              <a:spcBef>
                <a:spcPct val="0"/>
              </a:spcBef>
              <a:buClrTx/>
              <a:buSzTx/>
              <a:buFontTx/>
              <a:buNone/>
              <a:defRPr sz="2000" b="1"/>
            </a:pPr>
            <a:r>
              <a:rPr lang="en">
                <a:solidFill>
                  <a:srgbClr val="0070C0"/>
                </a:solidFill>
                <a:latin typeface="Calibri" panose="020F0502020204030204" pitchFamily="34" charset="0"/>
              </a:rPr>
              <a:t>-  the pre-defined cell requirement</a:t>
            </a:r>
            <a:r>
              <a:rPr lang="en">
                <a:solidFill>
                  <a:srgbClr val="0070C0"/>
                </a:solidFill>
                <a:latin typeface="Cambria" panose="02040503050406030204" pitchFamily="18" charset="0"/>
                <a:cs typeface="Times New Roman" panose="02020603050405020304" pitchFamily="18" charset="0"/>
              </a:rPr>
              <a:t>  </a:t>
            </a:r>
            <a:r>
              <a:rPr lang="en">
                <a:solidFill>
                  <a:srgbClr val="AAC8AD"/>
                </a:solidFill>
                <a:latin typeface="Cambria" panose="02040503050406030204" pitchFamily="18" charset="0"/>
                <a:cs typeface="Times New Roman" panose="02020603050405020304" pitchFamily="18" charset="0"/>
              </a:rPr>
              <a:t>:  </a:t>
            </a:r>
            <a:endParaRPr sz="2000" b="1">
              <a:solidFill>
                <a:srgbClr val="AAC8AD"/>
              </a:solidFill>
              <a:latin typeface="Arial" panose="020B0604020202020204" pitchFamily="34" charset="0"/>
              <a:cs typeface="Arial" panose="020B0604020202020204" pitchFamily="34" charset="0"/>
            </a:endParaRPr>
          </a:p>
          <a:p>
            <a:pPr>
              <a:spcBef>
                <a:spcPct val="0"/>
              </a:spcBef>
              <a:buClrTx/>
              <a:buSzTx/>
              <a:buFontTx/>
              <a:buNone/>
              <a:defRPr sz="2000" b="1">
                <a:latin typeface="Calibri" panose="020F0502020204030204" pitchFamily="34" charset="0"/>
              </a:defRPr>
            </a:pPr>
            <a:r>
              <a:rPr lang="en"/>
              <a:t>In addition to mobilizing blood cells, we can also mobilize them from (cell patterns), which are selected colours with a more efficient cell mobilization programme faster by selecting a particular color of cell patterns and applying it to cells more quickly</a:t>
            </a:r>
            <a:endParaRPr sz="20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0942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8738" t="20601" b="30050"/>
          <a:stretch/>
        </p:blipFill>
        <p:spPr>
          <a:xfrm>
            <a:off x="971600" y="908720"/>
            <a:ext cx="7209430" cy="3744416"/>
          </a:xfrm>
          <a:prstGeom prst="rect">
            <a:avLst/>
          </a:prstGeom>
        </p:spPr>
      </p:pic>
      <p:sp>
        <p:nvSpPr>
          <p:cNvPr id="3" name="Rectangle 80"/>
          <p:cNvSpPr txBox="1">
            <a:spLocks noChangeArrowheads="1"/>
          </p:cNvSpPr>
          <p:nvPr/>
        </p:nvSpPr>
        <p:spPr>
          <a:xfrm>
            <a:off x="2627784" y="5300414"/>
            <a:ext cx="4258816" cy="792882"/>
          </a:xfrm>
          <a:prstGeom prst="rect">
            <a:avLst/>
          </a:prstGeom>
          <a:solidFill>
            <a:schemeClr val="accent4">
              <a:lumMod val="75000"/>
            </a:schemeClr>
          </a:solidFill>
        </p:spPr>
        <p:txBody>
          <a:bodyPr>
            <a:normAutofit fontScale="97500"/>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defRPr b="1">
                <a:solidFill>
                  <a:schemeClr val="bg1"/>
                </a:solidFill>
                <a:effectLst>
                  <a:outerShdw blurRad="38100" dist="38100" dir="2700000" algn="tl">
                    <a:srgbClr val="000000"/>
                  </a:outerShdw>
                </a:effectLst>
              </a:defRPr>
            </a:pPr>
            <a:r>
              <a:rPr lang="en"/>
              <a:t>Cell coordination</a:t>
            </a:r>
            <a:endParaRPr b="1">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797728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555875" y="714847"/>
            <a:ext cx="4010025" cy="769937"/>
          </a:xfrm>
          <a:prstGeom prst="rect">
            <a:avLst/>
          </a:prstGeom>
        </p:spPr>
        <p:txBody>
          <a:bodyPr>
            <a:spAutoFit/>
          </a:bodyPr>
          <a:lstStyle/>
          <a:p>
            <a:pPr algn="ctr" rtl="false" eaLnBrk="1" fontAlgn="auto" hangingPunct="1">
              <a:spcBef>
                <a:spcPts val="0"/>
              </a:spcBef>
              <a:spcAft>
                <a:spcPts val="0"/>
              </a:spcAft>
              <a:defRPr sz="4400" b="1">
                <a:solidFill>
                  <a:schemeClr val="accent2">
                    <a:lumMod val="75000"/>
                  </a:schemeClr>
                </a:solidFill>
                <a:latin typeface="Vladimir Script" pitchFamily="66" charset="0"/>
                <a:cs typeface="Traditional Arabic" pitchFamily="18" charset="-78"/>
              </a:defRPr>
            </a:pPr>
            <a:r>
              <a:rPr lang="en"/>
              <a:t>Microsoft Excel</a:t>
            </a:r>
            <a:endParaRPr sz="4400" b="1">
              <a:solidFill>
                <a:schemeClr val="accent2">
                  <a:lumMod val="75000"/>
                </a:schemeClr>
              </a:solidFill>
              <a:latin typeface="Vladimir Script" pitchFamily="66" charset="0"/>
              <a:cs typeface="+mn-cs"/>
            </a:endParaRPr>
          </a:p>
        </p:txBody>
      </p:sp>
      <p:pic>
        <p:nvPicPr>
          <p:cNvPr id="31747" name="Picture 38" descr="http://www.razorleaf.com/wp-content/uploads/2009/09/Microsoft-Excel-2007-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18138"/>
            <a:ext cx="143986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10"/>
          <p:cNvSpPr>
            <a:spLocks noChangeArrowheads="1"/>
          </p:cNvSpPr>
          <p:nvPr/>
        </p:nvSpPr>
        <p:spPr bwMode="auto">
          <a:xfrm>
            <a:off x="3923929" y="1700809"/>
            <a:ext cx="41044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accent1"/>
              </a:buClr>
              <a:buSzPct val="80000"/>
              <a:buFont typeface="Wingdings 2" panose="05020102010507070707" pitchFamily="18" charset="2"/>
              <a:buChar char=""/>
              <a:defRPr sz="3000">
                <a:solidFill>
                  <a:schemeClr val="tx1"/>
                </a:solidFill>
                <a:latin typeface="Century Gothic" panose="020B0502020202020204" pitchFamily="34" charset="0"/>
                <a:cs typeface="Tahoma" panose="020B0604030504040204" pitchFamily="34" charset="0"/>
              </a:defRPr>
            </a:lvl1pPr>
            <a:lvl2pPr marL="742950" indent="-285750" algn="r" rtl="1">
              <a:spcBef>
                <a:spcPct val="20000"/>
              </a:spcBef>
              <a:buClr>
                <a:schemeClr val="accent1"/>
              </a:buClr>
              <a:buSzPct val="95000"/>
              <a:buFont typeface="Verdana" panose="020B0604030504040204" pitchFamily="34" charset="0"/>
              <a:buChar char="›"/>
              <a:defRPr sz="2600">
                <a:solidFill>
                  <a:schemeClr val="tx1"/>
                </a:solidFill>
                <a:latin typeface="Century Gothic" panose="020B0502020202020204" pitchFamily="34" charset="0"/>
                <a:cs typeface="Tahoma" panose="020B0604030504040204" pitchFamily="34" charset="0"/>
              </a:defRPr>
            </a:lvl2pPr>
            <a:lvl3pPr marL="1143000" indent="-228600" algn="r" rtl="1">
              <a:spcBef>
                <a:spcPct val="20000"/>
              </a:spcBef>
              <a:buClr>
                <a:schemeClr val="accent1"/>
              </a:buClr>
              <a:buFont typeface="Wingdings 2" panose="05020102010507070707" pitchFamily="18" charset="2"/>
              <a:buChar char=""/>
              <a:defRPr sz="2400">
                <a:solidFill>
                  <a:schemeClr val="tx1"/>
                </a:solidFill>
                <a:latin typeface="Century Gothic" panose="020B0502020202020204" pitchFamily="34" charset="0"/>
                <a:cs typeface="Tahoma" panose="020B0604030504040204" pitchFamily="34" charset="0"/>
              </a:defRPr>
            </a:lvl3pPr>
            <a:lvl4pPr marL="1600200" indent="-228600" algn="r" rtl="1">
              <a:spcBef>
                <a:spcPct val="20000"/>
              </a:spcBef>
              <a:buClr>
                <a:schemeClr val="accent1"/>
              </a:buClr>
              <a:buFont typeface="Wingdings 2" panose="05020102010507070707" pitchFamily="18" charset="2"/>
              <a:buChar char=""/>
              <a:defRPr sz="2000">
                <a:solidFill>
                  <a:schemeClr val="tx1"/>
                </a:solidFill>
                <a:latin typeface="Century Gothic" panose="020B0502020202020204" pitchFamily="34" charset="0"/>
                <a:cs typeface="Tahoma" panose="020B0604030504040204" pitchFamily="34" charset="0"/>
              </a:defRPr>
            </a:lvl4pPr>
            <a:lvl5pPr marL="2057400" indent="-228600" algn="r" rtl="1">
              <a:spcBef>
                <a:spcPct val="20000"/>
              </a:spcBef>
              <a:buClr>
                <a:srgbClr val="A5C0A7"/>
              </a:buClr>
              <a:buFont typeface="Wingdings 2" panose="05020102010507070707" pitchFamily="18" charset="2"/>
              <a:buChar char=""/>
              <a:defRPr sz="1900">
                <a:solidFill>
                  <a:schemeClr val="tx1"/>
                </a:solidFill>
                <a:latin typeface="Century Gothic" panose="020B0502020202020204" pitchFamily="34" charset="0"/>
                <a:cs typeface="Tahoma" panose="020B0604030504040204" pitchFamily="34" charset="0"/>
              </a:defRPr>
            </a:lvl5pPr>
            <a:lvl6pPr marL="2514600" indent="-228600" eaLnBrk="0" fontAlgn="base" hangingPunct="0">
              <a:spcBef>
                <a:spcPct val="20000"/>
              </a:spcBef>
              <a:spcAft>
                <a:spcPct val="0"/>
              </a:spcAft>
              <a:buClr>
                <a:srgbClr val="A5C0A7"/>
              </a:buClr>
              <a:buFont typeface="Wingdings 2" panose="05020102010507070707" pitchFamily="18" charset="2"/>
              <a:buChar char=""/>
              <a:defRPr sz="1900">
                <a:solidFill>
                  <a:schemeClr val="tx1"/>
                </a:solidFill>
                <a:latin typeface="Century Gothic" panose="020B0502020202020204" pitchFamily="34" charset="0"/>
                <a:cs typeface="Tahoma" panose="020B0604030504040204" pitchFamily="34" charset="0"/>
              </a:defRPr>
            </a:lvl6pPr>
            <a:lvl7pPr marL="2971800" indent="-228600" eaLnBrk="0" fontAlgn="base" hangingPunct="0">
              <a:spcBef>
                <a:spcPct val="20000"/>
              </a:spcBef>
              <a:spcAft>
                <a:spcPct val="0"/>
              </a:spcAft>
              <a:buClr>
                <a:srgbClr val="A5C0A7"/>
              </a:buClr>
              <a:buFont typeface="Wingdings 2" panose="05020102010507070707" pitchFamily="18" charset="2"/>
              <a:buChar char=""/>
              <a:defRPr sz="1900">
                <a:solidFill>
                  <a:schemeClr val="tx1"/>
                </a:solidFill>
                <a:latin typeface="Century Gothic" panose="020B0502020202020204" pitchFamily="34" charset="0"/>
                <a:cs typeface="Tahoma" panose="020B0604030504040204" pitchFamily="34" charset="0"/>
              </a:defRPr>
            </a:lvl7pPr>
            <a:lvl8pPr marL="3429000" indent="-228600" eaLnBrk="0" fontAlgn="base" hangingPunct="0">
              <a:spcBef>
                <a:spcPct val="20000"/>
              </a:spcBef>
              <a:spcAft>
                <a:spcPct val="0"/>
              </a:spcAft>
              <a:buClr>
                <a:srgbClr val="A5C0A7"/>
              </a:buClr>
              <a:buFont typeface="Wingdings 2" panose="05020102010507070707" pitchFamily="18" charset="2"/>
              <a:buChar char=""/>
              <a:defRPr sz="1900">
                <a:solidFill>
                  <a:schemeClr val="tx1"/>
                </a:solidFill>
                <a:latin typeface="Century Gothic" panose="020B0502020202020204" pitchFamily="34" charset="0"/>
                <a:cs typeface="Tahoma" panose="020B0604030504040204" pitchFamily="34" charset="0"/>
              </a:defRPr>
            </a:lvl8pPr>
            <a:lvl9pPr marL="3886200" indent="-228600" eaLnBrk="0" fontAlgn="base" hangingPunct="0">
              <a:spcBef>
                <a:spcPct val="20000"/>
              </a:spcBef>
              <a:spcAft>
                <a:spcPct val="0"/>
              </a:spcAft>
              <a:buClr>
                <a:srgbClr val="A5C0A7"/>
              </a:buClr>
              <a:buFont typeface="Wingdings 2" panose="05020102010507070707" pitchFamily="18" charset="2"/>
              <a:buChar char=""/>
              <a:defRPr sz="1900">
                <a:solidFill>
                  <a:schemeClr val="tx1"/>
                </a:solidFill>
                <a:latin typeface="Century Gothic" panose="020B0502020202020204" pitchFamily="34" charset="0"/>
                <a:cs typeface="Tahoma" panose="020B0604030504040204" pitchFamily="34" charset="0"/>
              </a:defRPr>
            </a:lvl9pPr>
          </a:lstStyle>
          <a:p>
            <a:pPr eaLnBrk="1" hangingPunct="1">
              <a:spcBef>
                <a:spcPct val="0"/>
              </a:spcBef>
              <a:buClrTx/>
              <a:buSzTx/>
              <a:buFont typeface="Arial" panose="020B0604020202020204" pitchFamily="34" charset="0"/>
              <a:buChar char="•"/>
              <a:defRPr sz="2800" b="1">
                <a:latin typeface="Traditional Arabic" panose="02020603050405020304" pitchFamily="18" charset="-78"/>
                <a:cs typeface="Traditional Arabic" panose="02020603050405020304" pitchFamily="18" charset="-78"/>
              </a:defRPr>
            </a:pPr>
            <a:r>
              <a:rPr lang="en"/>
              <a:t>Appointment of a specific offer by Mayor</a:t>
            </a:r>
          </a:p>
          <a:p>
            <a:pPr eaLnBrk="1" hangingPunct="1">
              <a:spcBef>
                <a:spcPct val="0"/>
              </a:spcBef>
              <a:buClrTx/>
              <a:buSzTx/>
              <a:buFont typeface="Arial" panose="020B0604020202020204" pitchFamily="34" charset="0"/>
              <a:buChar char="•"/>
              <a:defRPr sz="2800" b="1">
                <a:latin typeface="Traditional Arabic" panose="02020603050405020304" pitchFamily="18" charset="-78"/>
                <a:cs typeface="Traditional Arabic" panose="02020603050405020304" pitchFamily="18" charset="-78"/>
              </a:defRPr>
            </a:pPr>
            <a:r>
              <a:rPr lang="en"/>
              <a:t> </a:t>
            </a:r>
          </a:p>
        </p:txBody>
      </p:sp>
      <p:sp>
        <p:nvSpPr>
          <p:cNvPr id="12" name="Rectangle 1"/>
          <p:cNvSpPr>
            <a:spLocks noChangeArrowheads="1"/>
          </p:cNvSpPr>
          <p:nvPr/>
        </p:nvSpPr>
        <p:spPr bwMode="auto">
          <a:xfrm>
            <a:off x="2627313" y="2221241"/>
            <a:ext cx="5041031" cy="523220"/>
          </a:xfrm>
          <a:prstGeom prst="rect">
            <a:avLst/>
          </a:prstGeom>
          <a:noFill/>
          <a:ln w="9525">
            <a:noFill/>
            <a:miter lim="800000"/>
            <a:headEnd/>
            <a:tailEnd/>
          </a:ln>
          <a:effectLst/>
        </p:spPr>
        <p:txBody>
          <a:bodyPr wrap="square" anchor="ctr">
            <a:spAutoFit/>
          </a:bodyPr>
          <a:lstStyle/>
          <a:p>
            <a:pPr algn="l" rtl="false" eaLnBrk="1" hangingPunct="1">
              <a:defRPr sz="2800" b="1">
                <a:latin typeface="Traditional Arabic" pitchFamily="18" charset="-78"/>
                <a:ea typeface="Calibri" pitchFamily="34" charset="0"/>
                <a:cs typeface="Traditional Arabic" pitchFamily="18" charset="-78"/>
              </a:defRPr>
            </a:pPr>
            <a:r>
              <a:rPr lang="en"/>
              <a:t>Change column presentation to contain contents</a:t>
            </a:r>
          </a:p>
        </p:txBody>
      </p:sp>
      <p:sp>
        <p:nvSpPr>
          <p:cNvPr id="13" name="Rectangle 2"/>
          <p:cNvSpPr>
            <a:spLocks noChangeArrowheads="1"/>
          </p:cNvSpPr>
          <p:nvPr/>
        </p:nvSpPr>
        <p:spPr bwMode="auto">
          <a:xfrm>
            <a:off x="4067945" y="2875690"/>
            <a:ext cx="4104456" cy="523220"/>
          </a:xfrm>
          <a:prstGeom prst="rect">
            <a:avLst/>
          </a:prstGeom>
          <a:noFill/>
          <a:ln w="9525">
            <a:noFill/>
            <a:miter lim="800000"/>
            <a:headEnd/>
            <a:tailEnd/>
          </a:ln>
          <a:effectLst/>
        </p:spPr>
        <p:txBody>
          <a:bodyPr wrap="square" anchor="ctr">
            <a:spAutoFit/>
          </a:bodyPr>
          <a:lstStyle/>
          <a:p>
            <a:pPr lvl="1">
              <a:buFont typeface="Arial" pitchFamily="34" charset="0"/>
              <a:buChar char="•"/>
              <a:defRPr sz="2800" b="1">
                <a:latin typeface="Traditional Arabic" pitchFamily="18" charset="-78"/>
                <a:ea typeface="Calibri" pitchFamily="34" charset="0"/>
                <a:cs typeface="Traditional Arabic" pitchFamily="18" charset="-78"/>
              </a:defRPr>
            </a:pPr>
            <a:r>
              <a:rPr lang="en"/>
              <a:t>How to include a new column  or description</a:t>
            </a:r>
            <a:endParaRPr sz="2800" kern="0">
              <a:latin typeface="Traditional Arabic" pitchFamily="18" charset="-78"/>
              <a:cs typeface="Traditional Arabic" pitchFamily="18" charset="-78"/>
            </a:endParaRPr>
          </a:p>
        </p:txBody>
      </p:sp>
      <p:pic>
        <p:nvPicPr>
          <p:cNvPr id="19" name="صورة 16"/>
          <p:cNvPicPr/>
          <p:nvPr/>
        </p:nvPicPr>
        <p:blipFill>
          <a:blip r:embed="rId4" cstate="print"/>
          <a:srcRect/>
          <a:stretch>
            <a:fillRect/>
          </a:stretch>
        </p:blipFill>
        <p:spPr bwMode="auto">
          <a:xfrm>
            <a:off x="805318" y="2048823"/>
            <a:ext cx="2764611" cy="25004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3"/>
          <p:cNvPicPr>
            <a:picLocks noChangeAspect="1" noChangeArrowheads="1"/>
          </p:cNvPicPr>
          <p:nvPr/>
        </p:nvPicPr>
        <p:blipFill>
          <a:blip r:embed="rId5" cstate="print"/>
          <a:srcRect/>
          <a:stretch>
            <a:fillRect/>
          </a:stretch>
        </p:blipFill>
        <p:spPr bwMode="auto">
          <a:xfrm>
            <a:off x="3563938" y="4549043"/>
            <a:ext cx="1143000" cy="1114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59688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لتذييل 4"/>
          <p:cNvSpPr>
            <a:spLocks noGrp="1"/>
          </p:cNvSpPr>
          <p:nvPr>
            <p:ph type="ftr" sz="quarter" idx="11"/>
          </p:nvPr>
        </p:nvSpPr>
        <p:spPr>
          <a:xfrm>
            <a:off x="4067944" y="5805264"/>
            <a:ext cx="2592387" cy="457200"/>
          </a:xfrm>
        </p:spPr>
        <p:txBody>
          <a:bodyPr/>
          <a:lstStyle/>
          <a:p>
            <a:r>
              <a:rPr lang="en"/>
              <a:t>Presented by : Sarah M.Eljack</a:t>
            </a:r>
          </a:p>
        </p:txBody>
      </p:sp>
      <p:sp>
        <p:nvSpPr>
          <p:cNvPr id="58370" name="AutoShape 2"/>
          <p:cNvSpPr>
            <a:spLocks noChangeArrowheads="1"/>
          </p:cNvSpPr>
          <p:nvPr/>
        </p:nvSpPr>
        <p:spPr bwMode="auto">
          <a:xfrm>
            <a:off x="5003800" y="333375"/>
            <a:ext cx="3744913" cy="503238"/>
          </a:xfrm>
          <a:prstGeom prst="wedgeEllipseCallout">
            <a:avLst>
              <a:gd name="adj1" fmla="val -21301"/>
              <a:gd name="adj2" fmla="val 74606"/>
            </a:avLst>
          </a:prstGeom>
          <a:gradFill rotWithShape="1">
            <a:gsLst>
              <a:gs pos="0">
                <a:srgbClr val="89D19C"/>
              </a:gs>
              <a:gs pos="100000">
                <a:srgbClr val="FF99FF"/>
              </a:gs>
            </a:gsLst>
            <a:lin ang="2700000" scaled="1"/>
          </a:gradFill>
          <a:ln>
            <a:noFill/>
          </a:ln>
          <a:effectLst>
            <a:prstShdw prst="shdw17" dist="17961" dir="2700000">
              <a:srgbClr val="89D19C">
                <a:gamma/>
                <a:shade val="60000"/>
                <a:invGamma/>
              </a:srgbClr>
            </a:prstShdw>
          </a:effectLst>
          <a:extLst>
            <a:ext uri="{91240B29-F687-4F45-9708-019B960494DF}">
              <a14:hiddenLine xmlns:a14="http://schemas.microsoft.com/office/drawing/2010/main" w="28575" algn="ctr">
                <a:solidFill>
                  <a:schemeClr val="tx1"/>
                </a:solidFill>
                <a:miter lim="800000"/>
                <a:headEnd/>
                <a:tailEnd/>
              </a14:hiddenLine>
            </a:ext>
          </a:extLst>
        </p:spPr>
        <p:txBody>
          <a:bodyPr/>
          <a:lstStyle/>
          <a:p>
            <a:pPr algn="l" rtl="false">
              <a:defRPr sz="2400" b="1"/>
            </a:pPr>
            <a:r>
              <a:rPr lang="en"/>
              <a:t>Excel programme</a:t>
            </a:r>
          </a:p>
        </p:txBody>
      </p:sp>
      <p:sp>
        <p:nvSpPr>
          <p:cNvPr id="58371" name="AutoShape 3"/>
          <p:cNvSpPr>
            <a:spLocks noChangeArrowheads="1"/>
          </p:cNvSpPr>
          <p:nvPr/>
        </p:nvSpPr>
        <p:spPr bwMode="auto">
          <a:xfrm>
            <a:off x="2205038" y="2636838"/>
            <a:ext cx="6038850" cy="900112"/>
          </a:xfrm>
          <a:prstGeom prst="bevel">
            <a:avLst>
              <a:gd name="adj" fmla="val 12500"/>
            </a:avLst>
          </a:prstGeom>
          <a:gradFill rotWithShape="1">
            <a:gsLst>
              <a:gs pos="0">
                <a:srgbClr val="89D19C">
                  <a:gamma/>
                  <a:shade val="46275"/>
                  <a:invGamma/>
                </a:srgbClr>
              </a:gs>
              <a:gs pos="50000">
                <a:srgbClr val="89D19C"/>
              </a:gs>
              <a:gs pos="100000">
                <a:srgbClr val="89D19C">
                  <a:gamma/>
                  <a:shade val="46275"/>
                  <a:invGamma/>
                </a:srgbClr>
              </a:gs>
            </a:gsLst>
            <a:lin ang="18900000" scaled="1"/>
          </a:gradFill>
          <a:ln w="28575" algn="ctr">
            <a:solidFill>
              <a:srgbClr val="FF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rtl="false"/>
            <a:r>
              <a:rPr sz="2000" b="1" lang="en">
                <a:solidFill>
                  <a:srgbClr val="FF0000"/>
                </a:solidFill>
              </a:rPr>
              <a:t> </a:t>
            </a:r>
            <a:r>
              <a:rPr b="1" lang="en">
                <a:solidFill>
                  <a:srgbClr val="FF0000"/>
                </a:solidFill>
              </a:rPr>
              <a:t>Row</a:t>
            </a:r>
            <a:r>
              <a:rPr sz="2000" b="1" lang="en">
                <a:solidFill>
                  <a:srgbClr val="FF0000"/>
                </a:solidFill>
              </a:rPr>
              <a:t> </a:t>
            </a:r>
            <a:r>
              <a:rPr sz="2400" lang="en"/>
              <a:t>is a</a:t>
            </a:r>
            <a:r>
              <a:rPr sz="2400" lang="en">
                <a:solidFill>
                  <a:srgbClr val="FF0000"/>
                </a:solidFill>
              </a:rPr>
              <a:t> buffer</a:t>
            </a:r>
            <a:r>
              <a:rPr sz="2400" lang="en"/>
              <a:t> line of cells and there is a number referring to each class</a:t>
            </a:r>
            <a:endParaRPr b="1">
              <a:solidFill>
                <a:srgbClr val="FF0000"/>
              </a:solidFill>
            </a:endParaRPr>
          </a:p>
        </p:txBody>
      </p:sp>
      <p:sp>
        <p:nvSpPr>
          <p:cNvPr id="58372" name="AutoShape 4"/>
          <p:cNvSpPr>
            <a:spLocks noChangeArrowheads="1"/>
          </p:cNvSpPr>
          <p:nvPr/>
        </p:nvSpPr>
        <p:spPr bwMode="auto">
          <a:xfrm>
            <a:off x="5821363" y="1449388"/>
            <a:ext cx="2484437" cy="722312"/>
          </a:xfrm>
          <a:prstGeom prst="flowChartAlternateProcess">
            <a:avLst/>
          </a:prstGeom>
          <a:gradFill rotWithShape="1">
            <a:gsLst>
              <a:gs pos="0">
                <a:srgbClr val="89D19C">
                  <a:gamma/>
                  <a:shade val="46275"/>
                  <a:invGamma/>
                </a:srgbClr>
              </a:gs>
              <a:gs pos="50000">
                <a:srgbClr val="89D19C"/>
              </a:gs>
              <a:gs pos="100000">
                <a:srgbClr val="89D19C">
                  <a:gamma/>
                  <a:shade val="46275"/>
                  <a:invGamma/>
                </a:srgbClr>
              </a:gs>
            </a:gsLst>
            <a:lin ang="18900000" scaled="1"/>
          </a:gradFill>
          <a:ln>
            <a:noFill/>
          </a:ln>
          <a:effectLst>
            <a:prstShdw prst="shdw17" dist="52363" dir="20757825">
              <a:schemeClr val="accent2"/>
            </a:prstShdw>
          </a:effectLst>
          <a:extLst>
            <a:ext uri="{91240B29-F687-4F45-9708-019B960494DF}">
              <a14:hiddenLine xmlns:a14="http://schemas.microsoft.com/office/drawing/2010/main" w="28575" algn="ctr">
                <a:solidFill>
                  <a:srgbClr val="FF99FF"/>
                </a:solidFill>
                <a:miter lim="800000"/>
                <a:headEnd/>
                <a:tailEnd/>
              </a14:hiddenLine>
            </a:ext>
          </a:extLst>
        </p:spPr>
        <p:txBody>
          <a:bodyPr anchor="ctr">
            <a:spAutoFit/>
          </a:bodyPr>
          <a:lstStyle/>
          <a:p>
            <a:pPr algn="ctr" rtl="false">
              <a:defRPr b="1"/>
            </a:pPr>
            <a:br>
              <a:rPr lang="ar-SA" sz="2400" b="1"/>
            </a:br>
            <a:r>
              <a:rPr sz="2400" lang="en"/>
              <a:t> </a:t>
            </a:r>
            <a:r>
              <a:rPr sz="2000" lang="en">
                <a:solidFill>
                  <a:srgbClr val="FF0000"/>
                </a:solidFill>
              </a:rPr>
              <a:t>Workbook</a:t>
            </a:r>
          </a:p>
        </p:txBody>
      </p:sp>
      <p:sp>
        <p:nvSpPr>
          <p:cNvPr id="58373" name="AutoShape 5"/>
          <p:cNvSpPr>
            <a:spLocks noChangeArrowheads="1"/>
          </p:cNvSpPr>
          <p:nvPr/>
        </p:nvSpPr>
        <p:spPr bwMode="auto">
          <a:xfrm>
            <a:off x="2205038" y="4292600"/>
            <a:ext cx="6038850" cy="900113"/>
          </a:xfrm>
          <a:prstGeom prst="bevel">
            <a:avLst>
              <a:gd name="adj" fmla="val 12500"/>
            </a:avLst>
          </a:prstGeom>
          <a:gradFill rotWithShape="1">
            <a:gsLst>
              <a:gs pos="0">
                <a:srgbClr val="89D19C">
                  <a:gamma/>
                  <a:shade val="46275"/>
                  <a:invGamma/>
                </a:srgbClr>
              </a:gs>
              <a:gs pos="50000">
                <a:srgbClr val="89D19C"/>
              </a:gs>
              <a:gs pos="100000">
                <a:srgbClr val="89D19C">
                  <a:gamma/>
                  <a:shade val="46275"/>
                  <a:invGamma/>
                </a:srgbClr>
              </a:gs>
            </a:gsLst>
            <a:lin ang="18900000" scaled="1"/>
          </a:gradFill>
          <a:ln w="28575" algn="ctr">
            <a:solidFill>
              <a:srgbClr val="FF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rtl="false"/>
            <a:r>
              <a:rPr sz="2000" lang="en">
                <a:solidFill>
                  <a:srgbClr val="FF0000"/>
                </a:solidFill>
              </a:rPr>
              <a:t>Column</a:t>
            </a:r>
            <a:r>
              <a:rPr sz="2400" lang="en"/>
              <a:t>is a</a:t>
            </a:r>
            <a:r>
              <a:rPr sz="2400" lang="en">
                <a:solidFill>
                  <a:srgbClr val="FF0000"/>
                </a:solidFill>
              </a:rPr>
              <a:t> vertical line of cells and there is a letter referring to each column </a:t>
            </a:r>
            <a:r>
              <a:rPr sz="2400" lang="en"/>
              <a:t>.</a:t>
            </a:r>
            <a:endParaRPr b="1">
              <a:solidFill>
                <a:srgbClr val="FF0000"/>
              </a:solidFill>
            </a:endParaRPr>
          </a:p>
        </p:txBody>
      </p:sp>
      <p:pic>
        <p:nvPicPr>
          <p:cNvPr id="58374" name="Picture 6">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5489044"/>
            <a:ext cx="647700" cy="6477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9880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wedge">
                                      <p:cBhvr>
                                        <p:cTn id="7" dur="2000"/>
                                        <p:tgtEl>
                                          <p:spTgt spid="58371"/>
                                        </p:tgtEl>
                                      </p:cBhvr>
                                    </p:animEffect>
                                  </p:childTnLst>
                                </p:cTn>
                              </p:par>
                            </p:childTnLst>
                          </p:cTn>
                        </p:par>
                        <p:par>
                          <p:cTn id="8" fill="hold" nodeType="afterGroup">
                            <p:stCondLst>
                              <p:cond delay="2000"/>
                            </p:stCondLst>
                            <p:childTnLst>
                              <p:par>
                                <p:cTn id="9" presetID="20" presetClass="entr" presetSubtype="0" fill="hold" grpId="0" nodeType="afterEffect">
                                  <p:stCondLst>
                                    <p:cond delay="0"/>
                                  </p:stCondLst>
                                  <p:childTnLst>
                                    <p:set>
                                      <p:cBhvr>
                                        <p:cTn id="10" dur="1" fill="hold">
                                          <p:stCondLst>
                                            <p:cond delay="0"/>
                                          </p:stCondLst>
                                        </p:cTn>
                                        <p:tgtEl>
                                          <p:spTgt spid="58372"/>
                                        </p:tgtEl>
                                        <p:attrNameLst>
                                          <p:attrName>style.visibility</p:attrName>
                                        </p:attrNameLst>
                                      </p:cBhvr>
                                      <p:to>
                                        <p:strVal val="visible"/>
                                      </p:to>
                                    </p:set>
                                    <p:animEffect transition="in" filter="wedge">
                                      <p:cBhvr>
                                        <p:cTn id="11" dur="2000"/>
                                        <p:tgtEl>
                                          <p:spTgt spid="58372"/>
                                        </p:tgtEl>
                                      </p:cBhvr>
                                    </p:animEffect>
                                  </p:childTnLst>
                                </p:cTn>
                              </p:par>
                            </p:childTnLst>
                          </p:cTn>
                        </p:par>
                        <p:par>
                          <p:cTn id="12" fill="hold" nodeType="afterGroup">
                            <p:stCondLst>
                              <p:cond delay="4000"/>
                            </p:stCondLst>
                            <p:childTnLst>
                              <p:par>
                                <p:cTn id="13" presetID="20" presetClass="entr" presetSubtype="0" fill="hold" grpId="0" nodeType="afterEffect">
                                  <p:stCondLst>
                                    <p:cond delay="0"/>
                                  </p:stCondLst>
                                  <p:childTnLst>
                                    <p:set>
                                      <p:cBhvr>
                                        <p:cTn id="14" dur="1" fill="hold">
                                          <p:stCondLst>
                                            <p:cond delay="0"/>
                                          </p:stCondLst>
                                        </p:cTn>
                                        <p:tgtEl>
                                          <p:spTgt spid="58373"/>
                                        </p:tgtEl>
                                        <p:attrNameLst>
                                          <p:attrName>style.visibility</p:attrName>
                                        </p:attrNameLst>
                                      </p:cBhvr>
                                      <p:to>
                                        <p:strVal val="visible"/>
                                      </p:to>
                                    </p:set>
                                    <p:animEffect transition="in" filter="wedge">
                                      <p:cBhvr>
                                        <p:cTn id="15" dur="2000"/>
                                        <p:tgtEl>
                                          <p:spTgt spid="58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animBg="1"/>
      <p:bldP spid="58372" grpId="0" animBg="1"/>
      <p:bldP spid="583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لتذييل 4"/>
          <p:cNvSpPr>
            <a:spLocks noGrp="1"/>
          </p:cNvSpPr>
          <p:nvPr>
            <p:ph type="ftr" sz="quarter" idx="11"/>
          </p:nvPr>
        </p:nvSpPr>
        <p:spPr/>
        <p:txBody>
          <a:bodyPr/>
          <a:lstStyle/>
          <a:p>
            <a:r>
              <a:rPr lang="en"/>
              <a:t>Presented by : Sarah M.Eljack</a:t>
            </a:r>
          </a:p>
        </p:txBody>
      </p:sp>
      <p:sp>
        <p:nvSpPr>
          <p:cNvPr id="26626" name="AutoShape 2"/>
          <p:cNvSpPr>
            <a:spLocks noChangeArrowheads="1"/>
          </p:cNvSpPr>
          <p:nvPr/>
        </p:nvSpPr>
        <p:spPr bwMode="auto">
          <a:xfrm>
            <a:off x="5003800" y="333375"/>
            <a:ext cx="3744913" cy="503238"/>
          </a:xfrm>
          <a:prstGeom prst="wedgeEllipseCallout">
            <a:avLst>
              <a:gd name="adj1" fmla="val -21301"/>
              <a:gd name="adj2" fmla="val 74606"/>
            </a:avLst>
          </a:prstGeom>
          <a:gradFill rotWithShape="1">
            <a:gsLst>
              <a:gs pos="0">
                <a:srgbClr val="89D19C"/>
              </a:gs>
              <a:gs pos="100000">
                <a:srgbClr val="FF99FF"/>
              </a:gs>
            </a:gsLst>
            <a:lin ang="2700000" scaled="1"/>
          </a:gradFill>
          <a:ln>
            <a:noFill/>
          </a:ln>
          <a:effectLst>
            <a:prstShdw prst="shdw17" dist="17961" dir="2700000">
              <a:srgbClr val="89D19C">
                <a:gamma/>
                <a:shade val="60000"/>
                <a:invGamma/>
              </a:srgbClr>
            </a:prstShdw>
          </a:effectLst>
          <a:extLst>
            <a:ext uri="{91240B29-F687-4F45-9708-019B960494DF}">
              <a14:hiddenLine xmlns:a14="http://schemas.microsoft.com/office/drawing/2010/main" w="28575" algn="ctr">
                <a:solidFill>
                  <a:schemeClr val="tx1"/>
                </a:solidFill>
                <a:miter lim="800000"/>
                <a:headEnd/>
                <a:tailEnd/>
              </a14:hiddenLine>
            </a:ext>
          </a:extLst>
        </p:spPr>
        <p:txBody>
          <a:bodyPr/>
          <a:lstStyle/>
          <a:p>
            <a:pPr algn="l" rtl="false">
              <a:defRPr sz="2400" b="1"/>
            </a:pPr>
            <a:r>
              <a:rPr lang="en"/>
              <a:t>Excel programme</a:t>
            </a:r>
          </a:p>
        </p:txBody>
      </p:sp>
      <p:sp>
        <p:nvSpPr>
          <p:cNvPr id="26627" name="AutoShape 3"/>
          <p:cNvSpPr>
            <a:spLocks noChangeArrowheads="1"/>
          </p:cNvSpPr>
          <p:nvPr/>
        </p:nvSpPr>
        <p:spPr bwMode="auto">
          <a:xfrm>
            <a:off x="2124075" y="2492375"/>
            <a:ext cx="6038850" cy="900113"/>
          </a:xfrm>
          <a:prstGeom prst="bevel">
            <a:avLst>
              <a:gd name="adj" fmla="val 12500"/>
            </a:avLst>
          </a:prstGeom>
          <a:gradFill rotWithShape="1">
            <a:gsLst>
              <a:gs pos="0">
                <a:srgbClr val="89D19C">
                  <a:gamma/>
                  <a:shade val="46275"/>
                  <a:invGamma/>
                </a:srgbClr>
              </a:gs>
              <a:gs pos="50000">
                <a:srgbClr val="89D19C"/>
              </a:gs>
              <a:gs pos="100000">
                <a:srgbClr val="89D19C">
                  <a:gamma/>
                  <a:shade val="46275"/>
                  <a:invGamma/>
                </a:srgbClr>
              </a:gs>
            </a:gsLst>
            <a:lin ang="18900000" scaled="1"/>
          </a:gradFill>
          <a:ln w="28575" algn="ctr">
            <a:solidFill>
              <a:srgbClr val="FF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rtl="false">
              <a:defRPr sz="2400"/>
            </a:pPr>
            <a:r>
              <a:rPr lang="en"/>
              <a:t>Existing marks include the working paper, where each work is divided into several working groups</a:t>
            </a:r>
            <a:endParaRPr b="1">
              <a:solidFill>
                <a:srgbClr val="FF0000"/>
              </a:solidFill>
            </a:endParaRPr>
          </a:p>
        </p:txBody>
      </p:sp>
      <p:sp>
        <p:nvSpPr>
          <p:cNvPr id="26628" name="AutoShape 4"/>
          <p:cNvSpPr>
            <a:spLocks noChangeArrowheads="1"/>
          </p:cNvSpPr>
          <p:nvPr/>
        </p:nvSpPr>
        <p:spPr bwMode="auto">
          <a:xfrm>
            <a:off x="5087938" y="1606550"/>
            <a:ext cx="3206750" cy="407988"/>
          </a:xfrm>
          <a:prstGeom prst="flowChartAlternateProcess">
            <a:avLst/>
          </a:prstGeom>
          <a:gradFill rotWithShape="1">
            <a:gsLst>
              <a:gs pos="0">
                <a:srgbClr val="89D19C">
                  <a:gamma/>
                  <a:shade val="46275"/>
                  <a:invGamma/>
                </a:srgbClr>
              </a:gs>
              <a:gs pos="50000">
                <a:srgbClr val="89D19C"/>
              </a:gs>
              <a:gs pos="100000">
                <a:srgbClr val="89D19C">
                  <a:gamma/>
                  <a:shade val="46275"/>
                  <a:invGamma/>
                </a:srgbClr>
              </a:gs>
            </a:gsLst>
            <a:lin ang="18900000" scaled="1"/>
          </a:gradFill>
          <a:ln>
            <a:noFill/>
          </a:ln>
          <a:effectLst>
            <a:prstShdw prst="shdw17" dist="77251" dir="21032261">
              <a:schemeClr val="accent2"/>
            </a:prstShdw>
          </a:effectLst>
          <a:extLst>
            <a:ext uri="{91240B29-F687-4F45-9708-019B960494DF}">
              <a14:hiddenLine xmlns:a14="http://schemas.microsoft.com/office/drawing/2010/main" w="28575" algn="ctr">
                <a:solidFill>
                  <a:srgbClr val="FF99FF"/>
                </a:solidFill>
                <a:miter lim="800000"/>
                <a:headEnd/>
                <a:tailEnd/>
              </a14:hiddenLine>
            </a:ext>
          </a:extLst>
        </p:spPr>
        <p:txBody>
          <a:bodyPr anchor="ctr">
            <a:spAutoFit/>
          </a:bodyPr>
          <a:lstStyle/>
          <a:p>
            <a:pPr algn="ctr" rtl="false">
              <a:defRPr sz="2400" b="1"/>
            </a:pPr>
            <a:r>
              <a:rPr lang="en"/>
              <a:t>Signs of consolidation of the working paper</a:t>
            </a:r>
            <a:endParaRPr sz="2000" b="1">
              <a:solidFill>
                <a:srgbClr val="FF0000"/>
              </a:solidFill>
            </a:endParaRPr>
          </a:p>
        </p:txBody>
      </p:sp>
      <p:pic>
        <p:nvPicPr>
          <p:cNvPr id="266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4005263"/>
            <a:ext cx="4319587" cy="2039937"/>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5" name="Picture 11">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1" y="5171412"/>
            <a:ext cx="647700" cy="6477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3438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diamond(out)">
                                      <p:cBhvr>
                                        <p:cTn id="7" dur="1000"/>
                                        <p:tgtEl>
                                          <p:spTgt spid="26626"/>
                                        </p:tgtEl>
                                      </p:cBhvr>
                                    </p:animEffect>
                                  </p:childTnLst>
                                </p:cTn>
                              </p:par>
                            </p:childTnLst>
                          </p:cTn>
                        </p:par>
                        <p:par>
                          <p:cTn id="8" fill="hold" nodeType="afterGroup">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26628"/>
                                        </p:tgtEl>
                                        <p:attrNameLst>
                                          <p:attrName>style.visibility</p:attrName>
                                        </p:attrNameLst>
                                      </p:cBhvr>
                                      <p:to>
                                        <p:strVal val="visible"/>
                                      </p:to>
                                    </p:set>
                                    <p:animEffect transition="in" filter="wedge">
                                      <p:cBhvr>
                                        <p:cTn id="11" dur="2000"/>
                                        <p:tgtEl>
                                          <p:spTgt spid="26628"/>
                                        </p:tgtEl>
                                      </p:cBhvr>
                                    </p:animEffect>
                                  </p:childTnLst>
                                </p:cTn>
                              </p:par>
                            </p:childTnLst>
                          </p:cTn>
                        </p:par>
                        <p:par>
                          <p:cTn id="12" fill="hold" nodeType="afterGroup">
                            <p:stCondLst>
                              <p:cond delay="3000"/>
                            </p:stCondLst>
                            <p:childTnLst>
                              <p:par>
                                <p:cTn id="13" presetID="20" presetClass="entr" presetSubtype="0" fill="hold" grpId="0" nodeType="afterEffect">
                                  <p:stCondLst>
                                    <p:cond delay="0"/>
                                  </p:stCondLst>
                                  <p:childTnLst>
                                    <p:set>
                                      <p:cBhvr>
                                        <p:cTn id="14" dur="1" fill="hold">
                                          <p:stCondLst>
                                            <p:cond delay="0"/>
                                          </p:stCondLst>
                                        </p:cTn>
                                        <p:tgtEl>
                                          <p:spTgt spid="26627"/>
                                        </p:tgtEl>
                                        <p:attrNameLst>
                                          <p:attrName>style.visibility</p:attrName>
                                        </p:attrNameLst>
                                      </p:cBhvr>
                                      <p:to>
                                        <p:strVal val="visible"/>
                                      </p:to>
                                    </p:set>
                                    <p:animEffect transition="in" filter="wedge">
                                      <p:cBhvr>
                                        <p:cTn id="15" dur="2000"/>
                                        <p:tgtEl>
                                          <p:spTgt spid="26627"/>
                                        </p:tgtEl>
                                      </p:cBhvr>
                                    </p:animEffect>
                                  </p:childTnLst>
                                </p:cTn>
                              </p:par>
                            </p:childTnLst>
                          </p:cTn>
                        </p:par>
                        <p:par>
                          <p:cTn id="16" fill="hold" nodeType="afterGroup">
                            <p:stCondLst>
                              <p:cond delay="5000"/>
                            </p:stCondLst>
                            <p:childTnLst>
                              <p:par>
                                <p:cTn id="17" presetID="8" presetClass="entr" presetSubtype="32" fill="hold" nodeType="afterEffect">
                                  <p:stCondLst>
                                    <p:cond delay="0"/>
                                  </p:stCondLst>
                                  <p:childTnLst>
                                    <p:set>
                                      <p:cBhvr>
                                        <p:cTn id="18" dur="1" fill="hold">
                                          <p:stCondLst>
                                            <p:cond delay="0"/>
                                          </p:stCondLst>
                                        </p:cTn>
                                        <p:tgtEl>
                                          <p:spTgt spid="26633"/>
                                        </p:tgtEl>
                                        <p:attrNameLst>
                                          <p:attrName>style.visibility</p:attrName>
                                        </p:attrNameLst>
                                      </p:cBhvr>
                                      <p:to>
                                        <p:strVal val="visible"/>
                                      </p:to>
                                    </p:set>
                                    <p:animEffect transition="in" filter="diamond(out)">
                                      <p:cBhvr>
                                        <p:cTn id="19" dur="2000"/>
                                        <p:tgtEl>
                                          <p:spTgt spid="266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P spid="26627" grpId="0" animBg="1"/>
      <p:bldP spid="266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عنصر نائب للتذييل 4"/>
          <p:cNvSpPr>
            <a:spLocks noGrp="1"/>
          </p:cNvSpPr>
          <p:nvPr>
            <p:ph type="ftr" sz="quarter" idx="11"/>
          </p:nvPr>
        </p:nvSpPr>
        <p:spPr/>
        <p:txBody>
          <a:bodyPr/>
          <a:lstStyle/>
          <a:p>
            <a:r>
              <a:rPr lang="en"/>
              <a:t>Presented by : Sarah M.Eljack</a:t>
            </a:r>
          </a:p>
        </p:txBody>
      </p:sp>
      <p:sp>
        <p:nvSpPr>
          <p:cNvPr id="62466" name="AutoShape 2"/>
          <p:cNvSpPr>
            <a:spLocks noChangeArrowheads="1"/>
          </p:cNvSpPr>
          <p:nvPr/>
        </p:nvSpPr>
        <p:spPr bwMode="auto">
          <a:xfrm>
            <a:off x="5003800" y="333375"/>
            <a:ext cx="3744913" cy="503238"/>
          </a:xfrm>
          <a:prstGeom prst="wedgeEllipseCallout">
            <a:avLst>
              <a:gd name="adj1" fmla="val -21301"/>
              <a:gd name="adj2" fmla="val 74606"/>
            </a:avLst>
          </a:prstGeom>
          <a:gradFill rotWithShape="1">
            <a:gsLst>
              <a:gs pos="0">
                <a:srgbClr val="89D19C"/>
              </a:gs>
              <a:gs pos="100000">
                <a:srgbClr val="FF99FF"/>
              </a:gs>
            </a:gsLst>
            <a:lin ang="2700000" scaled="1"/>
          </a:gradFill>
          <a:ln>
            <a:noFill/>
          </a:ln>
          <a:effectLst>
            <a:prstShdw prst="shdw17" dist="17961" dir="2700000">
              <a:srgbClr val="89D19C">
                <a:gamma/>
                <a:shade val="60000"/>
                <a:invGamma/>
              </a:srgbClr>
            </a:prstShdw>
          </a:effectLst>
          <a:extLst>
            <a:ext uri="{91240B29-F687-4F45-9708-019B960494DF}">
              <a14:hiddenLine xmlns:a14="http://schemas.microsoft.com/office/drawing/2010/main" w="28575" algn="ctr">
                <a:solidFill>
                  <a:schemeClr val="tx1"/>
                </a:solidFill>
                <a:miter lim="800000"/>
                <a:headEnd/>
                <a:tailEnd/>
              </a14:hiddenLine>
            </a:ext>
          </a:extLst>
        </p:spPr>
        <p:txBody>
          <a:bodyPr/>
          <a:lstStyle/>
          <a:p>
            <a:pPr algn="l" rtl="false">
              <a:defRPr sz="2400" b="1"/>
            </a:pPr>
            <a:r>
              <a:rPr lang="en"/>
              <a:t>Excel programme</a:t>
            </a:r>
          </a:p>
        </p:txBody>
      </p:sp>
      <p:sp>
        <p:nvSpPr>
          <p:cNvPr id="62467" name="AutoShape 3"/>
          <p:cNvSpPr>
            <a:spLocks noChangeArrowheads="1"/>
          </p:cNvSpPr>
          <p:nvPr/>
        </p:nvSpPr>
        <p:spPr bwMode="auto">
          <a:xfrm>
            <a:off x="2124075" y="2205038"/>
            <a:ext cx="6118225" cy="1327150"/>
          </a:xfrm>
          <a:prstGeom prst="bevel">
            <a:avLst>
              <a:gd name="adj" fmla="val 12500"/>
            </a:avLst>
          </a:prstGeom>
          <a:gradFill rotWithShape="1">
            <a:gsLst>
              <a:gs pos="0">
                <a:srgbClr val="89D19C">
                  <a:gamma/>
                  <a:shade val="46275"/>
                  <a:invGamma/>
                </a:srgbClr>
              </a:gs>
              <a:gs pos="50000">
                <a:srgbClr val="89D19C"/>
              </a:gs>
              <a:gs pos="100000">
                <a:srgbClr val="89D19C">
                  <a:gamma/>
                  <a:shade val="46275"/>
                  <a:invGamma/>
                </a:srgbClr>
              </a:gs>
            </a:gsLst>
            <a:lin ang="18900000" scaled="1"/>
          </a:gradFill>
          <a:ln w="28575" algn="ctr">
            <a:solidFill>
              <a:srgbClr val="FF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rtl="false">
              <a:lnSpc>
                <a:spcPct val="165000"/>
              </a:lnSpc>
              <a:defRPr b="1"/>
            </a:pPr>
            <a:r>
              <a:rPr lang="en"/>
              <a:t>A new paper could be added or a paper deleted or a paper renamed... by pressuring the right fugitive on the active paper showing the following list:</a:t>
            </a:r>
            <a:endParaRPr b="1"/>
          </a:p>
        </p:txBody>
      </p:sp>
      <p:sp>
        <p:nvSpPr>
          <p:cNvPr id="62468" name="AutoShape 4"/>
          <p:cNvSpPr>
            <a:spLocks noChangeArrowheads="1"/>
          </p:cNvSpPr>
          <p:nvPr/>
        </p:nvSpPr>
        <p:spPr bwMode="auto">
          <a:xfrm>
            <a:off x="5219700" y="1196975"/>
            <a:ext cx="3206750" cy="407988"/>
          </a:xfrm>
          <a:prstGeom prst="flowChartAlternateProcess">
            <a:avLst/>
          </a:prstGeom>
          <a:gradFill rotWithShape="1">
            <a:gsLst>
              <a:gs pos="0">
                <a:srgbClr val="89D19C">
                  <a:gamma/>
                  <a:shade val="46275"/>
                  <a:invGamma/>
                </a:srgbClr>
              </a:gs>
              <a:gs pos="50000">
                <a:srgbClr val="89D19C"/>
              </a:gs>
              <a:gs pos="100000">
                <a:srgbClr val="89D19C">
                  <a:gamma/>
                  <a:shade val="46275"/>
                  <a:invGamma/>
                </a:srgbClr>
              </a:gs>
            </a:gsLst>
            <a:lin ang="18900000" scaled="1"/>
          </a:gradFill>
          <a:ln>
            <a:noFill/>
          </a:ln>
          <a:effectLst>
            <a:prstShdw prst="shdw17" dist="77251" dir="21032261">
              <a:schemeClr val="accent2"/>
            </a:prstShdw>
          </a:effectLst>
          <a:extLst>
            <a:ext uri="{91240B29-F687-4F45-9708-019B960494DF}">
              <a14:hiddenLine xmlns:a14="http://schemas.microsoft.com/office/drawing/2010/main" w="28575" algn="ctr">
                <a:solidFill>
                  <a:srgbClr val="FF99FF"/>
                </a:solidFill>
                <a:miter lim="800000"/>
                <a:headEnd/>
                <a:tailEnd/>
              </a14:hiddenLine>
            </a:ext>
          </a:extLst>
        </p:spPr>
        <p:txBody>
          <a:bodyPr anchor="ctr">
            <a:spAutoFit/>
          </a:bodyPr>
          <a:lstStyle/>
          <a:p>
            <a:pPr algn="ctr" rtl="false">
              <a:defRPr sz="2400" b="1"/>
            </a:pPr>
            <a:r>
              <a:rPr lang="en"/>
              <a:t>Signs of consolidation of the working paper</a:t>
            </a:r>
            <a:endParaRPr sz="2000" b="1">
              <a:solidFill>
                <a:srgbClr val="FF0000"/>
              </a:solidFill>
            </a:endParaRPr>
          </a:p>
        </p:txBody>
      </p:sp>
      <p:pic>
        <p:nvPicPr>
          <p:cNvPr id="62498"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400" y="3860800"/>
            <a:ext cx="1604963" cy="2160588"/>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500" name="Picture 36">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5161452"/>
            <a:ext cx="647700" cy="6477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1074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diamond(out)">
                                      <p:cBhvr>
                                        <p:cTn id="7" dur="1000"/>
                                        <p:tgtEl>
                                          <p:spTgt spid="62466"/>
                                        </p:tgtEl>
                                      </p:cBhvr>
                                    </p:animEffect>
                                  </p:childTnLst>
                                </p:cTn>
                              </p:par>
                            </p:childTnLst>
                          </p:cTn>
                        </p:par>
                        <p:par>
                          <p:cTn id="8" fill="hold" nodeType="afterGroup">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62468"/>
                                        </p:tgtEl>
                                        <p:attrNameLst>
                                          <p:attrName>style.visibility</p:attrName>
                                        </p:attrNameLst>
                                      </p:cBhvr>
                                      <p:to>
                                        <p:strVal val="visible"/>
                                      </p:to>
                                    </p:set>
                                    <p:animEffect transition="in" filter="wedge">
                                      <p:cBhvr>
                                        <p:cTn id="11" dur="2000"/>
                                        <p:tgtEl>
                                          <p:spTgt spid="62468"/>
                                        </p:tgtEl>
                                      </p:cBhvr>
                                    </p:animEffect>
                                  </p:childTnLst>
                                </p:cTn>
                              </p:par>
                            </p:childTnLst>
                          </p:cTn>
                        </p:par>
                        <p:par>
                          <p:cTn id="12" fill="hold" nodeType="afterGroup">
                            <p:stCondLst>
                              <p:cond delay="3000"/>
                            </p:stCondLst>
                            <p:childTnLst>
                              <p:par>
                                <p:cTn id="13" presetID="20" presetClass="entr" presetSubtype="0" fill="hold" grpId="0" nodeType="afterEffect">
                                  <p:stCondLst>
                                    <p:cond delay="0"/>
                                  </p:stCondLst>
                                  <p:childTnLst>
                                    <p:set>
                                      <p:cBhvr>
                                        <p:cTn id="14" dur="1" fill="hold">
                                          <p:stCondLst>
                                            <p:cond delay="0"/>
                                          </p:stCondLst>
                                        </p:cTn>
                                        <p:tgtEl>
                                          <p:spTgt spid="62467"/>
                                        </p:tgtEl>
                                        <p:attrNameLst>
                                          <p:attrName>style.visibility</p:attrName>
                                        </p:attrNameLst>
                                      </p:cBhvr>
                                      <p:to>
                                        <p:strVal val="visible"/>
                                      </p:to>
                                    </p:set>
                                    <p:animEffect transition="in" filter="wedge">
                                      <p:cBhvr>
                                        <p:cTn id="15" dur="2000"/>
                                        <p:tgtEl>
                                          <p:spTgt spid="62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nimBg="1"/>
      <p:bldP spid="62467" grpId="0" animBg="1"/>
      <p:bldP spid="624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عنصر نائب للتذييل 4"/>
          <p:cNvSpPr>
            <a:spLocks noGrp="1"/>
          </p:cNvSpPr>
          <p:nvPr>
            <p:ph type="ftr" sz="quarter" idx="11"/>
          </p:nvPr>
        </p:nvSpPr>
        <p:spPr/>
        <p:txBody>
          <a:bodyPr/>
          <a:lstStyle/>
          <a:p>
            <a:r>
              <a:rPr lang="en"/>
              <a:t>Presented by : Sarah M.Eljack</a:t>
            </a:r>
          </a:p>
        </p:txBody>
      </p:sp>
      <p:sp>
        <p:nvSpPr>
          <p:cNvPr id="60418" name="AutoShape 2"/>
          <p:cNvSpPr>
            <a:spLocks noChangeArrowheads="1"/>
          </p:cNvSpPr>
          <p:nvPr/>
        </p:nvSpPr>
        <p:spPr bwMode="auto">
          <a:xfrm>
            <a:off x="5003800" y="549498"/>
            <a:ext cx="3744913" cy="503238"/>
          </a:xfrm>
          <a:prstGeom prst="wedgeEllipseCallout">
            <a:avLst>
              <a:gd name="adj1" fmla="val -21301"/>
              <a:gd name="adj2" fmla="val 74606"/>
            </a:avLst>
          </a:prstGeom>
          <a:gradFill rotWithShape="1">
            <a:gsLst>
              <a:gs pos="0">
                <a:srgbClr val="89D19C"/>
              </a:gs>
              <a:gs pos="100000">
                <a:srgbClr val="FF99FF"/>
              </a:gs>
            </a:gsLst>
            <a:lin ang="2700000" scaled="1"/>
          </a:gradFill>
          <a:ln>
            <a:noFill/>
          </a:ln>
          <a:effectLst>
            <a:prstShdw prst="shdw17" dist="17961" dir="2700000">
              <a:srgbClr val="89D19C">
                <a:gamma/>
                <a:shade val="60000"/>
                <a:invGamma/>
              </a:srgbClr>
            </a:prstShdw>
          </a:effectLst>
          <a:extLst>
            <a:ext uri="{91240B29-F687-4F45-9708-019B960494DF}">
              <a14:hiddenLine xmlns:a14="http://schemas.microsoft.com/office/drawing/2010/main" w="28575" algn="ctr">
                <a:solidFill>
                  <a:schemeClr val="tx1"/>
                </a:solidFill>
                <a:miter lim="800000"/>
                <a:headEnd/>
                <a:tailEnd/>
              </a14:hiddenLine>
            </a:ext>
          </a:extLst>
        </p:spPr>
        <p:txBody>
          <a:bodyPr/>
          <a:lstStyle/>
          <a:p>
            <a:pPr algn="l" rtl="false">
              <a:defRPr sz="2400" b="1"/>
            </a:pPr>
            <a:r>
              <a:rPr lang="en"/>
              <a:t>Excel programme</a:t>
            </a:r>
          </a:p>
        </p:txBody>
      </p:sp>
      <p:sp>
        <p:nvSpPr>
          <p:cNvPr id="60419" name="AutoShape 3"/>
          <p:cNvSpPr>
            <a:spLocks noChangeArrowheads="1"/>
          </p:cNvSpPr>
          <p:nvPr/>
        </p:nvSpPr>
        <p:spPr bwMode="auto">
          <a:xfrm>
            <a:off x="2124075" y="2420938"/>
            <a:ext cx="5940425" cy="509587"/>
          </a:xfrm>
          <a:prstGeom prst="bevel">
            <a:avLst>
              <a:gd name="adj" fmla="val 12500"/>
            </a:avLst>
          </a:prstGeom>
          <a:gradFill rotWithShape="1">
            <a:gsLst>
              <a:gs pos="0">
                <a:srgbClr val="89D19C">
                  <a:gamma/>
                  <a:shade val="46275"/>
                  <a:invGamma/>
                </a:srgbClr>
              </a:gs>
              <a:gs pos="50000">
                <a:srgbClr val="89D19C"/>
              </a:gs>
              <a:gs pos="100000">
                <a:srgbClr val="89D19C">
                  <a:gamma/>
                  <a:shade val="46275"/>
                  <a:invGamma/>
                </a:srgbClr>
              </a:gs>
            </a:gsLst>
            <a:lin ang="18900000" scaled="1"/>
          </a:gradFill>
          <a:ln w="28575" algn="ctr">
            <a:solidFill>
              <a:srgbClr val="FF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rtl="false">
              <a:defRPr sz="2400"/>
            </a:pPr>
            <a:r>
              <a:rPr lang="en"/>
              <a:t>This is a feature of Excel's time saving programme</a:t>
            </a:r>
            <a:endParaRPr b="1">
              <a:solidFill>
                <a:srgbClr val="FF0000"/>
              </a:solidFill>
            </a:endParaRPr>
          </a:p>
        </p:txBody>
      </p:sp>
      <p:sp>
        <p:nvSpPr>
          <p:cNvPr id="60420" name="AutoShape 4"/>
          <p:cNvSpPr>
            <a:spLocks noChangeArrowheads="1"/>
          </p:cNvSpPr>
          <p:nvPr/>
        </p:nvSpPr>
        <p:spPr bwMode="auto">
          <a:xfrm>
            <a:off x="5087938" y="1606550"/>
            <a:ext cx="3206750" cy="407988"/>
          </a:xfrm>
          <a:prstGeom prst="flowChartAlternateProcess">
            <a:avLst/>
          </a:prstGeom>
          <a:gradFill rotWithShape="1">
            <a:gsLst>
              <a:gs pos="0">
                <a:srgbClr val="89D19C">
                  <a:gamma/>
                  <a:shade val="46275"/>
                  <a:invGamma/>
                </a:srgbClr>
              </a:gs>
              <a:gs pos="50000">
                <a:srgbClr val="89D19C"/>
              </a:gs>
              <a:gs pos="100000">
                <a:srgbClr val="89D19C">
                  <a:gamma/>
                  <a:shade val="46275"/>
                  <a:invGamma/>
                </a:srgbClr>
              </a:gs>
            </a:gsLst>
            <a:lin ang="18900000" scaled="1"/>
          </a:gradFill>
          <a:ln>
            <a:noFill/>
          </a:ln>
          <a:effectLst>
            <a:prstShdw prst="shdw17" dist="77251" dir="21032261">
              <a:schemeClr val="accent2"/>
            </a:prstShdw>
          </a:effectLst>
          <a:extLst>
            <a:ext uri="{91240B29-F687-4F45-9708-019B960494DF}">
              <a14:hiddenLine xmlns:a14="http://schemas.microsoft.com/office/drawing/2010/main" w="28575" algn="ctr">
                <a:solidFill>
                  <a:srgbClr val="FF99FF"/>
                </a:solidFill>
                <a:miter lim="800000"/>
                <a:headEnd/>
                <a:tailEnd/>
              </a14:hiddenLine>
            </a:ext>
          </a:extLst>
        </p:spPr>
        <p:txBody>
          <a:bodyPr anchor="ctr">
            <a:spAutoFit/>
          </a:bodyPr>
          <a:lstStyle/>
          <a:p>
            <a:pPr algn="ctr" rtl="false">
              <a:defRPr sz="2400" b="1"/>
            </a:pPr>
            <a:r>
              <a:rPr lang="en"/>
              <a:t>Completion of a textual or digital series</a:t>
            </a:r>
            <a:endParaRPr sz="2000" b="1">
              <a:solidFill>
                <a:srgbClr val="FF0000"/>
              </a:solidFill>
            </a:endParaRPr>
          </a:p>
        </p:txBody>
      </p:sp>
      <p:pic>
        <p:nvPicPr>
          <p:cNvPr id="6042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125" y="1943894"/>
            <a:ext cx="1150938" cy="3767137"/>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9641" y="3129782"/>
            <a:ext cx="5791200" cy="542925"/>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55636" y="3124200"/>
            <a:ext cx="895350" cy="2781300"/>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2103" y="3923751"/>
            <a:ext cx="4486275" cy="361950"/>
          </a:xfrm>
          <a:prstGeom prst="rect">
            <a:avLst/>
          </a:prstGeom>
          <a:noFill/>
          <a:ln w="28575" algn="ctr">
            <a:solidFill>
              <a:schemeClr val="accent2"/>
            </a:solidFill>
            <a:miter lim="800000"/>
            <a:headEnd/>
            <a:tailEnd/>
          </a:ln>
          <a:effectLst/>
          <a:extLst>
            <a:ext uri="{909E8E84-426E-40DD-AFC4-6F175D3DCCD1}">
              <a14:hiddenFill xmlns:a14="http://schemas.microsoft.com/office/drawing/2010/main">
                <a:solidFill>
                  <a:srgbClr val="C0C0C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6" name="Picture 10">
            <a:hlinkClick r:id="rId6" action="ppaction://hlinkfil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2540" y="5581650"/>
            <a:ext cx="647700" cy="647700"/>
          </a:xfrm>
          <a:prstGeom prst="rect">
            <a:avLst/>
          </a:prstGeom>
          <a:noFill/>
          <a:ln>
            <a:noFill/>
          </a:ln>
          <a:effectLst/>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285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2526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grpId="0" nodeType="after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diamond(out)">
                                      <p:cBhvr>
                                        <p:cTn id="7" dur="1000"/>
                                        <p:tgtEl>
                                          <p:spTgt spid="60418"/>
                                        </p:tgtEl>
                                      </p:cBhvr>
                                    </p:animEffect>
                                  </p:childTnLst>
                                </p:cTn>
                              </p:par>
                            </p:childTnLst>
                          </p:cTn>
                        </p:par>
                        <p:par>
                          <p:cTn id="8" fill="hold" nodeType="afterGroup">
                            <p:stCondLst>
                              <p:cond delay="1000"/>
                            </p:stCondLst>
                            <p:childTnLst>
                              <p:par>
                                <p:cTn id="9" presetID="20" presetClass="entr" presetSubtype="0" fill="hold" grpId="0" nodeType="afterEffect">
                                  <p:stCondLst>
                                    <p:cond delay="0"/>
                                  </p:stCondLst>
                                  <p:childTnLst>
                                    <p:set>
                                      <p:cBhvr>
                                        <p:cTn id="10" dur="1" fill="hold">
                                          <p:stCondLst>
                                            <p:cond delay="0"/>
                                          </p:stCondLst>
                                        </p:cTn>
                                        <p:tgtEl>
                                          <p:spTgt spid="60420"/>
                                        </p:tgtEl>
                                        <p:attrNameLst>
                                          <p:attrName>style.visibility</p:attrName>
                                        </p:attrNameLst>
                                      </p:cBhvr>
                                      <p:to>
                                        <p:strVal val="visible"/>
                                      </p:to>
                                    </p:set>
                                    <p:animEffect transition="in" filter="wedge">
                                      <p:cBhvr>
                                        <p:cTn id="11" dur="2000"/>
                                        <p:tgtEl>
                                          <p:spTgt spid="60420"/>
                                        </p:tgtEl>
                                      </p:cBhvr>
                                    </p:animEffect>
                                  </p:childTnLst>
                                </p:cTn>
                              </p:par>
                            </p:childTnLst>
                          </p:cTn>
                        </p:par>
                        <p:par>
                          <p:cTn id="12" fill="hold" nodeType="afterGroup">
                            <p:stCondLst>
                              <p:cond delay="3000"/>
                            </p:stCondLst>
                            <p:childTnLst>
                              <p:par>
                                <p:cTn id="13" presetID="20" presetClass="entr" presetSubtype="0" fill="hold" grpId="0" nodeType="afterEffect">
                                  <p:stCondLst>
                                    <p:cond delay="0"/>
                                  </p:stCondLst>
                                  <p:childTnLst>
                                    <p:set>
                                      <p:cBhvr>
                                        <p:cTn id="14" dur="1" fill="hold">
                                          <p:stCondLst>
                                            <p:cond delay="0"/>
                                          </p:stCondLst>
                                        </p:cTn>
                                        <p:tgtEl>
                                          <p:spTgt spid="60419"/>
                                        </p:tgtEl>
                                        <p:attrNameLst>
                                          <p:attrName>style.visibility</p:attrName>
                                        </p:attrNameLst>
                                      </p:cBhvr>
                                      <p:to>
                                        <p:strVal val="visible"/>
                                      </p:to>
                                    </p:set>
                                    <p:animEffect transition="in" filter="wedge">
                                      <p:cBhvr>
                                        <p:cTn id="15" dur="2000"/>
                                        <p:tgtEl>
                                          <p:spTgt spid="60419"/>
                                        </p:tgtEl>
                                      </p:cBhvr>
                                    </p:animEffect>
                                  </p:childTnLst>
                                </p:cTn>
                              </p:par>
                            </p:childTnLst>
                          </p:cTn>
                        </p:par>
                        <p:par>
                          <p:cTn id="16" fill="hold" nodeType="afterGroup">
                            <p:stCondLst>
                              <p:cond delay="5000"/>
                            </p:stCondLst>
                            <p:childTnLst>
                              <p:par>
                                <p:cTn id="17" presetID="8" presetClass="entr" presetSubtype="32" fill="hold" nodeType="afterEffect">
                                  <p:stCondLst>
                                    <p:cond delay="0"/>
                                  </p:stCondLst>
                                  <p:childTnLst>
                                    <p:set>
                                      <p:cBhvr>
                                        <p:cTn id="18" dur="1" fill="hold">
                                          <p:stCondLst>
                                            <p:cond delay="0"/>
                                          </p:stCondLst>
                                        </p:cTn>
                                        <p:tgtEl>
                                          <p:spTgt spid="60423"/>
                                        </p:tgtEl>
                                        <p:attrNameLst>
                                          <p:attrName>style.visibility</p:attrName>
                                        </p:attrNameLst>
                                      </p:cBhvr>
                                      <p:to>
                                        <p:strVal val="visible"/>
                                      </p:to>
                                    </p:set>
                                    <p:animEffect transition="in" filter="diamond(out)">
                                      <p:cBhvr>
                                        <p:cTn id="19" dur="2000"/>
                                        <p:tgtEl>
                                          <p:spTgt spid="60423"/>
                                        </p:tgtEl>
                                      </p:cBhvr>
                                    </p:animEffect>
                                  </p:childTnLst>
                                </p:cTn>
                              </p:par>
                            </p:childTnLst>
                          </p:cTn>
                        </p:par>
                        <p:par>
                          <p:cTn id="20" fill="hold" nodeType="afterGroup">
                            <p:stCondLst>
                              <p:cond delay="7000"/>
                            </p:stCondLst>
                            <p:childTnLst>
                              <p:par>
                                <p:cTn id="21" presetID="8" presetClass="entr" presetSubtype="32" fill="hold" nodeType="afterEffect">
                                  <p:stCondLst>
                                    <p:cond delay="0"/>
                                  </p:stCondLst>
                                  <p:childTnLst>
                                    <p:set>
                                      <p:cBhvr>
                                        <p:cTn id="22" dur="1" fill="hold">
                                          <p:stCondLst>
                                            <p:cond delay="0"/>
                                          </p:stCondLst>
                                        </p:cTn>
                                        <p:tgtEl>
                                          <p:spTgt spid="60422"/>
                                        </p:tgtEl>
                                        <p:attrNameLst>
                                          <p:attrName>style.visibility</p:attrName>
                                        </p:attrNameLst>
                                      </p:cBhvr>
                                      <p:to>
                                        <p:strVal val="visible"/>
                                      </p:to>
                                    </p:set>
                                    <p:animEffect transition="in" filter="diamond(out)">
                                      <p:cBhvr>
                                        <p:cTn id="23" dur="2000"/>
                                        <p:tgtEl>
                                          <p:spTgt spid="60422"/>
                                        </p:tgtEl>
                                      </p:cBhvr>
                                    </p:animEffect>
                                  </p:childTnLst>
                                </p:cTn>
                              </p:par>
                            </p:childTnLst>
                          </p:cTn>
                        </p:par>
                        <p:par>
                          <p:cTn id="24" fill="hold" nodeType="afterGroup">
                            <p:stCondLst>
                              <p:cond delay="9000"/>
                            </p:stCondLst>
                            <p:childTnLst>
                              <p:par>
                                <p:cTn id="25" presetID="8" presetClass="entr" presetSubtype="32" fill="hold" nodeType="afterEffect">
                                  <p:stCondLst>
                                    <p:cond delay="0"/>
                                  </p:stCondLst>
                                  <p:childTnLst>
                                    <p:set>
                                      <p:cBhvr>
                                        <p:cTn id="26" dur="1" fill="hold">
                                          <p:stCondLst>
                                            <p:cond delay="0"/>
                                          </p:stCondLst>
                                        </p:cTn>
                                        <p:tgtEl>
                                          <p:spTgt spid="60424"/>
                                        </p:tgtEl>
                                        <p:attrNameLst>
                                          <p:attrName>style.visibility</p:attrName>
                                        </p:attrNameLst>
                                      </p:cBhvr>
                                      <p:to>
                                        <p:strVal val="visible"/>
                                      </p:to>
                                    </p:set>
                                    <p:animEffect transition="in" filter="diamond(out)">
                                      <p:cBhvr>
                                        <p:cTn id="27" dur="2000"/>
                                        <p:tgtEl>
                                          <p:spTgt spid="60424"/>
                                        </p:tgtEl>
                                      </p:cBhvr>
                                    </p:animEffect>
                                  </p:childTnLst>
                                </p:cTn>
                              </p:par>
                            </p:childTnLst>
                          </p:cTn>
                        </p:par>
                        <p:par>
                          <p:cTn id="28" fill="hold" nodeType="afterGroup">
                            <p:stCondLst>
                              <p:cond delay="11000"/>
                            </p:stCondLst>
                            <p:childTnLst>
                              <p:par>
                                <p:cTn id="29" presetID="8" presetClass="entr" presetSubtype="32" fill="hold" nodeType="afterEffect">
                                  <p:stCondLst>
                                    <p:cond delay="0"/>
                                  </p:stCondLst>
                                  <p:childTnLst>
                                    <p:set>
                                      <p:cBhvr>
                                        <p:cTn id="30" dur="1" fill="hold">
                                          <p:stCondLst>
                                            <p:cond delay="0"/>
                                          </p:stCondLst>
                                        </p:cTn>
                                        <p:tgtEl>
                                          <p:spTgt spid="60425"/>
                                        </p:tgtEl>
                                        <p:attrNameLst>
                                          <p:attrName>style.visibility</p:attrName>
                                        </p:attrNameLst>
                                      </p:cBhvr>
                                      <p:to>
                                        <p:strVal val="visible"/>
                                      </p:to>
                                    </p:set>
                                    <p:animEffect transition="in" filter="diamond(out)">
                                      <p:cBhvr>
                                        <p:cTn id="31" dur="2000"/>
                                        <p:tgtEl>
                                          <p:spTgt spid="60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p:bldP spid="60419" grpId="0" animBg="1"/>
      <p:bldP spid="604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idx="1"/>
          </p:nvPr>
        </p:nvSpPr>
        <p:spPr>
          <a:xfrm>
            <a:off x="1439863" y="1556792"/>
            <a:ext cx="6300489" cy="4176464"/>
          </a:xfrm>
        </p:spPr>
        <p:txBody>
          <a:bodyPr/>
          <a:lstStyle/>
          <a:p>
            <a:pPr eaLnBrk="1" hangingPunct="1">
              <a:defRPr b="1">
                <a:latin typeface="Traditional Arabic" panose="02020603050405020304" pitchFamily="18" charset="-78"/>
                <a:cs typeface="Traditional Arabic" panose="02020603050405020304" pitchFamily="18" charset="-78"/>
              </a:defRPr>
            </a:pPr>
            <a:r>
              <a:rPr lang="en"/>
              <a:t>Excel  : This is the computational and mathematical electronic tables programme.</a:t>
            </a:r>
          </a:p>
          <a:p>
            <a:pPr eaLnBrk="1" hangingPunct="1">
              <a:defRPr b="1">
                <a:latin typeface="Traditional Arabic" panose="02020603050405020304" pitchFamily="18" charset="-78"/>
                <a:cs typeface="Traditional Arabic" panose="02020603050405020304" pitchFamily="18" charset="-78"/>
              </a:defRPr>
            </a:pPr>
            <a:r>
              <a:rPr lang="en"/>
              <a:t>User helps to easily build tables and make simple and easily complex calculations. One of the characteristics of Excel is that it is user-friendly and easy to learn .</a:t>
            </a:r>
          </a:p>
          <a:p>
            <a:pPr eaLnBrk="1" hangingPunct="1"/>
            <a:endParaRPr b="1">
              <a:latin typeface="Traditional Arabic" panose="02020603050405020304" pitchFamily="18" charset="-78"/>
              <a:cs typeface="Traditional Arabic" panose="02020603050405020304" pitchFamily="18" charset="-78"/>
            </a:endParaRPr>
          </a:p>
          <a:p>
            <a:pPr eaLnBrk="1" hangingPunct="1">
              <a:defRPr b="1">
                <a:latin typeface="Traditional Arabic" panose="02020603050405020304" pitchFamily="18" charset="-78"/>
                <a:cs typeface="Traditional Arabic" panose="02020603050405020304" pitchFamily="18" charset="-78"/>
              </a:defRPr>
            </a:pPr>
            <a:r>
              <a:rPr lang="en"/>
              <a:t>This programme belongs to a total of offices (extended tables, SPREAD SHEET or accounting tables) and uses its dimension to store accounting data.</a:t>
            </a:r>
          </a:p>
          <a:p>
            <a:pPr eaLnBrk="1" hangingPunct="1"/>
            <a:endParaRPr b="1">
              <a:latin typeface="Traditional Arabic" panose="02020603050405020304" pitchFamily="18" charset="-78"/>
              <a:cs typeface="Traditional Arabic" panose="02020603050405020304" pitchFamily="18" charset="-78"/>
            </a:endParaRPr>
          </a:p>
          <a:p>
            <a:pPr eaLnBrk="1" hangingPunct="1"/>
            <a:endParaRPr b="1">
              <a:latin typeface="Traditional Arabic" panose="02020603050405020304" pitchFamily="18" charset="-78"/>
              <a:cs typeface="Traditional Arabic" panose="02020603050405020304" pitchFamily="18" charset="-78"/>
            </a:endParaRPr>
          </a:p>
          <a:p>
            <a:pPr eaLnBrk="1" hangingPunct="1"/>
            <a:endParaRPr b="1">
              <a:latin typeface="Traditional Arabic" panose="02020603050405020304" pitchFamily="18" charset="-78"/>
              <a:cs typeface="Traditional Arabic" panose="02020603050405020304" pitchFamily="18" charset="-78"/>
            </a:endParaRPr>
          </a:p>
          <a:p>
            <a:pPr eaLnBrk="1" hangingPunct="1"/>
            <a:endParaRPr b="1">
              <a:latin typeface="Traditional Arabic" panose="02020603050405020304" pitchFamily="18" charset="-78"/>
              <a:cs typeface="Traditional Arabic" panose="02020603050405020304" pitchFamily="18" charset="-78"/>
            </a:endParaRPr>
          </a:p>
        </p:txBody>
      </p:sp>
      <p:pic>
        <p:nvPicPr>
          <p:cNvPr id="11267" name="Picture 2" descr="http://www.razorleaf.com/wp-content/uploads/2009/09/Microsoft-Excel-2007-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18138"/>
            <a:ext cx="143986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555875" y="570831"/>
            <a:ext cx="4010025" cy="769937"/>
          </a:xfrm>
          <a:prstGeom prst="rect">
            <a:avLst/>
          </a:prstGeom>
        </p:spPr>
        <p:txBody>
          <a:bodyPr>
            <a:spAutoFit/>
          </a:bodyPr>
          <a:lstStyle/>
          <a:p>
            <a:pPr algn="ctr" rtl="false" eaLnBrk="1" fontAlgn="auto" hangingPunct="1">
              <a:spcBef>
                <a:spcPts val="0"/>
              </a:spcBef>
              <a:spcAft>
                <a:spcPts val="0"/>
              </a:spcAft>
              <a:defRPr sz="4400" b="1">
                <a:solidFill>
                  <a:schemeClr val="accent2">
                    <a:lumMod val="75000"/>
                  </a:schemeClr>
                </a:solidFill>
                <a:latin typeface="Vladimir Script" pitchFamily="66" charset="0"/>
                <a:cs typeface="Traditional Arabic" pitchFamily="18" charset="-78"/>
              </a:defRPr>
            </a:pPr>
            <a:r>
              <a:rPr lang="en"/>
              <a:t>Microsoft Excel</a:t>
            </a:r>
            <a:endParaRPr sz="4400" b="1">
              <a:solidFill>
                <a:schemeClr val="accent2">
                  <a:lumMod val="75000"/>
                </a:schemeClr>
              </a:solidFill>
              <a:latin typeface="Vladimir Script" pitchFamily="66" charset="0"/>
              <a:cs typeface="+mn-cs"/>
            </a:endParaRPr>
          </a:p>
        </p:txBody>
      </p:sp>
    </p:spTree>
    <p:extLst>
      <p:ext uri="{BB962C8B-B14F-4D97-AF65-F5344CB8AC3E}">
        <p14:creationId xmlns:p14="http://schemas.microsoft.com/office/powerpoint/2010/main" val="2945218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71600" y="1700808"/>
            <a:ext cx="7200800" cy="4320480"/>
          </a:xfrm>
          <a:solidFill>
            <a:schemeClr val="bg1"/>
          </a:solidFill>
        </p:spPr>
        <p:txBody>
          <a:bodyPr>
            <a:normAutofit/>
          </a:bodyPr>
          <a:lstStyle/>
          <a:p>
            <a:pPr>
              <a:buFont typeface="Wingdings" pitchFamily="2" charset="2"/>
              <a:buChar char="q"/>
            </a:pPr>
            <a:r>
              <a:rPr lang="en"/>
              <a:t>To write  the formula, it must begin with an indication of equality following the titles of cells to be calculated and the desired accounting transactions and then visit Enter to present the result in the active cell.</a:t>
            </a:r>
          </a:p>
          <a:p>
            <a:pPr>
              <a:buFont typeface="Wingdings" pitchFamily="2" charset="2"/>
              <a:buChar char="q"/>
            </a:pPr>
            <a:endParaRPr sz="900"/>
          </a:p>
          <a:p>
            <a:pPr marL="0" indent="0" algn="ctr">
              <a:buNone/>
              <a:defRPr sz="3600" b="1">
                <a:solidFill>
                  <a:schemeClr val="accent2"/>
                </a:solidFill>
              </a:defRPr>
            </a:pPr>
            <a:r>
              <a:rPr lang="en"/>
              <a:t>A1*B2 + C3=</a:t>
            </a:r>
          </a:p>
          <a:p>
            <a:pPr algn="ctr">
              <a:buFont typeface="Wingdings" pitchFamily="2" charset="2"/>
              <a:buChar char="q"/>
            </a:pPr>
            <a:endParaRPr sz="900" b="1">
              <a:solidFill>
                <a:schemeClr val="accent2"/>
              </a:solidFill>
            </a:endParaRPr>
          </a:p>
          <a:p>
            <a:pPr>
              <a:buFont typeface="Wingdings" pitchFamily="2" charset="2"/>
              <a:buChar char="q"/>
            </a:pPr>
            <a:r>
              <a:rPr lang="en"/>
              <a:t>Arrangement is important in sports formulas, as beatings and partition take place before gathering and surrounding .</a:t>
            </a:r>
          </a:p>
          <a:p>
            <a:pPr>
              <a:buFont typeface="Wingdings" pitchFamily="2" charset="2"/>
              <a:buChar char="q"/>
            </a:pPr>
            <a:r>
              <a:rPr lang="en"/>
              <a:t>The wording could be modified by double coding on the cell or from the equation line.</a:t>
            </a:r>
          </a:p>
          <a:p>
            <a:pPr>
              <a:buNone/>
            </a:pPr>
          </a:p>
          <a:p/>
        </p:txBody>
      </p:sp>
      <p:sp>
        <p:nvSpPr>
          <p:cNvPr id="7" name="Rectangle 2"/>
          <p:cNvSpPr txBox="1">
            <a:spLocks noChangeArrowheads="1"/>
          </p:cNvSpPr>
          <p:nvPr/>
        </p:nvSpPr>
        <p:spPr>
          <a:xfrm>
            <a:off x="2555776" y="692696"/>
            <a:ext cx="4053041" cy="811217"/>
          </a:xfrm>
          <a:prstGeom prst="rect">
            <a:avLst/>
          </a:prstGeom>
          <a:solidFill>
            <a:schemeClr val="accent4">
              <a:lumMod val="75000"/>
            </a:schemeClr>
          </a:solidFill>
        </p:spPr>
        <p:txBody>
          <a:bodyPr vert="horz" lIns="91440" tIns="45720" rIns="91440" bIns="4572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defRPr b="1">
                <a:solidFill>
                  <a:schemeClr val="bg1"/>
                </a:solidFill>
              </a:defRPr>
            </a:pPr>
            <a:r>
              <a:rPr lang="en"/>
              <a:t>Sport formulas</a:t>
            </a:r>
            <a:endParaRPr b="1">
              <a:solidFill>
                <a:schemeClr val="bg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linds(horizontal)">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349893172"/>
              </p:ext>
            </p:extLst>
          </p:nvPr>
        </p:nvGraphicFramePr>
        <p:xfrm>
          <a:off x="1187623" y="2060850"/>
          <a:ext cx="6912768" cy="3816421"/>
        </p:xfrm>
        <a:graphic>
          <a:graphicData uri="http://schemas.openxmlformats.org/drawingml/2006/table">
            <a:tbl>
              <a:tblPr firstRow="1" bandRow="1">
                <a:tableStyleId>{775DCB02-9BB8-47FD-8907-85C794F793BA}</a:tableStyleId>
              </a:tblPr>
              <a:tblGrid>
                <a:gridCol w="2304256">
                  <a:extLst>
                    <a:ext uri="{9D8B030D-6E8A-4147-A177-3AD203B41FA5}">
                      <a16:colId xmlns:a16="http://schemas.microsoft.com/office/drawing/2014/main" val="20000"/>
                    </a:ext>
                  </a:extLst>
                </a:gridCol>
                <a:gridCol w="2304256">
                  <a:extLst>
                    <a:ext uri="{9D8B030D-6E8A-4147-A177-3AD203B41FA5}">
                      <a16:colId xmlns:a16="http://schemas.microsoft.com/office/drawing/2014/main" val="20001"/>
                    </a:ext>
                  </a:extLst>
                </a:gridCol>
                <a:gridCol w="2304256">
                  <a:extLst>
                    <a:ext uri="{9D8B030D-6E8A-4147-A177-3AD203B41FA5}">
                      <a16:colId xmlns:a16="http://schemas.microsoft.com/office/drawing/2014/main" val="20002"/>
                    </a:ext>
                  </a:extLst>
                </a:gridCol>
              </a:tblGrid>
              <a:tr h="545203">
                <a:tc>
                  <a:txBody>
                    <a:bodyPr/>
                    <a:lstStyle/>
                    <a:p>
                      <a:pPr algn="ctr" rtl="false">
                        <a:defRPr sz="2400"/>
                      </a:pPr>
                      <a:r>
                        <a:rPr lang="en"/>
                        <a:t>Factor</a:t>
                      </a:r>
                      <a:endParaRPr sz="2400" b="1"/>
                    </a:p>
                  </a:txBody>
                  <a:tcPr/>
                </a:tc>
                <a:tc>
                  <a:txBody>
                    <a:bodyPr/>
                    <a:lstStyle/>
                    <a:p>
                      <a:pPr algn="ctr" rtl="false">
                        <a:defRPr sz="2400"/>
                      </a:pPr>
                      <a:r>
                        <a:rPr lang="en"/>
                        <a:t>Meaning</a:t>
                      </a:r>
                      <a:endParaRPr sz="2400" b="1"/>
                    </a:p>
                  </a:txBody>
                  <a:tcPr/>
                </a:tc>
                <a:tc>
                  <a:txBody>
                    <a:bodyPr/>
                    <a:lstStyle/>
                    <a:p>
                      <a:pPr algn="ctr" rtl="false">
                        <a:defRPr sz="2400"/>
                      </a:pPr>
                      <a:r>
                        <a:rPr lang="en"/>
                        <a:t>Example</a:t>
                      </a:r>
                      <a:endParaRPr sz="2400" b="1"/>
                    </a:p>
                  </a:txBody>
                  <a:tcPr/>
                </a:tc>
                <a:extLst>
                  <a:ext uri="{0D108BD9-81ED-4DB2-BD59-A6C34878D82A}">
                    <a16:rowId xmlns:a16="http://schemas.microsoft.com/office/drawing/2014/main" val="10000"/>
                  </a:ext>
                </a:extLst>
              </a:tr>
              <a:tr h="545203">
                <a:tc>
                  <a:txBody>
                    <a:bodyPr/>
                    <a:lstStyle/>
                    <a:p>
                      <a:pPr algn="ctr" rtl="false">
                        <a:defRPr sz="2400"/>
                      </a:pPr>
                      <a:r>
                        <a:rPr lang="en"/>
                        <a:t>%</a:t>
                      </a:r>
                      <a:endParaRPr sz="2400" b="1"/>
                    </a:p>
                  </a:txBody>
                  <a:tcPr/>
                </a:tc>
                <a:tc>
                  <a:txBody>
                    <a:bodyPr/>
                    <a:lstStyle/>
                    <a:p>
                      <a:pPr algn="ctr" rtl="false">
                        <a:defRPr sz="2400"/>
                      </a:pPr>
                      <a:r>
                        <a:rPr lang="en"/>
                        <a:t>Percentage</a:t>
                      </a:r>
                      <a:endParaRPr sz="2400" b="1"/>
                    </a:p>
                  </a:txBody>
                  <a:tcPr/>
                </a:tc>
                <a:tc>
                  <a:txBody>
                    <a:bodyPr/>
                    <a:lstStyle/>
                    <a:p>
                      <a:pPr algn="ctr" rtl="false">
                        <a:defRPr sz="2400"/>
                      </a:pPr>
                      <a:r>
                        <a:rPr lang="en"/>
                        <a:t>5%</a:t>
                      </a:r>
                      <a:endParaRPr sz="2400" b="1"/>
                    </a:p>
                  </a:txBody>
                  <a:tcPr/>
                </a:tc>
                <a:extLst>
                  <a:ext uri="{0D108BD9-81ED-4DB2-BD59-A6C34878D82A}">
                    <a16:rowId xmlns:a16="http://schemas.microsoft.com/office/drawing/2014/main" val="10001"/>
                  </a:ext>
                </a:extLst>
              </a:tr>
              <a:tr h="545203">
                <a:tc>
                  <a:txBody>
                    <a:bodyPr/>
                    <a:lstStyle/>
                    <a:p>
                      <a:pPr algn="ctr" rtl="false">
                        <a:defRPr sz="2400"/>
                      </a:pPr>
                      <a:r>
                        <a:rPr lang="en"/>
                        <a:t>+</a:t>
                      </a:r>
                      <a:endParaRPr sz="2400" b="1"/>
                    </a:p>
                  </a:txBody>
                  <a:tcPr/>
                </a:tc>
                <a:tc>
                  <a:txBody>
                    <a:bodyPr/>
                    <a:lstStyle/>
                    <a:p>
                      <a:pPr algn="ctr" rtl="false">
                        <a:defRPr sz="2400"/>
                      </a:pPr>
                      <a:r>
                        <a:rPr lang="en"/>
                        <a:t>Collection process</a:t>
                      </a:r>
                      <a:endParaRPr sz="2400" b="1"/>
                    </a:p>
                  </a:txBody>
                  <a:tcPr/>
                </a:tc>
                <a:tc>
                  <a:txBody>
                    <a:bodyPr/>
                    <a:lstStyle/>
                    <a:p>
                      <a:pPr algn="ctr" rtl="false">
                        <a:defRPr sz="2400"/>
                      </a:pPr>
                      <a:r>
                        <a:rPr lang="en"/>
                        <a:t>5 +10</a:t>
                      </a:r>
                      <a:endParaRPr sz="2400" b="1"/>
                    </a:p>
                  </a:txBody>
                  <a:tcPr/>
                </a:tc>
                <a:extLst>
                  <a:ext uri="{0D108BD9-81ED-4DB2-BD59-A6C34878D82A}">
                    <a16:rowId xmlns:a16="http://schemas.microsoft.com/office/drawing/2014/main" val="10002"/>
                  </a:ext>
                </a:extLst>
              </a:tr>
              <a:tr h="545203">
                <a:tc>
                  <a:txBody>
                    <a:bodyPr/>
                    <a:lstStyle/>
                    <a:p>
                      <a:pPr algn="ctr" rtl="false">
                        <a:defRPr sz="2400"/>
                      </a:pPr>
                      <a:r>
                        <a:rPr lang="en"/>
                        <a:t>-</a:t>
                      </a:r>
                      <a:endParaRPr sz="2400" b="1"/>
                    </a:p>
                  </a:txBody>
                  <a:tcPr/>
                </a:tc>
                <a:tc>
                  <a:txBody>
                    <a:bodyPr/>
                    <a:lstStyle/>
                    <a:p>
                      <a:pPr algn="ctr" rtl="false">
                        <a:defRPr sz="2400"/>
                      </a:pPr>
                      <a:r>
                        <a:rPr lang="en"/>
                        <a:t>Exposure process</a:t>
                      </a:r>
                      <a:endParaRPr sz="2400" b="1"/>
                    </a:p>
                  </a:txBody>
                  <a:tcPr/>
                </a:tc>
                <a:tc>
                  <a:txBody>
                    <a:bodyPr/>
                    <a:lstStyle/>
                    <a:p>
                      <a:pPr algn="ctr" rtl="false">
                        <a:defRPr sz="2400"/>
                      </a:pPr>
                      <a:r>
                        <a:rPr lang="en"/>
                        <a:t>5 – 10</a:t>
                      </a:r>
                      <a:endParaRPr sz="2400" b="1" baseline="0"/>
                    </a:p>
                  </a:txBody>
                  <a:tcPr/>
                </a:tc>
                <a:extLst>
                  <a:ext uri="{0D108BD9-81ED-4DB2-BD59-A6C34878D82A}">
                    <a16:rowId xmlns:a16="http://schemas.microsoft.com/office/drawing/2014/main" val="10003"/>
                  </a:ext>
                </a:extLst>
              </a:tr>
              <a:tr h="545203">
                <a:tc>
                  <a:txBody>
                    <a:bodyPr/>
                    <a:lstStyle/>
                    <a:p>
                      <a:pPr algn="ctr" rtl="false">
                        <a:defRPr sz="2400"/>
                      </a:pPr>
                      <a:r>
                        <a:rPr lang="en"/>
                        <a:t>*</a:t>
                      </a:r>
                      <a:endParaRPr sz="2400" b="1"/>
                    </a:p>
                  </a:txBody>
                  <a:tcPr/>
                </a:tc>
                <a:tc>
                  <a:txBody>
                    <a:bodyPr/>
                    <a:lstStyle/>
                    <a:p>
                      <a:pPr algn="ctr" rtl="false">
                        <a:defRPr sz="2400"/>
                      </a:pPr>
                      <a:r>
                        <a:rPr lang="en"/>
                        <a:t>The beatings</a:t>
                      </a:r>
                      <a:endParaRPr sz="2400" b="1"/>
                    </a:p>
                  </a:txBody>
                  <a:tcPr/>
                </a:tc>
                <a:tc>
                  <a:txBody>
                    <a:bodyPr/>
                    <a:lstStyle/>
                    <a:p>
                      <a:pPr algn="ctr" rtl="false">
                        <a:defRPr sz="2400"/>
                      </a:pPr>
                      <a:r>
                        <a:rPr lang="en"/>
                        <a:t>3 * 5</a:t>
                      </a:r>
                      <a:endParaRPr sz="2400" b="1"/>
                    </a:p>
                  </a:txBody>
                  <a:tcPr/>
                </a:tc>
                <a:extLst>
                  <a:ext uri="{0D108BD9-81ED-4DB2-BD59-A6C34878D82A}">
                    <a16:rowId xmlns:a16="http://schemas.microsoft.com/office/drawing/2014/main" val="10004"/>
                  </a:ext>
                </a:extLst>
              </a:tr>
              <a:tr h="545203">
                <a:tc>
                  <a:txBody>
                    <a:bodyPr/>
                    <a:lstStyle/>
                    <a:p>
                      <a:pPr algn="ctr" rtl="false">
                        <a:defRPr sz="2400"/>
                      </a:pPr>
                      <a:r>
                        <a:rPr lang="en"/>
                        <a:t>/</a:t>
                      </a:r>
                      <a:endParaRPr sz="2400" b="1"/>
                    </a:p>
                  </a:txBody>
                  <a:tcPr/>
                </a:tc>
                <a:tc>
                  <a:txBody>
                    <a:bodyPr/>
                    <a:lstStyle/>
                    <a:p>
                      <a:pPr algn="ctr" rtl="false">
                        <a:defRPr sz="2400"/>
                      </a:pPr>
                      <a:r>
                        <a:rPr lang="en"/>
                        <a:t>Breakdown process</a:t>
                      </a:r>
                      <a:endParaRPr sz="2400" b="1"/>
                    </a:p>
                  </a:txBody>
                  <a:tcPr/>
                </a:tc>
                <a:tc>
                  <a:txBody>
                    <a:bodyPr/>
                    <a:lstStyle/>
                    <a:p>
                      <a:pPr algn="ctr" rtl="false">
                        <a:defRPr sz="2400"/>
                      </a:pPr>
                      <a:r>
                        <a:rPr lang="en"/>
                        <a:t>10 / 2</a:t>
                      </a:r>
                      <a:endParaRPr sz="2400" b="1" baseline="0"/>
                    </a:p>
                  </a:txBody>
                  <a:tcPr/>
                </a:tc>
                <a:extLst>
                  <a:ext uri="{0D108BD9-81ED-4DB2-BD59-A6C34878D82A}">
                    <a16:rowId xmlns:a16="http://schemas.microsoft.com/office/drawing/2014/main" val="10005"/>
                  </a:ext>
                </a:extLst>
              </a:tr>
              <a:tr h="545203">
                <a:tc>
                  <a:txBody>
                    <a:bodyPr/>
                    <a:lstStyle/>
                    <a:p>
                      <a:pPr algn="ctr" rtl="false">
                        <a:defRPr sz="2400"/>
                      </a:pPr>
                      <a:r>
                        <a:rPr lang="en"/>
                        <a:t>^</a:t>
                      </a:r>
                      <a:endParaRPr sz="2400" b="1"/>
                    </a:p>
                  </a:txBody>
                  <a:tcPr/>
                </a:tc>
                <a:tc>
                  <a:txBody>
                    <a:bodyPr/>
                    <a:lstStyle/>
                    <a:p>
                      <a:pPr algn="ctr" rtl="false">
                        <a:defRPr sz="2400"/>
                      </a:pPr>
                      <a:r>
                        <a:rPr lang="en"/>
                        <a:t>Asbestos (force)</a:t>
                      </a:r>
                      <a:endParaRPr sz="2400" b="1"/>
                    </a:p>
                  </a:txBody>
                  <a:tcPr/>
                </a:tc>
                <a:tc>
                  <a:txBody>
                    <a:bodyPr/>
                    <a:lstStyle/>
                    <a:p>
                      <a:pPr algn="ctr" rtl="false">
                        <a:defRPr sz="2400"/>
                      </a:pPr>
                      <a:r>
                        <a:rPr lang="en"/>
                        <a:t>3: 2</a:t>
                      </a:r>
                      <a:endParaRPr sz="2400" b="1"/>
                    </a:p>
                  </a:txBody>
                  <a:tcPr/>
                </a:tc>
                <a:extLst>
                  <a:ext uri="{0D108BD9-81ED-4DB2-BD59-A6C34878D82A}">
                    <a16:rowId xmlns:a16="http://schemas.microsoft.com/office/drawing/2014/main" val="10006"/>
                  </a:ext>
                </a:extLst>
              </a:tr>
            </a:tbl>
          </a:graphicData>
        </a:graphic>
      </p:graphicFrame>
      <p:sp>
        <p:nvSpPr>
          <p:cNvPr id="7" name="Rectangle 2"/>
          <p:cNvSpPr txBox="1">
            <a:spLocks noChangeArrowheads="1"/>
          </p:cNvSpPr>
          <p:nvPr/>
        </p:nvSpPr>
        <p:spPr>
          <a:xfrm>
            <a:off x="2651410" y="764704"/>
            <a:ext cx="4053041" cy="811217"/>
          </a:xfrm>
          <a:prstGeom prst="rect">
            <a:avLst/>
          </a:prstGeom>
          <a:solidFill>
            <a:schemeClr val="accent4">
              <a:lumMod val="75000"/>
            </a:schemeClr>
          </a:solidFill>
        </p:spPr>
        <p:txBody>
          <a:bodyPr vert="horz" lIns="91440" tIns="45720" rIns="91440" bIns="45720"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defRPr b="1">
                <a:solidFill>
                  <a:schemeClr val="bg1"/>
                </a:solidFill>
              </a:defRPr>
            </a:pPr>
            <a:r>
              <a:rPr lang="en"/>
              <a:t>Calculation factors</a:t>
            </a:r>
            <a:endParaRPr b="1">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394780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294308" y="3346982"/>
            <a:ext cx="6128601" cy="923330"/>
          </a:xfrm>
          <a:prstGeom prst="rect">
            <a:avLst/>
          </a:prstGeom>
          <a:noFill/>
        </p:spPr>
        <p:txBody>
          <a:bodyPr wrap="none" lIns="91440" tIns="45720" rIns="91440" bIns="45720">
            <a:spAutoFit/>
          </a:bodyPr>
          <a:lstStyle/>
          <a:p>
            <a:pPr algn="ctr">
              <a:defRPr sz="5400" b="1">
                <a:ln w="10541" cmpd="sng">
                  <a:solidFill>
                    <a:srgbClr val="7D7D7D">
                      <a:tint val="100000"/>
                      <a:shade val="100000"/>
                      <a:satMod val="110000"/>
                    </a:srgbClr>
                  </a:solidFill>
                  <a:prstDash val="solid"/>
                </a:ln>
                <a:solidFill>
                  <a:schemeClr val="accent4">
                    <a:lumMod val="75000"/>
                  </a:schemeClr>
                </a:solidFill>
                <a:effectLst/>
              </a:defRPr>
            </a:pPr>
            <a:r>
              <a:rPr lang="en"/>
              <a:t>Electronic Schedule Programme</a:t>
            </a:r>
          </a:p>
        </p:txBody>
      </p:sp>
      <p:pic>
        <p:nvPicPr>
          <p:cNvPr id="2" name="صورة 1" descr="Original file ‎ (SVG file, nominally 110 × 108 pixels, file size: 4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4308" y="1124744"/>
            <a:ext cx="1800200" cy="1767406"/>
          </a:xfrm>
          <a:prstGeom prst="rect">
            <a:avLst/>
          </a:prstGeom>
        </p:spPr>
      </p:pic>
      <p:sp>
        <p:nvSpPr>
          <p:cNvPr id="7" name="مستطيل 6"/>
          <p:cNvSpPr/>
          <p:nvPr/>
        </p:nvSpPr>
        <p:spPr>
          <a:xfrm>
            <a:off x="3111407" y="1968820"/>
            <a:ext cx="2017552" cy="923330"/>
          </a:xfrm>
          <a:prstGeom prst="rect">
            <a:avLst/>
          </a:prstGeom>
          <a:noFill/>
        </p:spPr>
        <p:txBody>
          <a:bodyPr wrap="square" lIns="91440" tIns="45720" rIns="91440" bIns="45720">
            <a:spAutoFit/>
          </a:bodyPr>
          <a:lstStyle/>
          <a:p>
            <a:pPr algn="ctr">
              <a:defRPr sz="5400" b="1">
                <a:ln w="10541" cmpd="sng">
                  <a:solidFill>
                    <a:srgbClr val="7D7D7D">
                      <a:tint val="100000"/>
                      <a:shade val="100000"/>
                      <a:satMod val="110000"/>
                    </a:srgbClr>
                  </a:solidFill>
                  <a:prstDash val="solid"/>
                </a:ln>
                <a:solidFill>
                  <a:schemeClr val="accent4">
                    <a:lumMod val="75000"/>
                  </a:schemeClr>
                </a:solidFill>
                <a:effectLst/>
              </a:defRPr>
            </a:pPr>
            <a:r>
              <a:rPr lang="en"/>
              <a:t>EXCEL</a:t>
            </a:r>
            <a:endParaRPr sz="5400" b="1" cap="none" spc="0">
              <a:ln w="10541" cmpd="sng">
                <a:solidFill>
                  <a:srgbClr val="7D7D7D">
                    <a:tint val="100000"/>
                    <a:shade val="100000"/>
                    <a:satMod val="110000"/>
                  </a:srgbClr>
                </a:solidFill>
                <a:prstDash val="solid"/>
              </a:ln>
              <a:solidFill>
                <a:schemeClr val="accent4">
                  <a:lumMod val="75000"/>
                </a:schemeClr>
              </a:solidFill>
              <a:effectLst/>
            </a:endParaRPr>
          </a:p>
        </p:txBody>
      </p:sp>
      <p:sp>
        <p:nvSpPr>
          <p:cNvPr id="8" name="Title 1"/>
          <p:cNvSpPr txBox="1">
            <a:spLocks/>
          </p:cNvSpPr>
          <p:nvPr/>
        </p:nvSpPr>
        <p:spPr>
          <a:xfrm>
            <a:off x="2194408" y="4725144"/>
            <a:ext cx="4933031" cy="841977"/>
          </a:xfrm>
          <a:prstGeom prst="rect">
            <a:avLst/>
          </a:prstGeom>
        </p:spPr>
        <p:txBody>
          <a:bodyPr vert="horz" lIns="91440" tIns="45720" rIns="91440" bIns="45720" anchor="b">
            <a:normAutofit/>
          </a:bodyPr>
          <a:lstStyle>
            <a:lvl1pPr algn="ctr" defTabSz="914400" rtl="1" eaLnBrk="1" latinLnBrk="0" hangingPunct="1">
              <a:spcBef>
                <a:spcPct val="0"/>
              </a:spcBef>
              <a:buNone/>
              <a:defRPr sz="48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
              <a:t>Part two</a:t>
            </a:r>
          </a:p>
        </p:txBody>
      </p:sp>
    </p:spTree>
    <p:extLst>
      <p:ext uri="{BB962C8B-B14F-4D97-AF65-F5344CB8AC3E}">
        <p14:creationId xmlns:p14="http://schemas.microsoft.com/office/powerpoint/2010/main" val="307035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483768" y="836712"/>
            <a:ext cx="4053041" cy="811217"/>
          </a:xfrm>
          <a:solidFill>
            <a:schemeClr val="accent4">
              <a:lumMod val="75000"/>
            </a:schemeClr>
          </a:solidFill>
        </p:spPr>
        <p:txBody>
          <a:bodyPr>
            <a:normAutofit/>
          </a:bodyPr>
          <a:lstStyle/>
          <a:p>
            <a:pPr eaLnBrk="1" hangingPunct="1">
              <a:defRPr b="1">
                <a:solidFill>
                  <a:schemeClr val="bg1"/>
                </a:solidFill>
                <a:effectLst>
                  <a:outerShdw blurRad="38100" dist="38100" dir="2700000" algn="tl">
                    <a:srgbClr val="000000"/>
                  </a:outerShdw>
                </a:effectLst>
              </a:defRPr>
            </a:pPr>
            <a:r>
              <a:rPr lang="en"/>
              <a:t>Prepared formulas</a:t>
            </a:r>
            <a:endParaRPr b="1">
              <a:solidFill>
                <a:schemeClr val="bg1"/>
              </a:solidFill>
              <a:effectLst>
                <a:outerShdw blurRad="38100" dist="38100" dir="2700000" algn="tl">
                  <a:srgbClr val="000000"/>
                </a:outerShdw>
              </a:effectLst>
            </a:endParaRPr>
          </a:p>
        </p:txBody>
      </p:sp>
      <p:sp>
        <p:nvSpPr>
          <p:cNvPr id="20484" name="Rectangle 3"/>
          <p:cNvSpPr>
            <a:spLocks noGrp="1" noChangeArrowheads="1"/>
          </p:cNvSpPr>
          <p:nvPr>
            <p:ph type="body" idx="1"/>
          </p:nvPr>
        </p:nvSpPr>
        <p:spPr>
          <a:xfrm>
            <a:off x="1115616" y="2119257"/>
            <a:ext cx="6984776" cy="3603812"/>
          </a:xfrm>
        </p:spPr>
        <p:txBody>
          <a:bodyPr/>
          <a:lstStyle/>
          <a:p>
            <a:pPr eaLnBrk="1" hangingPunct="1">
              <a:defRPr sz="2800"/>
            </a:pPr>
            <a:r>
              <a:rPr lang="en"/>
              <a:t>They are sports formulas that have been briefly defined by Excel.</a:t>
            </a:r>
          </a:p>
          <a:p>
            <a:pPr eaLnBrk="1" hangingPunct="1">
              <a:buFontTx/>
              <a:buNone/>
              <a:defRPr sz="2800"/>
            </a:pPr>
            <a:r>
              <a:rPr lang="en"/>
              <a:t>Text written by user: = A1 + A2 + A3</a:t>
            </a:r>
          </a:p>
          <a:p>
            <a:pPr eaLnBrk="1" hangingPunct="1">
              <a:buFontTx/>
              <a:buNone/>
              <a:defRPr sz="2800"/>
            </a:pPr>
            <a:r>
              <a:rPr lang="en"/>
              <a:t>Format in the programme:     SUM(A1:A3)</a:t>
            </a:r>
          </a:p>
          <a:p>
            <a:pPr eaLnBrk="1" hangingPunct="1">
              <a:buFontTx/>
              <a:buNone/>
            </a:pPr>
            <a:endParaRPr>
              <a:solidFill>
                <a:srgbClr val="0000FF"/>
              </a:solidFill>
            </a:endParaRPr>
          </a:p>
        </p:txBody>
      </p:sp>
    </p:spTree>
    <p:extLst>
      <p:ext uri="{BB962C8B-B14F-4D97-AF65-F5344CB8AC3E}">
        <p14:creationId xmlns:p14="http://schemas.microsoft.com/office/powerpoint/2010/main" val="2687146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txBox="1">
            <a:spLocks/>
          </p:cNvSpPr>
          <p:nvPr/>
        </p:nvSpPr>
        <p:spPr>
          <a:xfrm>
            <a:off x="2026568" y="1052736"/>
            <a:ext cx="4968551" cy="864096"/>
          </a:xfrm>
          <a:prstGeom prst="rect">
            <a:avLst/>
          </a:prstGeom>
          <a:solidFill>
            <a:schemeClr val="accent4">
              <a:lumMod val="75000"/>
            </a:schemeClr>
          </a:solidFill>
        </p:spPr>
        <p:txBody>
          <a:bodyPr vert="horz" lIns="91440" tIns="45720" rIns="91440" bIns="45720" anchor="ctr">
            <a:normAutofit/>
          </a:bodyPr>
          <a:lstStyle>
            <a:lvl1pPr algn="ctr">
              <a:spcBef>
                <a:spcPct val="0"/>
              </a:spcBef>
              <a:buNone/>
              <a:defRPr sz="4400" b="1">
                <a:solidFill>
                  <a:schemeClr val="bg1"/>
                </a:solidFill>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
              <a:t>Dalit Library</a:t>
            </a:r>
          </a:p>
        </p:txBody>
      </p:sp>
      <p:pic>
        <p:nvPicPr>
          <p:cNvPr id="2" name="صورة 1"/>
          <p:cNvPicPr>
            <a:picLocks noChangeAspect="1"/>
          </p:cNvPicPr>
          <p:nvPr/>
        </p:nvPicPr>
        <p:blipFill rotWithShape="1">
          <a:blip r:embed="rId2"/>
          <a:srcRect l="57383" b="80515"/>
          <a:stretch/>
        </p:blipFill>
        <p:spPr>
          <a:xfrm>
            <a:off x="1246814" y="2348880"/>
            <a:ext cx="6528058" cy="22384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725684424"/>
              </p:ext>
            </p:extLst>
          </p:nvPr>
        </p:nvGraphicFramePr>
        <p:xfrm>
          <a:off x="2483768" y="2420888"/>
          <a:ext cx="5112568" cy="3384377"/>
        </p:xfrm>
        <a:graphic>
          <a:graphicData uri="http://schemas.openxmlformats.org/drawingml/2006/table">
            <a:tbl>
              <a:tblPr firstRow="1" bandRow="1">
                <a:tableStyleId>{17292A2E-F333-43FB-9621-5CBBE7FDCDCB}</a:tableStyleId>
              </a:tblPr>
              <a:tblGrid>
                <a:gridCol w="2556284">
                  <a:extLst>
                    <a:ext uri="{9D8B030D-6E8A-4147-A177-3AD203B41FA5}">
                      <a16:colId xmlns:a16="http://schemas.microsoft.com/office/drawing/2014/main" val="20000"/>
                    </a:ext>
                  </a:extLst>
                </a:gridCol>
                <a:gridCol w="2556284">
                  <a:extLst>
                    <a:ext uri="{9D8B030D-6E8A-4147-A177-3AD203B41FA5}">
                      <a16:colId xmlns:a16="http://schemas.microsoft.com/office/drawing/2014/main" val="20001"/>
                    </a:ext>
                  </a:extLst>
                </a:gridCol>
              </a:tblGrid>
              <a:tr h="881601">
                <a:tc>
                  <a:txBody>
                    <a:bodyPr/>
                    <a:lstStyle/>
                    <a:p>
                      <a:pPr algn="ctr" rtl="false">
                        <a:defRPr sz="2400"/>
                      </a:pPr>
                      <a:r>
                        <a:rPr lang="en"/>
                        <a:t>General version of the Guide</a:t>
                      </a:r>
                      <a:endParaRPr sz="2400" b="1" baseline="0"/>
                    </a:p>
                  </a:txBody>
                  <a:tcPr/>
                </a:tc>
                <a:tc>
                  <a:txBody>
                    <a:bodyPr/>
                    <a:lstStyle/>
                    <a:p>
                      <a:pPr algn="ctr" rtl="false">
                        <a:defRPr sz="2400"/>
                      </a:pPr>
                      <a:r>
                        <a:rPr lang="en"/>
                        <a:t>Purpose</a:t>
                      </a:r>
                      <a:endParaRPr sz="2400" b="1"/>
                    </a:p>
                  </a:txBody>
                  <a:tcPr/>
                </a:tc>
                <a:extLst>
                  <a:ext uri="{0D108BD9-81ED-4DB2-BD59-A6C34878D82A}">
                    <a16:rowId xmlns:a16="http://schemas.microsoft.com/office/drawing/2014/main" val="10000"/>
                  </a:ext>
                </a:extLst>
              </a:tr>
              <a:tr h="670852">
                <a:tc>
                  <a:txBody>
                    <a:bodyPr/>
                    <a:lstStyle/>
                    <a:p>
                      <a:pPr marL="0" marR="0" indent="0" algn="ctr" defTabSz="914400" rtl="false" eaLnBrk="1" fontAlgn="auto" latinLnBrk="0" hangingPunct="1">
                        <a:lnSpc>
                          <a:spcPct val="100000"/>
                        </a:lnSpc>
                        <a:spcBef>
                          <a:spcPts val="0"/>
                        </a:spcBef>
                        <a:spcAft>
                          <a:spcPts val="0"/>
                        </a:spcAft>
                        <a:buClrTx/>
                        <a:buSzTx/>
                        <a:buFontTx/>
                        <a:buNone/>
                        <a:tabLst/>
                        <a:defRPr sz="2400"/>
                      </a:pPr>
                      <a:r>
                        <a:rPr lang="en"/>
                        <a:t>=Date</a:t>
                      </a:r>
                      <a:endParaRPr sz="2400" b="1"/>
                    </a:p>
                  </a:txBody>
                  <a:tcPr/>
                </a:tc>
                <a:tc>
                  <a:txBody>
                    <a:bodyPr/>
                    <a:lstStyle/>
                    <a:p>
                      <a:pPr algn="ctr" rtl="false">
                        <a:defRPr sz="2000"/>
                      </a:pPr>
                      <a:r>
                        <a:rPr lang="en"/>
                        <a:t>Introduction of date</a:t>
                      </a:r>
                      <a:endParaRPr sz="2000" b="1" baseline="0"/>
                    </a:p>
                  </a:txBody>
                  <a:tcPr/>
                </a:tc>
                <a:extLst>
                  <a:ext uri="{0D108BD9-81ED-4DB2-BD59-A6C34878D82A}">
                    <a16:rowId xmlns:a16="http://schemas.microsoft.com/office/drawing/2014/main" val="10001"/>
                  </a:ext>
                </a:extLst>
              </a:tr>
              <a:tr h="915962">
                <a:tc>
                  <a:txBody>
                    <a:bodyPr/>
                    <a:lstStyle/>
                    <a:p>
                      <a:pPr marL="0" marR="0" indent="0" algn="ctr" defTabSz="914400" rtl="false" eaLnBrk="1" fontAlgn="auto" latinLnBrk="0" hangingPunct="1">
                        <a:lnSpc>
                          <a:spcPct val="100000"/>
                        </a:lnSpc>
                        <a:spcBef>
                          <a:spcPts val="0"/>
                        </a:spcBef>
                        <a:spcAft>
                          <a:spcPts val="0"/>
                        </a:spcAft>
                        <a:buClrTx/>
                        <a:buSzTx/>
                        <a:buFontTx/>
                        <a:buNone/>
                        <a:tabLst/>
                        <a:defRPr sz="2400"/>
                      </a:pPr>
                      <a:r>
                        <a:rPr lang="en"/>
                        <a:t>=Today</a:t>
                      </a:r>
                      <a:endParaRPr sz="2400" b="1"/>
                    </a:p>
                  </a:txBody>
                  <a:tcPr/>
                </a:tc>
                <a:tc>
                  <a:txBody>
                    <a:bodyPr/>
                    <a:lstStyle/>
                    <a:p>
                      <a:pPr algn="ctr" rtl="false">
                        <a:defRPr sz="2400"/>
                      </a:pPr>
                      <a:r>
                        <a:rPr lang="en"/>
                        <a:t>Restoration of the date of today</a:t>
                      </a:r>
                      <a:endParaRPr sz="2400" b="1"/>
                    </a:p>
                  </a:txBody>
                  <a:tcPr/>
                </a:tc>
                <a:extLst>
                  <a:ext uri="{0D108BD9-81ED-4DB2-BD59-A6C34878D82A}">
                    <a16:rowId xmlns:a16="http://schemas.microsoft.com/office/drawing/2014/main" val="10002"/>
                  </a:ext>
                </a:extLst>
              </a:tr>
              <a:tr h="915962">
                <a:tc>
                  <a:txBody>
                    <a:bodyPr/>
                    <a:lstStyle/>
                    <a:p>
                      <a:pPr marL="0" marR="0" indent="0" algn="ctr" defTabSz="914400" rtl="false" eaLnBrk="1" fontAlgn="auto" latinLnBrk="0" hangingPunct="1">
                        <a:lnSpc>
                          <a:spcPct val="100000"/>
                        </a:lnSpc>
                        <a:spcBef>
                          <a:spcPts val="0"/>
                        </a:spcBef>
                        <a:spcAft>
                          <a:spcPts val="0"/>
                        </a:spcAft>
                        <a:buClrTx/>
                        <a:buSzTx/>
                        <a:buFontTx/>
                        <a:buNone/>
                        <a:tabLst/>
                        <a:defRPr sz="2400"/>
                      </a:pPr>
                      <a:r>
                        <a:rPr lang="en"/>
                        <a:t>= Now</a:t>
                      </a:r>
                      <a:endParaRPr sz="2400"/>
                    </a:p>
                    <a:p>
                      <a:pPr algn="ctr" rtl="false"/>
                      <a:endParaRPr sz="2400" b="1"/>
                    </a:p>
                  </a:txBody>
                  <a:tcPr/>
                </a:tc>
                <a:tc>
                  <a:txBody>
                    <a:bodyPr/>
                    <a:lstStyle/>
                    <a:p>
                      <a:pPr marL="0" marR="0" indent="0" algn="ctr" defTabSz="914400" rtl="false" eaLnBrk="1" fontAlgn="auto" latinLnBrk="0" hangingPunct="1">
                        <a:lnSpc>
                          <a:spcPct val="100000"/>
                        </a:lnSpc>
                        <a:spcBef>
                          <a:spcPts val="0"/>
                        </a:spcBef>
                        <a:spcAft>
                          <a:spcPts val="0"/>
                        </a:spcAft>
                        <a:buClrTx/>
                        <a:buSzTx/>
                        <a:buFontTx/>
                        <a:buNone/>
                        <a:tabLst/>
                        <a:defRPr sz="2400"/>
                      </a:pPr>
                      <a:r>
                        <a:rPr lang="en"/>
                        <a:t>Restoration of the date of today</a:t>
                      </a:r>
                    </a:p>
                    <a:p>
                      <a:pPr marL="0" marR="0" indent="0" algn="ctr" defTabSz="914400" rtl="false" eaLnBrk="1" fontAlgn="auto" latinLnBrk="0" hangingPunct="1">
                        <a:lnSpc>
                          <a:spcPct val="100000"/>
                        </a:lnSpc>
                        <a:spcBef>
                          <a:spcPts val="0"/>
                        </a:spcBef>
                        <a:spcAft>
                          <a:spcPts val="0"/>
                        </a:spcAft>
                        <a:buClrTx/>
                        <a:buSzTx/>
                        <a:buFontTx/>
                        <a:buNone/>
                        <a:tabLst/>
                        <a:defRPr sz="2400"/>
                      </a:pPr>
                      <a:r>
                        <a:rPr lang="en"/>
                        <a:t>Currently</a:t>
                      </a:r>
                      <a:endParaRPr sz="2400" b="1" baseline="0"/>
                    </a:p>
                  </a:txBody>
                  <a:tcPr/>
                </a:tc>
                <a:extLst>
                  <a:ext uri="{0D108BD9-81ED-4DB2-BD59-A6C34878D82A}">
                    <a16:rowId xmlns:a16="http://schemas.microsoft.com/office/drawing/2014/main" val="10003"/>
                  </a:ext>
                </a:extLst>
              </a:tr>
            </a:tbl>
          </a:graphicData>
        </a:graphic>
      </p:graphicFrame>
      <p:sp>
        <p:nvSpPr>
          <p:cNvPr id="6" name="عنوان 1"/>
          <p:cNvSpPr txBox="1">
            <a:spLocks/>
          </p:cNvSpPr>
          <p:nvPr/>
        </p:nvSpPr>
        <p:spPr>
          <a:xfrm>
            <a:off x="2555776" y="980728"/>
            <a:ext cx="4968551" cy="1080120"/>
          </a:xfrm>
          <a:prstGeom prst="rect">
            <a:avLst/>
          </a:prstGeom>
        </p:spPr>
        <p:txBody>
          <a:bodyPr vert="horz" lIns="91440" tIns="45720" rIns="91440" bIns="45720" anchor="b">
            <a:normAutofit fontScale="85000" lnSpcReduction="10000"/>
          </a:bodyPr>
          <a:lstStyle/>
          <a:p>
            <a:pPr marL="0" marR="0" lvl="0" indent="0" algn="ctr" defTabSz="914400" rtl="false" eaLnBrk="1" fontAlgn="auto" latinLnBrk="0" hangingPunct="1">
              <a:lnSpc>
                <a:spcPct val="100000"/>
              </a:lnSpc>
              <a:spcBef>
                <a:spcPct val="0"/>
              </a:spcBef>
              <a:spcAft>
                <a:spcPts val="0"/>
              </a:spcAft>
              <a:buClrTx/>
              <a:buSzTx/>
              <a:buFontTx/>
              <a:buNone/>
              <a:tabLst/>
              <a:defRPr sz="4800" b="1" kern="1200">
                <a:ln>
                  <a:noFill/>
                </a:ln>
                <a:solidFill>
                  <a:schemeClr val="tx2">
                    <a:lumMod val="75000"/>
                  </a:schemeClr>
                </a:solidFill>
                <a:effectLst/>
                <a:uLnTx/>
                <a:uFillTx/>
                <a:latin typeface="+mj-lt"/>
                <a:ea typeface="+mj-ea"/>
                <a:cs typeface="+mj-cs"/>
              </a:defRPr>
            </a:pPr>
            <a:r>
              <a:rPr lang="en"/>
              <a:t>Examples of history and time</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034" y="1124744"/>
            <a:ext cx="971586"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80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841756370"/>
              </p:ext>
            </p:extLst>
          </p:nvPr>
        </p:nvGraphicFramePr>
        <p:xfrm>
          <a:off x="2480599" y="2276872"/>
          <a:ext cx="5256584" cy="3521563"/>
        </p:xfrm>
        <a:graphic>
          <a:graphicData uri="http://schemas.openxmlformats.org/drawingml/2006/table">
            <a:tbl>
              <a:tblPr firstRow="1" bandRow="1">
                <a:tableStyleId>{17292A2E-F333-43FB-9621-5CBBE7FDCDCB}</a:tableStyleId>
              </a:tblPr>
              <a:tblGrid>
                <a:gridCol w="2628292">
                  <a:extLst>
                    <a:ext uri="{9D8B030D-6E8A-4147-A177-3AD203B41FA5}">
                      <a16:colId xmlns:a16="http://schemas.microsoft.com/office/drawing/2014/main" val="20000"/>
                    </a:ext>
                  </a:extLst>
                </a:gridCol>
                <a:gridCol w="2628292">
                  <a:extLst>
                    <a:ext uri="{9D8B030D-6E8A-4147-A177-3AD203B41FA5}">
                      <a16:colId xmlns:a16="http://schemas.microsoft.com/office/drawing/2014/main" val="20001"/>
                    </a:ext>
                  </a:extLst>
                </a:gridCol>
              </a:tblGrid>
              <a:tr h="788243">
                <a:tc>
                  <a:txBody>
                    <a:bodyPr/>
                    <a:lstStyle/>
                    <a:p>
                      <a:pPr algn="ctr" rtl="false">
                        <a:defRPr sz="2400"/>
                      </a:pPr>
                      <a:r>
                        <a:rPr lang="en"/>
                        <a:t>General version of the Guide</a:t>
                      </a:r>
                      <a:endParaRPr sz="2400" b="1" baseline="0"/>
                    </a:p>
                  </a:txBody>
                  <a:tcPr/>
                </a:tc>
                <a:tc>
                  <a:txBody>
                    <a:bodyPr/>
                    <a:lstStyle/>
                    <a:p>
                      <a:pPr algn="ctr" rtl="false">
                        <a:defRPr sz="2400"/>
                      </a:pPr>
                      <a:r>
                        <a:rPr lang="en"/>
                        <a:t>Purpose</a:t>
                      </a:r>
                      <a:endParaRPr sz="2400" b="1"/>
                    </a:p>
                  </a:txBody>
                  <a:tcPr/>
                </a:tc>
                <a:extLst>
                  <a:ext uri="{0D108BD9-81ED-4DB2-BD59-A6C34878D82A}">
                    <a16:rowId xmlns:a16="http://schemas.microsoft.com/office/drawing/2014/main" val="10000"/>
                  </a:ext>
                </a:extLst>
              </a:tr>
              <a:tr h="697637">
                <a:tc>
                  <a:txBody>
                    <a:bodyPr/>
                    <a:lstStyle/>
                    <a:p>
                      <a:pPr marL="0" marR="0" indent="0" algn="ctr" defTabSz="914400" rtl="false" eaLnBrk="1" fontAlgn="auto" latinLnBrk="0" hangingPunct="1">
                        <a:lnSpc>
                          <a:spcPct val="100000"/>
                        </a:lnSpc>
                        <a:spcBef>
                          <a:spcPts val="0"/>
                        </a:spcBef>
                        <a:spcAft>
                          <a:spcPts val="0"/>
                        </a:spcAft>
                        <a:buClrTx/>
                        <a:buSzTx/>
                        <a:buFontTx/>
                        <a:buNone/>
                        <a:tabLst/>
                        <a:defRPr sz="2400"/>
                      </a:pPr>
                      <a:r>
                        <a:rPr lang="en"/>
                        <a:t>=LEN(D4)</a:t>
                      </a:r>
                      <a:endParaRPr sz="2400" b="1"/>
                    </a:p>
                  </a:txBody>
                  <a:tcPr/>
                </a:tc>
                <a:tc>
                  <a:txBody>
                    <a:bodyPr/>
                    <a:lstStyle/>
                    <a:p>
                      <a:pPr algn="ctr" rtl="false">
                        <a:defRPr sz="2000"/>
                      </a:pPr>
                      <a:r>
                        <a:rPr lang="en"/>
                        <a:t>Number of characters in the cell</a:t>
                      </a:r>
                      <a:endParaRPr sz="2000" b="1" baseline="0"/>
                    </a:p>
                  </a:txBody>
                  <a:tcPr/>
                </a:tc>
                <a:extLst>
                  <a:ext uri="{0D108BD9-81ED-4DB2-BD59-A6C34878D82A}">
                    <a16:rowId xmlns:a16="http://schemas.microsoft.com/office/drawing/2014/main" val="10001"/>
                  </a:ext>
                </a:extLst>
              </a:tr>
              <a:tr h="599811">
                <a:tc>
                  <a:txBody>
                    <a:bodyPr/>
                    <a:lstStyle/>
                    <a:p>
                      <a:pPr marL="0" marR="0" indent="0" algn="ctr" defTabSz="914400" rtl="false" eaLnBrk="1" fontAlgn="auto" latinLnBrk="0" hangingPunct="1">
                        <a:lnSpc>
                          <a:spcPct val="100000"/>
                        </a:lnSpc>
                        <a:spcBef>
                          <a:spcPts val="0"/>
                        </a:spcBef>
                        <a:spcAft>
                          <a:spcPts val="0"/>
                        </a:spcAft>
                        <a:buClrTx/>
                        <a:buSzTx/>
                        <a:buFontTx/>
                        <a:buNone/>
                        <a:tabLst/>
                        <a:defRPr sz="2400"/>
                      </a:pPr>
                      <a:r>
                        <a:rPr lang="en"/>
                        <a:t>TRIM(A4)</a:t>
                      </a:r>
                      <a:endParaRPr sz="2400" b="1"/>
                    </a:p>
                  </a:txBody>
                  <a:tcPr/>
                </a:tc>
                <a:tc>
                  <a:txBody>
                    <a:bodyPr/>
                    <a:lstStyle/>
                    <a:p>
                      <a:pPr algn="ctr" rtl="false">
                        <a:defRPr sz="2000"/>
                      </a:pPr>
                      <a:r>
                        <a:rPr lang="en"/>
                        <a:t>Reduce the vacuum for one cell</a:t>
                      </a:r>
                      <a:endParaRPr sz="2000" b="1" baseline="0"/>
                    </a:p>
                  </a:txBody>
                  <a:tcPr/>
                </a:tc>
                <a:extLst>
                  <a:ext uri="{0D108BD9-81ED-4DB2-BD59-A6C34878D82A}">
                    <a16:rowId xmlns:a16="http://schemas.microsoft.com/office/drawing/2014/main" val="10002"/>
                  </a:ext>
                </a:extLst>
              </a:tr>
              <a:tr h="599811">
                <a:tc>
                  <a:txBody>
                    <a:bodyPr/>
                    <a:lstStyle/>
                    <a:p>
                      <a:pPr algn="ctr" rtl="false">
                        <a:defRPr sz="2400"/>
                      </a:pPr>
                      <a:r>
                        <a:rPr lang="en"/>
                        <a:t>UPPER =UPPER(F6)</a:t>
                      </a:r>
                      <a:endParaRPr sz="2400" b="1"/>
                    </a:p>
                  </a:txBody>
                  <a:tcPr/>
                </a:tc>
                <a:tc>
                  <a:txBody>
                    <a:bodyPr/>
                    <a:lstStyle/>
                    <a:p>
                      <a:pPr algn="ctr" rtl="false">
                        <a:defRPr sz="2400"/>
                      </a:pPr>
                      <a:r>
                        <a:rPr lang="en"/>
                        <a:t>Small-scale transformation</a:t>
                      </a:r>
                      <a:endParaRPr sz="2400" b="1"/>
                    </a:p>
                  </a:txBody>
                  <a:tcPr/>
                </a:tc>
                <a:extLst>
                  <a:ext uri="{0D108BD9-81ED-4DB2-BD59-A6C34878D82A}">
                    <a16:rowId xmlns:a16="http://schemas.microsoft.com/office/drawing/2014/main" val="10003"/>
                  </a:ext>
                </a:extLst>
              </a:tr>
              <a:tr h="836061">
                <a:tc>
                  <a:txBody>
                    <a:bodyPr/>
                    <a:lstStyle/>
                    <a:p>
                      <a:pPr marL="0" marR="0" indent="0" algn="ctr" defTabSz="914400" rtl="false" eaLnBrk="1" fontAlgn="auto" latinLnBrk="0" hangingPunct="1">
                        <a:lnSpc>
                          <a:spcPct val="100000"/>
                        </a:lnSpc>
                        <a:spcBef>
                          <a:spcPts val="0"/>
                        </a:spcBef>
                        <a:spcAft>
                          <a:spcPts val="0"/>
                        </a:spcAft>
                        <a:buClrTx/>
                        <a:buSzTx/>
                        <a:buFontTx/>
                        <a:buNone/>
                        <a:tabLst/>
                        <a:defRPr sz="2400"/>
                      </a:pPr>
                      <a:r>
                        <a:rPr lang="en"/>
                        <a:t>LOWER(F7)</a:t>
                      </a:r>
                      <a:endParaRPr sz="2400"/>
                    </a:p>
                    <a:p>
                      <a:pPr algn="ctr" rtl="false"/>
                      <a:endParaRPr sz="2400" b="1"/>
                    </a:p>
                  </a:txBody>
                  <a:tcPr/>
                </a:tc>
                <a:tc>
                  <a:txBody>
                    <a:bodyPr/>
                    <a:lstStyle/>
                    <a:p>
                      <a:pPr marL="0" marR="0" indent="0" algn="ctr" defTabSz="914400" rtl="false" eaLnBrk="1" fontAlgn="auto" latinLnBrk="0" hangingPunct="1">
                        <a:lnSpc>
                          <a:spcPct val="100000"/>
                        </a:lnSpc>
                        <a:spcBef>
                          <a:spcPts val="0"/>
                        </a:spcBef>
                        <a:spcAft>
                          <a:spcPts val="0"/>
                        </a:spcAft>
                        <a:buClrTx/>
                        <a:buSzTx/>
                        <a:buFontTx/>
                        <a:buNone/>
                        <a:tabLst/>
                        <a:defRPr sz="2400"/>
                      </a:pPr>
                      <a:r>
                        <a:rPr lang="en"/>
                        <a:t>Large-scale transformation of young people</a:t>
                      </a:r>
                      <a:endParaRPr sz="2400" b="1" baseline="0"/>
                    </a:p>
                  </a:txBody>
                  <a:tcPr/>
                </a:tc>
                <a:extLst>
                  <a:ext uri="{0D108BD9-81ED-4DB2-BD59-A6C34878D82A}">
                    <a16:rowId xmlns:a16="http://schemas.microsoft.com/office/drawing/2014/main" val="10004"/>
                  </a:ext>
                </a:extLst>
              </a:tr>
            </a:tbl>
          </a:graphicData>
        </a:graphic>
      </p:graphicFrame>
      <p:sp>
        <p:nvSpPr>
          <p:cNvPr id="6" name="عنوان 1"/>
          <p:cNvSpPr txBox="1">
            <a:spLocks/>
          </p:cNvSpPr>
          <p:nvPr/>
        </p:nvSpPr>
        <p:spPr>
          <a:xfrm>
            <a:off x="2915816" y="873783"/>
            <a:ext cx="4386150" cy="1016802"/>
          </a:xfrm>
          <a:prstGeom prst="rect">
            <a:avLst/>
          </a:prstGeom>
        </p:spPr>
        <p:txBody>
          <a:bodyPr vert="horz" lIns="91440" tIns="45720" rIns="91440" bIns="45720" anchor="b">
            <a:normAutofit/>
          </a:bodyPr>
          <a:lstStyle/>
          <a:p>
            <a:pPr marL="0" marR="0" lvl="0" indent="0" algn="ctr" defTabSz="914400" rtl="false" eaLnBrk="1" fontAlgn="auto" latinLnBrk="0" hangingPunct="1">
              <a:lnSpc>
                <a:spcPct val="100000"/>
              </a:lnSpc>
              <a:spcBef>
                <a:spcPct val="0"/>
              </a:spcBef>
              <a:spcAft>
                <a:spcPts val="0"/>
              </a:spcAft>
              <a:buClrTx/>
              <a:buSzTx/>
              <a:buFontTx/>
              <a:buNone/>
              <a:tabLst/>
              <a:defRPr sz="4800" b="1" kern="1200">
                <a:ln>
                  <a:noFill/>
                </a:ln>
                <a:solidFill>
                  <a:schemeClr val="tx2">
                    <a:lumMod val="75000"/>
                  </a:schemeClr>
                </a:solidFill>
                <a:effectLst/>
                <a:uLnTx/>
                <a:uFillTx/>
                <a:latin typeface="+mj-lt"/>
                <a:ea typeface="+mj-ea"/>
                <a:cs typeface="+mj-cs"/>
              </a:defRPr>
            </a:pPr>
            <a:r>
              <a:rPr lang="en"/>
              <a:t>Examples of textual States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170505"/>
            <a:ext cx="864096"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80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295667307"/>
              </p:ext>
            </p:extLst>
          </p:nvPr>
        </p:nvGraphicFramePr>
        <p:xfrm>
          <a:off x="2339752" y="2204864"/>
          <a:ext cx="5706634" cy="3580200"/>
        </p:xfrm>
        <a:graphic>
          <a:graphicData uri="http://schemas.openxmlformats.org/drawingml/2006/table">
            <a:tbl>
              <a:tblPr firstRow="1" bandRow="1">
                <a:tableStyleId>{17292A2E-F333-43FB-9621-5CBBE7FDCDCB}</a:tableStyleId>
              </a:tblPr>
              <a:tblGrid>
                <a:gridCol w="2504119">
                  <a:extLst>
                    <a:ext uri="{9D8B030D-6E8A-4147-A177-3AD203B41FA5}">
                      <a16:colId xmlns:a16="http://schemas.microsoft.com/office/drawing/2014/main" val="20000"/>
                    </a:ext>
                  </a:extLst>
                </a:gridCol>
                <a:gridCol w="3202515">
                  <a:extLst>
                    <a:ext uri="{9D8B030D-6E8A-4147-A177-3AD203B41FA5}">
                      <a16:colId xmlns:a16="http://schemas.microsoft.com/office/drawing/2014/main" val="20001"/>
                    </a:ext>
                  </a:extLst>
                </a:gridCol>
              </a:tblGrid>
              <a:tr h="555342">
                <a:tc>
                  <a:txBody>
                    <a:bodyPr/>
                    <a:lstStyle/>
                    <a:p>
                      <a:pPr algn="ctr" rtl="false">
                        <a:defRPr sz="2400"/>
                      </a:pPr>
                      <a:r>
                        <a:rPr lang="en"/>
                        <a:t>Indicator</a:t>
                      </a:r>
                      <a:endParaRPr sz="2400" b="1" baseline="0"/>
                    </a:p>
                  </a:txBody>
                  <a:tcPr/>
                </a:tc>
                <a:tc>
                  <a:txBody>
                    <a:bodyPr/>
                    <a:lstStyle/>
                    <a:p>
                      <a:pPr algn="ctr" rtl="false">
                        <a:defRPr sz="2400"/>
                      </a:pPr>
                      <a:r>
                        <a:rPr lang="en"/>
                        <a:t>Purpose</a:t>
                      </a:r>
                      <a:endParaRPr sz="2400" b="1"/>
                    </a:p>
                  </a:txBody>
                  <a:tcPr/>
                </a:tc>
                <a:extLst>
                  <a:ext uri="{0D108BD9-81ED-4DB2-BD59-A6C34878D82A}">
                    <a16:rowId xmlns:a16="http://schemas.microsoft.com/office/drawing/2014/main" val="10000"/>
                  </a:ext>
                </a:extLst>
              </a:tr>
              <a:tr h="677898">
                <a:tc>
                  <a:txBody>
                    <a:bodyPr/>
                    <a:lstStyle/>
                    <a:p>
                      <a:pPr algn="ctr" rtl="false">
                        <a:defRPr sz="2400"/>
                      </a:pPr>
                      <a:r>
                        <a:rPr lang="en"/>
                        <a:t>Average(A1:A6) =</a:t>
                      </a:r>
                      <a:endParaRPr sz="2400" b="1"/>
                    </a:p>
                  </a:txBody>
                  <a:tcPr/>
                </a:tc>
                <a:tc>
                  <a:txBody>
                    <a:bodyPr/>
                    <a:lstStyle/>
                    <a:p>
                      <a:pPr algn="ctr" rtl="false">
                        <a:defRPr sz="2400"/>
                      </a:pPr>
                      <a:r>
                        <a:rPr lang="en"/>
                        <a:t>Creation of the accounting medium</a:t>
                      </a:r>
                      <a:endParaRPr sz="2400" b="1"/>
                    </a:p>
                  </a:txBody>
                  <a:tcPr/>
                </a:tc>
                <a:extLst>
                  <a:ext uri="{0D108BD9-81ED-4DB2-BD59-A6C34878D82A}">
                    <a16:rowId xmlns:a16="http://schemas.microsoft.com/office/drawing/2014/main" val="10001"/>
                  </a:ext>
                </a:extLst>
              </a:tr>
              <a:tr h="593820">
                <a:tc>
                  <a:txBody>
                    <a:bodyPr/>
                    <a:lstStyle/>
                    <a:p>
                      <a:pPr algn="ctr" rtl="false">
                        <a:defRPr sz="2400"/>
                      </a:pPr>
                      <a:r>
                        <a:rPr lang="en"/>
                        <a:t>Count(A1:A6)</a:t>
                      </a:r>
                      <a:endParaRPr sz="2400" b="1"/>
                    </a:p>
                  </a:txBody>
                  <a:tcPr/>
                </a:tc>
                <a:tc>
                  <a:txBody>
                    <a:bodyPr/>
                    <a:lstStyle/>
                    <a:p>
                      <a:pPr algn="ctr" rtl="false">
                        <a:defRPr sz="2000"/>
                      </a:pPr>
                      <a:r>
                        <a:rPr lang="en"/>
                        <a:t>To calculate the number of existing figures</a:t>
                      </a:r>
                    </a:p>
                    <a:p>
                      <a:pPr algn="ctr" rtl="false">
                        <a:defRPr sz="2000"/>
                      </a:pPr>
                      <a:r>
                        <a:rPr lang="en"/>
                        <a:t>Within the scope</a:t>
                      </a:r>
                      <a:endParaRPr sz="2000" b="1" baseline="0"/>
                    </a:p>
                  </a:txBody>
                  <a:tcPr/>
                </a:tc>
                <a:extLst>
                  <a:ext uri="{0D108BD9-81ED-4DB2-BD59-A6C34878D82A}">
                    <a16:rowId xmlns:a16="http://schemas.microsoft.com/office/drawing/2014/main" val="10002"/>
                  </a:ext>
                </a:extLst>
              </a:tr>
              <a:tr h="777695">
                <a:tc>
                  <a:txBody>
                    <a:bodyPr/>
                    <a:lstStyle/>
                    <a:p>
                      <a:pPr algn="ctr" rtl="false">
                        <a:defRPr sz="2400"/>
                      </a:pPr>
                      <a:r>
                        <a:rPr lang="en"/>
                        <a:t>Max(A1:A6)</a:t>
                      </a:r>
                      <a:endParaRPr sz="2400" b="1"/>
                    </a:p>
                  </a:txBody>
                  <a:tcPr/>
                </a:tc>
                <a:tc>
                  <a:txBody>
                    <a:bodyPr/>
                    <a:lstStyle/>
                    <a:p>
                      <a:pPr algn="ctr" rtl="false">
                        <a:defRPr sz="2400"/>
                      </a:pPr>
                      <a:r>
                        <a:rPr lang="en"/>
                        <a:t>Maximum value within scope</a:t>
                      </a:r>
                    </a:p>
                    <a:p>
                      <a:pPr marL="0" marR="0" indent="0" algn="ctr" defTabSz="914400" rtl="false" eaLnBrk="1" fontAlgn="auto" latinLnBrk="0" hangingPunct="1">
                        <a:lnSpc>
                          <a:spcPct val="100000"/>
                        </a:lnSpc>
                        <a:spcBef>
                          <a:spcPts val="0"/>
                        </a:spcBef>
                        <a:spcAft>
                          <a:spcPts val="0"/>
                        </a:spcAft>
                        <a:buClrTx/>
                        <a:buSzTx/>
                        <a:buFontTx/>
                        <a:buNone/>
                        <a:tabLst/>
                        <a:defRPr sz="2400"/>
                      </a:pPr>
                      <a:r>
                        <a:rPr lang="en"/>
                        <a:t>Maximum Value</a:t>
                      </a:r>
                      <a:endParaRPr sz="2400" b="1"/>
                    </a:p>
                  </a:txBody>
                  <a:tcPr/>
                </a:tc>
                <a:extLst>
                  <a:ext uri="{0D108BD9-81ED-4DB2-BD59-A6C34878D82A}">
                    <a16:rowId xmlns:a16="http://schemas.microsoft.com/office/drawing/2014/main" val="10003"/>
                  </a:ext>
                </a:extLst>
              </a:tr>
              <a:tr h="777695">
                <a:tc>
                  <a:txBody>
                    <a:bodyPr/>
                    <a:lstStyle/>
                    <a:p>
                      <a:pPr algn="ctr" rtl="false">
                        <a:defRPr sz="2400"/>
                      </a:pPr>
                      <a:r>
                        <a:rPr lang="en"/>
                        <a:t>Min = A1:A6</a:t>
                      </a:r>
                      <a:endParaRPr sz="2400" b="1"/>
                    </a:p>
                  </a:txBody>
                  <a:tcPr/>
                </a:tc>
                <a:tc>
                  <a:txBody>
                    <a:bodyPr/>
                    <a:lstStyle/>
                    <a:p>
                      <a:pPr marL="0" marR="0" indent="0" algn="ctr" defTabSz="914400" rtl="false" eaLnBrk="1" fontAlgn="auto" latinLnBrk="0" hangingPunct="1">
                        <a:lnSpc>
                          <a:spcPct val="100000"/>
                        </a:lnSpc>
                        <a:spcBef>
                          <a:spcPts val="0"/>
                        </a:spcBef>
                        <a:spcAft>
                          <a:spcPts val="0"/>
                        </a:spcAft>
                        <a:buClrTx/>
                        <a:buSzTx/>
                        <a:buFontTx/>
                        <a:buNone/>
                        <a:tabLst/>
                        <a:defRPr sz="2400"/>
                      </a:pPr>
                      <a:r>
                        <a:rPr lang="en"/>
                        <a:t>Minimum value within scope</a:t>
                      </a:r>
                    </a:p>
                    <a:p>
                      <a:pPr marL="0" marR="0" indent="0" algn="ctr" defTabSz="914400" rtl="false" eaLnBrk="1" fontAlgn="auto" latinLnBrk="0" hangingPunct="1">
                        <a:lnSpc>
                          <a:spcPct val="100000"/>
                        </a:lnSpc>
                        <a:spcBef>
                          <a:spcPts val="0"/>
                        </a:spcBef>
                        <a:spcAft>
                          <a:spcPts val="0"/>
                        </a:spcAft>
                        <a:buClrTx/>
                        <a:buSzTx/>
                        <a:buFontTx/>
                        <a:buNone/>
                        <a:tabLst/>
                        <a:defRPr sz="2400"/>
                      </a:pPr>
                      <a:r>
                        <a:rPr lang="en"/>
                        <a:t>Minimum Value</a:t>
                      </a:r>
                      <a:endParaRPr sz="2400" b="1"/>
                    </a:p>
                  </a:txBody>
                  <a:tcPr/>
                </a:tc>
                <a:extLst>
                  <a:ext uri="{0D108BD9-81ED-4DB2-BD59-A6C34878D82A}">
                    <a16:rowId xmlns:a16="http://schemas.microsoft.com/office/drawing/2014/main" val="10004"/>
                  </a:ext>
                </a:extLst>
              </a:tr>
            </a:tbl>
          </a:graphicData>
        </a:graphic>
      </p:graphicFrame>
      <p:sp>
        <p:nvSpPr>
          <p:cNvPr id="6" name="عنوان 1"/>
          <p:cNvSpPr txBox="1">
            <a:spLocks/>
          </p:cNvSpPr>
          <p:nvPr/>
        </p:nvSpPr>
        <p:spPr>
          <a:xfrm>
            <a:off x="2537022" y="1052736"/>
            <a:ext cx="5040559" cy="792088"/>
          </a:xfrm>
          <a:prstGeom prst="rect">
            <a:avLst/>
          </a:prstGeom>
        </p:spPr>
        <p:txBody>
          <a:bodyPr vert="horz" lIns="91440" tIns="45720" rIns="91440" bIns="45720" anchor="b">
            <a:normAutofit/>
          </a:bodyPr>
          <a:lstStyle/>
          <a:p>
            <a:pPr marL="0" marR="0" lvl="0" indent="0" algn="ctr" defTabSz="914400" rtl="false" eaLnBrk="1" fontAlgn="auto" latinLnBrk="0" hangingPunct="1">
              <a:lnSpc>
                <a:spcPct val="100000"/>
              </a:lnSpc>
              <a:spcBef>
                <a:spcPct val="0"/>
              </a:spcBef>
              <a:spcAft>
                <a:spcPts val="0"/>
              </a:spcAft>
              <a:buClrTx/>
              <a:buSzTx/>
              <a:buFontTx/>
              <a:buNone/>
              <a:tabLst/>
              <a:defRPr sz="4000" b="1">
                <a:solidFill>
                  <a:schemeClr val="tx2">
                    <a:lumMod val="75000"/>
                  </a:schemeClr>
                </a:solidFill>
                <a:latin typeface="+mj-lt"/>
                <a:ea typeface="+mj-ea"/>
                <a:cs typeface="+mj-cs"/>
              </a:defRPr>
            </a:pPr>
            <a:r>
              <a:rPr lang="en"/>
              <a:t>Examples for </a:t>
            </a:r>
            <a:r>
              <a:rPr kern="1200" lang="en">
                <a:ln>
                  <a:noFill/>
                </a:ln>
                <a:effectLst/>
                <a:uLnTx/>
                <a:uFillTx/>
              </a:rPr>
              <a:t>statistical purposes</a:t>
            </a:r>
          </a:p>
        </p:txBody>
      </p:sp>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6940"/>
          <a:stretch/>
        </p:blipFill>
        <p:spPr bwMode="auto">
          <a:xfrm>
            <a:off x="766119" y="1052736"/>
            <a:ext cx="1501625" cy="2482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80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2958426268"/>
              </p:ext>
            </p:extLst>
          </p:nvPr>
        </p:nvGraphicFramePr>
        <p:xfrm>
          <a:off x="1907704" y="1698717"/>
          <a:ext cx="5688632" cy="4207337"/>
        </p:xfrm>
        <a:graphic>
          <a:graphicData uri="http://schemas.openxmlformats.org/drawingml/2006/table">
            <a:tbl>
              <a:tblPr firstRow="1" bandRow="1">
                <a:tableStyleId>{17292A2E-F333-43FB-9621-5CBBE7FDCDCB}</a:tableStyleId>
              </a:tblPr>
              <a:tblGrid>
                <a:gridCol w="2844316">
                  <a:extLst>
                    <a:ext uri="{9D8B030D-6E8A-4147-A177-3AD203B41FA5}">
                      <a16:colId xmlns:a16="http://schemas.microsoft.com/office/drawing/2014/main" val="20000"/>
                    </a:ext>
                  </a:extLst>
                </a:gridCol>
                <a:gridCol w="2844316">
                  <a:extLst>
                    <a:ext uri="{9D8B030D-6E8A-4147-A177-3AD203B41FA5}">
                      <a16:colId xmlns:a16="http://schemas.microsoft.com/office/drawing/2014/main" val="20001"/>
                    </a:ext>
                  </a:extLst>
                </a:gridCol>
              </a:tblGrid>
              <a:tr h="881601">
                <a:tc>
                  <a:txBody>
                    <a:bodyPr/>
                    <a:lstStyle/>
                    <a:p>
                      <a:pPr algn="ctr" rtl="false">
                        <a:defRPr sz="2400"/>
                      </a:pPr>
                      <a:r>
                        <a:rPr lang="en"/>
                        <a:t>Indicator</a:t>
                      </a:r>
                      <a:endParaRPr sz="2400" b="1" baseline="0"/>
                    </a:p>
                  </a:txBody>
                  <a:tcPr/>
                </a:tc>
                <a:tc>
                  <a:txBody>
                    <a:bodyPr/>
                    <a:lstStyle/>
                    <a:p>
                      <a:pPr algn="ctr" rtl="false">
                        <a:defRPr sz="2400"/>
                      </a:pPr>
                      <a:r>
                        <a:rPr lang="en"/>
                        <a:t>Purpose</a:t>
                      </a:r>
                      <a:endParaRPr sz="2400" b="1"/>
                    </a:p>
                  </a:txBody>
                  <a:tcPr/>
                </a:tc>
                <a:extLst>
                  <a:ext uri="{0D108BD9-81ED-4DB2-BD59-A6C34878D82A}">
                    <a16:rowId xmlns:a16="http://schemas.microsoft.com/office/drawing/2014/main" val="10000"/>
                  </a:ext>
                </a:extLst>
              </a:tr>
              <a:tr h="670852">
                <a:tc>
                  <a:txBody>
                    <a:bodyPr/>
                    <a:lstStyle/>
                    <a:p>
                      <a:pPr algn="ctr" rtl="false">
                        <a:defRPr sz="2400"/>
                      </a:pPr>
                      <a:r>
                        <a:rPr lang="en"/>
                        <a:t>SUM(A1:A6)</a:t>
                      </a:r>
                    </a:p>
                    <a:p>
                      <a:pPr marL="0" marR="0" indent="0" algn="ctr" defTabSz="914400" rtl="false" eaLnBrk="1" fontAlgn="auto" latinLnBrk="0" hangingPunct="1">
                        <a:lnSpc>
                          <a:spcPct val="100000"/>
                        </a:lnSpc>
                        <a:spcBef>
                          <a:spcPts val="0"/>
                        </a:spcBef>
                        <a:spcAft>
                          <a:spcPts val="0"/>
                        </a:spcAft>
                        <a:buClrTx/>
                        <a:buSzTx/>
                        <a:buFontTx/>
                        <a:buNone/>
                        <a:tabLst/>
                        <a:defRPr sz="2400"/>
                      </a:pPr>
                      <a:r>
                        <a:rPr lang="en"/>
                        <a:t>SUM(A1, D2, B5 )</a:t>
                      </a:r>
                      <a:endParaRPr sz="2400" b="1"/>
                    </a:p>
                  </a:txBody>
                  <a:tcPr/>
                </a:tc>
                <a:tc>
                  <a:txBody>
                    <a:bodyPr/>
                    <a:lstStyle/>
                    <a:p>
                      <a:pPr algn="ctr" rtl="false">
                        <a:defRPr sz="2000"/>
                      </a:pPr>
                      <a:r>
                        <a:rPr lang="en"/>
                        <a:t>Creation of total scope</a:t>
                      </a:r>
                    </a:p>
                    <a:p>
                      <a:pPr algn="ctr" rtl="false">
                        <a:defRPr sz="2000"/>
                      </a:pPr>
                      <a:r>
                        <a:rPr lang="en"/>
                        <a:t>Creating a total of miscellaneous values</a:t>
                      </a:r>
                      <a:endParaRPr sz="2000" b="1" baseline="0"/>
                    </a:p>
                  </a:txBody>
                  <a:tcPr/>
                </a:tc>
                <a:extLst>
                  <a:ext uri="{0D108BD9-81ED-4DB2-BD59-A6C34878D82A}">
                    <a16:rowId xmlns:a16="http://schemas.microsoft.com/office/drawing/2014/main" val="10001"/>
                  </a:ext>
                </a:extLst>
              </a:tr>
              <a:tr h="670852">
                <a:tc>
                  <a:txBody>
                    <a:bodyPr/>
                    <a:lstStyle/>
                    <a:p>
                      <a:pPr marL="0" marR="0" indent="0" algn="ctr" defTabSz="914400" rtl="false" eaLnBrk="1" fontAlgn="auto" latinLnBrk="0" hangingPunct="1">
                        <a:lnSpc>
                          <a:spcPct val="100000"/>
                        </a:lnSpc>
                        <a:spcBef>
                          <a:spcPts val="0"/>
                        </a:spcBef>
                        <a:spcAft>
                          <a:spcPts val="0"/>
                        </a:spcAft>
                        <a:buClrTx/>
                        <a:buSzTx/>
                        <a:buFontTx/>
                        <a:buNone/>
                        <a:tabLst/>
                        <a:defRPr sz="2400"/>
                      </a:pPr>
                      <a:r>
                        <a:rPr lang="en"/>
                        <a:t>POWER(A1 ;2)</a:t>
                      </a:r>
                      <a:endParaRPr sz="2400" b="1"/>
                    </a:p>
                  </a:txBody>
                  <a:tcPr/>
                </a:tc>
                <a:tc>
                  <a:txBody>
                    <a:bodyPr/>
                    <a:lstStyle/>
                    <a:p>
                      <a:pPr algn="ctr" rtl="false">
                        <a:defRPr sz="2000"/>
                      </a:pPr>
                      <a:r>
                        <a:rPr lang="en"/>
                        <a:t>Power or sorrow</a:t>
                      </a:r>
                      <a:endParaRPr sz="2000" b="1" baseline="0"/>
                    </a:p>
                  </a:txBody>
                  <a:tcPr/>
                </a:tc>
                <a:extLst>
                  <a:ext uri="{0D108BD9-81ED-4DB2-BD59-A6C34878D82A}">
                    <a16:rowId xmlns:a16="http://schemas.microsoft.com/office/drawing/2014/main" val="10002"/>
                  </a:ext>
                </a:extLst>
              </a:tr>
              <a:tr h="915962">
                <a:tc>
                  <a:txBody>
                    <a:bodyPr/>
                    <a:lstStyle/>
                    <a:p>
                      <a:pPr marL="0" marR="0" indent="0" algn="ctr" defTabSz="914400" rtl="false" eaLnBrk="1" fontAlgn="auto" latinLnBrk="0" hangingPunct="1">
                        <a:lnSpc>
                          <a:spcPct val="100000"/>
                        </a:lnSpc>
                        <a:spcBef>
                          <a:spcPts val="0"/>
                        </a:spcBef>
                        <a:spcAft>
                          <a:spcPts val="0"/>
                        </a:spcAft>
                        <a:buClrTx/>
                        <a:buSzTx/>
                        <a:buFontTx/>
                        <a:buNone/>
                        <a:tabLst/>
                        <a:defRPr sz="2400"/>
                      </a:pPr>
                      <a:r>
                        <a:rPr lang="en"/>
                        <a:t>= SQRT(A1)</a:t>
                      </a:r>
                      <a:endParaRPr sz="2400" b="1"/>
                    </a:p>
                  </a:txBody>
                  <a:tcPr/>
                </a:tc>
                <a:tc>
                  <a:txBody>
                    <a:bodyPr/>
                    <a:lstStyle/>
                    <a:p>
                      <a:pPr algn="ctr" rtl="false">
                        <a:defRPr sz="2400"/>
                      </a:pPr>
                      <a:r>
                        <a:rPr lang="en"/>
                        <a:t>Reactivation of pedagogical roots</a:t>
                      </a:r>
                      <a:endParaRPr sz="2400" b="1"/>
                    </a:p>
                  </a:txBody>
                  <a:tcPr/>
                </a:tc>
                <a:extLst>
                  <a:ext uri="{0D108BD9-81ED-4DB2-BD59-A6C34878D82A}">
                    <a16:rowId xmlns:a16="http://schemas.microsoft.com/office/drawing/2014/main" val="10003"/>
                  </a:ext>
                </a:extLst>
              </a:tr>
              <a:tr h="915962">
                <a:tc>
                  <a:txBody>
                    <a:bodyPr/>
                    <a:lstStyle/>
                    <a:p>
                      <a:pPr algn="ctr" rtl="false">
                        <a:defRPr sz="2400"/>
                      </a:pPr>
                      <a:r>
                        <a:rPr lang="en"/>
                        <a:t>= INT(A2)</a:t>
                      </a:r>
                      <a:endParaRPr sz="2400" b="1"/>
                    </a:p>
                  </a:txBody>
                  <a:tcPr/>
                </a:tc>
                <a:tc>
                  <a:txBody>
                    <a:bodyPr/>
                    <a:lstStyle/>
                    <a:p>
                      <a:pPr marL="0" marR="0" indent="0" algn="ctr" defTabSz="914400" rtl="false" eaLnBrk="1" fontAlgn="auto" latinLnBrk="0" hangingPunct="1">
                        <a:lnSpc>
                          <a:spcPct val="100000"/>
                        </a:lnSpc>
                        <a:spcBef>
                          <a:spcPts val="0"/>
                        </a:spcBef>
                        <a:spcAft>
                          <a:spcPts val="0"/>
                        </a:spcAft>
                        <a:buClrTx/>
                        <a:buSzTx/>
                        <a:buFontTx/>
                        <a:buNone/>
                        <a:tabLst/>
                        <a:defRPr sz="2400"/>
                      </a:pPr>
                      <a:r>
                        <a:rPr lang="en"/>
                        <a:t>Close to the right number</a:t>
                      </a:r>
                      <a:endParaRPr sz="2400" b="1" baseline="0"/>
                    </a:p>
                  </a:txBody>
                  <a:tcPr/>
                </a:tc>
                <a:extLst>
                  <a:ext uri="{0D108BD9-81ED-4DB2-BD59-A6C34878D82A}">
                    <a16:rowId xmlns:a16="http://schemas.microsoft.com/office/drawing/2014/main" val="10004"/>
                  </a:ext>
                </a:extLst>
              </a:tr>
            </a:tbl>
          </a:graphicData>
        </a:graphic>
      </p:graphicFrame>
      <p:sp>
        <p:nvSpPr>
          <p:cNvPr id="7" name="عنوان 1"/>
          <p:cNvSpPr txBox="1">
            <a:spLocks/>
          </p:cNvSpPr>
          <p:nvPr/>
        </p:nvSpPr>
        <p:spPr>
          <a:xfrm>
            <a:off x="2267744" y="836712"/>
            <a:ext cx="5040559" cy="792088"/>
          </a:xfrm>
          <a:prstGeom prst="rect">
            <a:avLst/>
          </a:prstGeom>
        </p:spPr>
        <p:txBody>
          <a:bodyPr vert="horz" lIns="91440" tIns="45720" rIns="91440" bIns="45720" anchor="b">
            <a:normAutofit/>
          </a:bodyPr>
          <a:lstStyle/>
          <a:p>
            <a:pPr marL="0" marR="0" lvl="0" indent="0" algn="ctr" defTabSz="914400" rtl="false" eaLnBrk="1" fontAlgn="auto" latinLnBrk="0" hangingPunct="1">
              <a:lnSpc>
                <a:spcPct val="100000"/>
              </a:lnSpc>
              <a:spcBef>
                <a:spcPct val="0"/>
              </a:spcBef>
              <a:spcAft>
                <a:spcPts val="0"/>
              </a:spcAft>
              <a:buClrTx/>
              <a:buSzTx/>
              <a:buFontTx/>
              <a:buNone/>
              <a:tabLst/>
              <a:defRPr sz="4000" b="1" kern="1200">
                <a:ln>
                  <a:noFill/>
                </a:ln>
                <a:solidFill>
                  <a:schemeClr val="tx2">
                    <a:lumMod val="75000"/>
                  </a:schemeClr>
                </a:solidFill>
                <a:effectLst/>
                <a:uLnTx/>
                <a:uFillTx/>
                <a:latin typeface="+mj-lt"/>
                <a:ea typeface="+mj-ea"/>
                <a:cs typeface="+mj-cs"/>
              </a:defRPr>
            </a:pPr>
            <a:r>
              <a:rPr lang="en"/>
              <a:t>Examples of sports nations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901090"/>
            <a:ext cx="864096" cy="159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780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294308" y="3346982"/>
            <a:ext cx="6128601" cy="923330"/>
          </a:xfrm>
          <a:prstGeom prst="rect">
            <a:avLst/>
          </a:prstGeom>
          <a:noFill/>
        </p:spPr>
        <p:txBody>
          <a:bodyPr wrap="none" lIns="91440" tIns="45720" rIns="91440" bIns="45720">
            <a:spAutoFit/>
          </a:bodyPr>
          <a:lstStyle/>
          <a:p>
            <a:pPr algn="ctr">
              <a:defRPr sz="5400" b="1">
                <a:ln w="10541" cmpd="sng">
                  <a:solidFill>
                    <a:srgbClr val="7D7D7D">
                      <a:tint val="100000"/>
                      <a:shade val="100000"/>
                      <a:satMod val="110000"/>
                    </a:srgbClr>
                  </a:solidFill>
                  <a:prstDash val="solid"/>
                </a:ln>
                <a:solidFill>
                  <a:schemeClr val="accent4">
                    <a:lumMod val="75000"/>
                  </a:schemeClr>
                </a:solidFill>
                <a:effectLst/>
              </a:defRPr>
            </a:pPr>
            <a:r>
              <a:rPr lang="en"/>
              <a:t>Electronic Schedule Programme</a:t>
            </a:r>
          </a:p>
        </p:txBody>
      </p:sp>
      <p:pic>
        <p:nvPicPr>
          <p:cNvPr id="2" name="صورة 1" descr="Original file ‎ (SVG file, nominally 110 × 108 pixels, file size: 4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4308" y="1124744"/>
            <a:ext cx="1800200" cy="1767406"/>
          </a:xfrm>
          <a:prstGeom prst="rect">
            <a:avLst/>
          </a:prstGeom>
        </p:spPr>
      </p:pic>
      <p:sp>
        <p:nvSpPr>
          <p:cNvPr id="7" name="مستطيل 6"/>
          <p:cNvSpPr/>
          <p:nvPr/>
        </p:nvSpPr>
        <p:spPr>
          <a:xfrm>
            <a:off x="3111407" y="1968820"/>
            <a:ext cx="2017552" cy="923330"/>
          </a:xfrm>
          <a:prstGeom prst="rect">
            <a:avLst/>
          </a:prstGeom>
          <a:noFill/>
        </p:spPr>
        <p:txBody>
          <a:bodyPr wrap="square" lIns="91440" tIns="45720" rIns="91440" bIns="45720">
            <a:spAutoFit/>
          </a:bodyPr>
          <a:lstStyle/>
          <a:p>
            <a:pPr algn="ctr">
              <a:defRPr sz="5400" b="1">
                <a:ln w="10541" cmpd="sng">
                  <a:solidFill>
                    <a:srgbClr val="7D7D7D">
                      <a:tint val="100000"/>
                      <a:shade val="100000"/>
                      <a:satMod val="110000"/>
                    </a:srgbClr>
                  </a:solidFill>
                  <a:prstDash val="solid"/>
                </a:ln>
                <a:solidFill>
                  <a:schemeClr val="accent4">
                    <a:lumMod val="75000"/>
                  </a:schemeClr>
                </a:solidFill>
                <a:effectLst/>
              </a:defRPr>
            </a:pPr>
            <a:r>
              <a:rPr lang="en"/>
              <a:t>EXCEL</a:t>
            </a:r>
            <a:endParaRPr sz="5400" b="1" cap="none" spc="0">
              <a:ln w="10541" cmpd="sng">
                <a:solidFill>
                  <a:srgbClr val="7D7D7D">
                    <a:tint val="100000"/>
                    <a:shade val="100000"/>
                    <a:satMod val="110000"/>
                  </a:srgbClr>
                </a:solidFill>
                <a:prstDash val="solid"/>
              </a:ln>
              <a:solidFill>
                <a:schemeClr val="accent4">
                  <a:lumMod val="75000"/>
                </a:schemeClr>
              </a:solidFill>
              <a:effectLst/>
            </a:endParaRPr>
          </a:p>
        </p:txBody>
      </p:sp>
      <p:sp>
        <p:nvSpPr>
          <p:cNvPr id="8" name="Title 1"/>
          <p:cNvSpPr txBox="1">
            <a:spLocks/>
          </p:cNvSpPr>
          <p:nvPr/>
        </p:nvSpPr>
        <p:spPr>
          <a:xfrm>
            <a:off x="2194408" y="4725144"/>
            <a:ext cx="4933031" cy="841977"/>
          </a:xfrm>
          <a:prstGeom prst="rect">
            <a:avLst/>
          </a:prstGeom>
        </p:spPr>
        <p:txBody>
          <a:bodyPr vert="horz" lIns="91440" tIns="45720" rIns="91440" bIns="45720" anchor="b">
            <a:normAutofit/>
          </a:bodyPr>
          <a:lstStyle>
            <a:lvl1pPr algn="ctr" defTabSz="914400" rtl="1" eaLnBrk="1" latinLnBrk="0" hangingPunct="1">
              <a:spcBef>
                <a:spcPct val="0"/>
              </a:spcBef>
              <a:buNone/>
              <a:defRPr sz="48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r>
              <a:rPr lang="en"/>
              <a:t>Third part</a:t>
            </a:r>
          </a:p>
        </p:txBody>
      </p:sp>
    </p:spTree>
    <p:extLst>
      <p:ext uri="{BB962C8B-B14F-4D97-AF65-F5344CB8AC3E}">
        <p14:creationId xmlns:p14="http://schemas.microsoft.com/office/powerpoint/2010/main" val="268700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259632" y="1412776"/>
            <a:ext cx="6840760" cy="4310293"/>
          </a:xfrm>
        </p:spPr>
        <p:txBody>
          <a:bodyPr/>
          <a:lstStyle/>
          <a:p>
            <a:pPr marL="0" indent="0">
              <a:buNone/>
              <a:defRPr sz="2800" b="1" u="sng">
                <a:solidFill>
                  <a:schemeClr val="bg2">
                    <a:lumMod val="50000"/>
                  </a:schemeClr>
                </a:solidFill>
                <a:latin typeface="Arial" pitchFamily="34" charset="0"/>
                <a:cs typeface="Arial" pitchFamily="34" charset="0"/>
              </a:defRPr>
            </a:pPr>
            <a:r>
              <a:rPr lang="en"/>
              <a:t>Key objective of the design of the electronic tables programme</a:t>
            </a:r>
          </a:p>
          <a:p>
            <a:pPr marL="0" indent="0">
              <a:buNone/>
              <a:defRPr sz="2800" b="1" u="sng">
                <a:latin typeface="Arial" pitchFamily="34" charset="0"/>
                <a:cs typeface="Arial" pitchFamily="34" charset="0"/>
              </a:defRPr>
            </a:pPr>
            <a:r>
              <a:rPr lang="en">
                <a:solidFill>
                  <a:srgbClr val="00B050"/>
                </a:solidFill>
              </a:rPr>
              <a:t>Microsoft Excel</a:t>
            </a:r>
            <a:r>
              <a:rPr lang="en">
                <a:solidFill>
                  <a:schemeClr val="bg2">
                    <a:lumMod val="50000"/>
                  </a:schemeClr>
                </a:solidFill>
              </a:rPr>
              <a:t>:</a:t>
            </a:r>
          </a:p>
          <a:p>
            <a:pPr marL="0" indent="0">
              <a:buNone/>
            </a:pPr>
            <a:endParaRPr u="sng">
              <a:solidFill>
                <a:schemeClr val="accent2"/>
              </a:solidFill>
            </a:endParaRPr>
          </a:p>
          <a:p>
            <a:pPr marL="0" indent="0" algn="just">
              <a:buNone/>
            </a:pPr>
            <a:r>
              <a:rPr lang="en"/>
              <a:t> </a:t>
            </a:r>
          </a:p>
          <a:p>
            <a:pPr marL="0" indent="0" algn="just">
              <a:buNone/>
              <a:defRPr sz="2800"/>
            </a:pPr>
            <a:r>
              <a:rPr lang="en"/>
              <a:t>The storage of data, statistical calculations and analyses thereof and the creation of the charts they represent through user-friendly orders.</a:t>
            </a:r>
          </a:p>
          <a:p/>
        </p:txBody>
      </p:sp>
      <p:pic>
        <p:nvPicPr>
          <p:cNvPr id="5" name="صورة 4" descr="Original file ‎ (SVG file, nominally 110 × 108 pixels, file size: 4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2060848"/>
            <a:ext cx="973436" cy="9557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horizontal)">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1"/>
          <p:cNvSpPr txBox="1">
            <a:spLocks/>
          </p:cNvSpPr>
          <p:nvPr/>
        </p:nvSpPr>
        <p:spPr>
          <a:xfrm>
            <a:off x="2699792" y="1340768"/>
            <a:ext cx="5040559" cy="1224136"/>
          </a:xfrm>
          <a:prstGeom prst="rect">
            <a:avLst/>
          </a:prstGeom>
        </p:spPr>
        <p:txBody>
          <a:bodyPr vert="horz" lIns="91440" tIns="45720" rIns="91440" bIns="45720" anchor="b">
            <a:normAutofit fontScale="92500" lnSpcReduction="20000"/>
          </a:bodyPr>
          <a:lstStyle/>
          <a:p>
            <a:pPr marL="0" marR="0" lvl="0" indent="0" algn="ctr" defTabSz="914400" rtl="false" eaLnBrk="1" fontAlgn="auto" latinLnBrk="0" hangingPunct="1">
              <a:lnSpc>
                <a:spcPct val="100000"/>
              </a:lnSpc>
              <a:spcBef>
                <a:spcPct val="0"/>
              </a:spcBef>
              <a:spcAft>
                <a:spcPts val="0"/>
              </a:spcAft>
              <a:buClrTx/>
              <a:buSzTx/>
              <a:buFontTx/>
              <a:buNone/>
              <a:tabLst/>
              <a:defRPr sz="4800" b="1" kern="1200">
                <a:ln>
                  <a:noFill/>
                </a:ln>
                <a:solidFill>
                  <a:schemeClr val="tx2">
                    <a:lumMod val="75000"/>
                  </a:schemeClr>
                </a:solidFill>
                <a:effectLst/>
                <a:uLnTx/>
                <a:uFillTx/>
                <a:latin typeface="+mj-lt"/>
                <a:ea typeface="+mj-ea"/>
                <a:cs typeface="+mj-cs"/>
              </a:defRPr>
            </a:pPr>
            <a:r>
              <a:rPr lang="en"/>
              <a:t>Rationale months</a:t>
            </a:r>
          </a:p>
          <a:p>
            <a:pPr marL="0" marR="0" lvl="0" indent="0" algn="ctr" defTabSz="914400" rtl="false" eaLnBrk="1" fontAlgn="auto" latinLnBrk="0" hangingPunct="1">
              <a:lnSpc>
                <a:spcPct val="100000"/>
              </a:lnSpc>
              <a:spcBef>
                <a:spcPct val="0"/>
              </a:spcBef>
              <a:spcAft>
                <a:spcPts val="0"/>
              </a:spcAft>
              <a:buClrTx/>
              <a:buSzTx/>
              <a:buFontTx/>
              <a:buNone/>
              <a:tabLst/>
              <a:defRPr sz="4800" b="1">
                <a:solidFill>
                  <a:schemeClr val="accent2">
                    <a:lumMod val="75000"/>
                  </a:schemeClr>
                </a:solidFill>
                <a:latin typeface="+mj-lt"/>
                <a:ea typeface="+mj-ea"/>
                <a:cs typeface="+mj-cs"/>
              </a:defRPr>
            </a:pPr>
            <a:r>
              <a:rPr lang="en"/>
              <a:t>Dal-IF</a:t>
            </a:r>
          </a:p>
        </p:txBody>
      </p:sp>
      <p:sp>
        <p:nvSpPr>
          <p:cNvPr id="7" name="مربع نص 6"/>
          <p:cNvSpPr txBox="1"/>
          <p:nvPr/>
        </p:nvSpPr>
        <p:spPr>
          <a:xfrm>
            <a:off x="971600" y="2996952"/>
            <a:ext cx="7416824" cy="2523768"/>
          </a:xfrm>
          <a:prstGeom prst="rect">
            <a:avLst/>
          </a:prstGeom>
          <a:noFill/>
        </p:spPr>
        <p:txBody>
          <a:bodyPr wrap="square">
            <a:spAutoFit/>
          </a:bodyPr>
          <a:lstStyle/>
          <a:p>
            <a:pPr algn="ctr">
              <a:defRPr sz="2800" b="1"/>
            </a:pPr>
            <a:r>
              <a:rPr lang="en"/>
              <a:t>IF (</a:t>
            </a:r>
            <a:r>
              <a:rPr lang="en">
                <a:solidFill>
                  <a:schemeClr val="tx2">
                    <a:lumMod val="75000"/>
                  </a:schemeClr>
                </a:solidFill>
              </a:rPr>
              <a:t>Sea_test</a:t>
            </a:r>
            <a:r>
              <a:rPr lang="en"/>
              <a:t>; </a:t>
            </a:r>
            <a:r>
              <a:rPr lang="en">
                <a:solidFill>
                  <a:schemeClr val="accent4">
                    <a:lumMod val="75000"/>
                  </a:schemeClr>
                </a:solidFill>
              </a:rPr>
              <a:t>value_if_true</a:t>
            </a:r>
            <a:r>
              <a:rPr lang="en"/>
              <a:t>; </a:t>
            </a:r>
            <a:r>
              <a:rPr lang="en">
                <a:solidFill>
                  <a:schemeClr val="accent2"/>
                </a:solidFill>
              </a:rPr>
              <a:t>value_if_false</a:t>
            </a:r>
            <a:r>
              <a:rPr lang="en"/>
              <a:t>)</a:t>
            </a:r>
          </a:p>
          <a:p>
            <a:pPr algn="ctr"/>
            <a:endParaRPr sz="2800" b="1"/>
          </a:p>
          <a:p>
            <a:pPr algn="ctr">
              <a:defRPr sz="2800" b="1"/>
            </a:pPr>
            <a:r>
              <a:rPr lang="en"/>
              <a:t>Ex :</a:t>
            </a:r>
            <a:endParaRPr sz="2800" b="1"/>
          </a:p>
          <a:p>
            <a:pPr algn="ctr"/>
            <a:endParaRPr sz="2800" b="1"/>
          </a:p>
          <a:p>
            <a:pPr algn="ctr">
              <a:defRPr sz="2800" b="1"/>
            </a:pPr>
            <a:r>
              <a:rPr lang="en"/>
              <a:t>IF (A1&gt; =60'</a:t>
            </a:r>
            <a:r>
              <a:rPr lang="en">
                <a:solidFill>
                  <a:schemeClr val="accent4">
                    <a:lumMod val="75000"/>
                  </a:schemeClr>
                </a:solidFill>
              </a:rPr>
              <a:t>YES</a:t>
            </a:r>
            <a:r>
              <a:rPr lang="en"/>
              <a:t>' =</a:t>
            </a:r>
            <a:r>
              <a:rPr lang="en">
                <a:solidFill>
                  <a:schemeClr val="accent2">
                    <a:lumMod val="75000"/>
                  </a:schemeClr>
                </a:solidFill>
              </a:rPr>
              <a:t>NO'</a:t>
            </a:r>
            <a:r>
              <a:rPr lang="en"/>
              <a:t>)</a:t>
            </a:r>
          </a:p>
          <a:p>
            <a:pPr algn="l"/>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052736"/>
            <a:ext cx="1152128" cy="1766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7">
                                            <p:txEl>
                                              <p:pRg st="0" end="0"/>
                                            </p:txEl>
                                          </p:spTgt>
                                        </p:tgtEl>
                                        <p:attrNameLst>
                                          <p:attrName>style.visibility</p:attrName>
                                        </p:attrNameLst>
                                      </p:cBhvr>
                                      <p:to>
                                        <p:strVal val="visible"/>
                                      </p:to>
                                    </p:set>
                                    <p:anim calcmode="discrete" valueType="clr">
                                      <p:cBhvr override="childStyle">
                                        <p:cTn id="12" dur="80"/>
                                        <p:tgtEl>
                                          <p:spTgt spid="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7">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7">
                                            <p:txEl>
                                              <p:pRg st="2" end="2"/>
                                            </p:txEl>
                                          </p:spTgt>
                                        </p:tgtEl>
                                        <p:attrNameLst>
                                          <p:attrName>style.visibility</p:attrName>
                                        </p:attrNameLst>
                                      </p:cBhvr>
                                      <p:to>
                                        <p:strVal val="visible"/>
                                      </p:to>
                                    </p:set>
                                    <p:anim calcmode="discrete" valueType="clr">
                                      <p:cBhvr override="childStyle">
                                        <p:cTn id="19" dur="80"/>
                                        <p:tgtEl>
                                          <p:spTgt spid="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
                                            <p:txEl>
                                              <p:pRg st="2" end="2"/>
                                            </p:txEl>
                                          </p:spTgt>
                                        </p:tgtEl>
                                        <p:attrNameLst>
                                          <p:attrName>fillcolor</p:attrName>
                                        </p:attrNameLst>
                                      </p:cBhvr>
                                      <p:tavLst>
                                        <p:tav tm="0">
                                          <p:val>
                                            <p:clrVal>
                                              <a:schemeClr val="accent2"/>
                                            </p:clrVal>
                                          </p:val>
                                        </p:tav>
                                        <p:tav tm="50000">
                                          <p:val>
                                            <p:clrVal>
                                              <a:schemeClr val="hlink"/>
                                            </p:clrVal>
                                          </p:val>
                                        </p:tav>
                                      </p:tavLst>
                                    </p:anim>
                                    <p:set>
                                      <p:cBhvr>
                                        <p:cTn id="21" dur="80"/>
                                        <p:tgtEl>
                                          <p:spTgt spid="7">
                                            <p:txEl>
                                              <p:pRg st="2" end="2"/>
                                            </p:txEl>
                                          </p:spTgt>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7">
                                            <p:txEl>
                                              <p:pRg st="4" end="4"/>
                                            </p:txEl>
                                          </p:spTgt>
                                        </p:tgtEl>
                                        <p:attrNameLst>
                                          <p:attrName>style.visibility</p:attrName>
                                        </p:attrNameLst>
                                      </p:cBhvr>
                                      <p:to>
                                        <p:strVal val="visible"/>
                                      </p:to>
                                    </p:set>
                                    <p:anim calcmode="discrete" valueType="clr">
                                      <p:cBhvr override="childStyle">
                                        <p:cTn id="26" dur="80"/>
                                        <p:tgtEl>
                                          <p:spTgt spid="7">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7">
                                            <p:txEl>
                                              <p:pRg st="4" end="4"/>
                                            </p:txEl>
                                          </p:spTgt>
                                        </p:tgtEl>
                                        <p:attrNameLst>
                                          <p:attrName>fillcolor</p:attrName>
                                        </p:attrNameLst>
                                      </p:cBhvr>
                                      <p:tavLst>
                                        <p:tav tm="0">
                                          <p:val>
                                            <p:clrVal>
                                              <a:schemeClr val="accent2"/>
                                            </p:clrVal>
                                          </p:val>
                                        </p:tav>
                                        <p:tav tm="50000">
                                          <p:val>
                                            <p:clrVal>
                                              <a:schemeClr val="hlink"/>
                                            </p:clrVal>
                                          </p:val>
                                        </p:tav>
                                      </p:tavLst>
                                    </p:anim>
                                    <p:set>
                                      <p:cBhvr>
                                        <p:cTn id="28" dur="80"/>
                                        <p:tgtEl>
                                          <p:spTgt spid="7">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AutoShape 3"/>
          <p:cNvSpPr>
            <a:spLocks noGrp="1" noChangeAspect="1" noChangeArrowheads="1"/>
          </p:cNvSpPr>
          <p:nvPr>
            <p:ph type="body" idx="1"/>
          </p:nvPr>
        </p:nvSpPr>
        <p:spPr>
          <a:xfrm>
            <a:off x="1043608" y="1600200"/>
            <a:ext cx="7128792" cy="820738"/>
          </a:xfrm>
        </p:spPr>
        <p:txBody>
          <a:bodyPr>
            <a:normAutofit lnSpcReduction="10000"/>
          </a:bodyPr>
          <a:lstStyle/>
          <a:p>
            <a:pPr eaLnBrk="1" hangingPunct="1">
              <a:lnSpc>
                <a:spcPct val="90000"/>
              </a:lnSpc>
              <a:buFontTx/>
              <a:buNone/>
            </a:pPr>
            <a:r>
              <a:rPr lang="en"/>
              <a:t>Its police function gives a particular value if the requirement is achieved and other value is achieved</a:t>
            </a:r>
            <a:endParaRPr sz="2400"/>
          </a:p>
          <a:p>
            <a:pPr eaLnBrk="1" hangingPunct="1">
              <a:lnSpc>
                <a:spcPct val="90000"/>
              </a:lnSpc>
              <a:buFontTx/>
              <a:buNone/>
            </a:pPr>
            <a:r>
              <a:rPr lang="en"/>
              <a:t>If the condition is not met.</a:t>
            </a:r>
          </a:p>
          <a:p>
            <a:pPr eaLnBrk="1" hangingPunct="1">
              <a:lnSpc>
                <a:spcPct val="90000"/>
              </a:lnSpc>
              <a:buFontTx/>
              <a:buNone/>
            </a:pPr>
            <a:endParaRPr sz="2400"/>
          </a:p>
        </p:txBody>
      </p:sp>
      <p:pic>
        <p:nvPicPr>
          <p:cNvPr id="317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636912"/>
            <a:ext cx="7272808"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41991" name="Rectangle 7"/>
          <p:cNvSpPr>
            <a:spLocks noGrp="1" noChangeArrowheads="1"/>
          </p:cNvSpPr>
          <p:nvPr>
            <p:ph type="title"/>
          </p:nvPr>
        </p:nvSpPr>
        <p:spPr>
          <a:xfrm>
            <a:off x="2843808" y="764704"/>
            <a:ext cx="3332961" cy="451178"/>
          </a:xfrm>
          <a:solidFill>
            <a:schemeClr val="accent2"/>
          </a:solidFill>
        </p:spPr>
        <p:txBody>
          <a:bodyPr>
            <a:normAutofit fontScale="90000"/>
          </a:bodyPr>
          <a:lstStyle/>
          <a:p>
            <a:pPr eaLnBrk="1" hangingPunct="1">
              <a:defRPr b="1">
                <a:solidFill>
                  <a:schemeClr val="bg1"/>
                </a:solidFill>
                <a:effectLst>
                  <a:outerShdw blurRad="38100" dist="38100" dir="2700000" algn="tl">
                    <a:srgbClr val="000000"/>
                  </a:outerShdw>
                </a:effectLst>
              </a:defRPr>
            </a:pPr>
            <a:r>
              <a:rPr lang="en"/>
              <a:t>IF Dall</a:t>
            </a:r>
          </a:p>
        </p:txBody>
      </p:sp>
    </p:spTree>
    <p:extLst>
      <p:ext uri="{BB962C8B-B14F-4D97-AF65-F5344CB8AC3E}">
        <p14:creationId xmlns:p14="http://schemas.microsoft.com/office/powerpoint/2010/main" val="18991027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title"/>
          </p:nvPr>
        </p:nvSpPr>
        <p:spPr>
          <a:xfrm>
            <a:off x="2843808" y="764704"/>
            <a:ext cx="3332961" cy="451178"/>
          </a:xfrm>
          <a:solidFill>
            <a:schemeClr val="accent2"/>
          </a:solidFill>
        </p:spPr>
        <p:txBody>
          <a:bodyPr>
            <a:normAutofit fontScale="90000"/>
          </a:bodyPr>
          <a:lstStyle/>
          <a:p>
            <a:pPr eaLnBrk="1" hangingPunct="1">
              <a:defRPr b="1">
                <a:solidFill>
                  <a:schemeClr val="bg1"/>
                </a:solidFill>
                <a:effectLst>
                  <a:outerShdw blurRad="38100" dist="38100" dir="2700000" algn="tl">
                    <a:srgbClr val="000000"/>
                  </a:outerShdw>
                </a:effectLst>
              </a:defRPr>
            </a:pPr>
            <a:r>
              <a:rPr lang="en"/>
              <a:t>IF Dall</a:t>
            </a:r>
          </a:p>
        </p:txBody>
      </p:sp>
      <p:pic>
        <p:nvPicPr>
          <p:cNvPr id="2" name="صورة 1" descr="وسيطات الدالة"/>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9108" y="1700808"/>
            <a:ext cx="6982359" cy="3672408"/>
          </a:xfrm>
          <a:prstGeom prst="rect">
            <a:avLst/>
          </a:prstGeom>
        </p:spPr>
      </p:pic>
    </p:spTree>
    <p:extLst>
      <p:ext uri="{BB962C8B-B14F-4D97-AF65-F5344CB8AC3E}">
        <p14:creationId xmlns:p14="http://schemas.microsoft.com/office/powerpoint/2010/main" val="3434408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وسيطات الدالة"/>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0140" y="1700213"/>
            <a:ext cx="6800295" cy="3644128"/>
          </a:xfrm>
          <a:prstGeom prst="rect">
            <a:avLst/>
          </a:prstGeom>
        </p:spPr>
      </p:pic>
      <p:sp>
        <p:nvSpPr>
          <p:cNvPr id="45061" name="Text Box 5"/>
          <p:cNvSpPr txBox="1">
            <a:spLocks noChangeArrowheads="1"/>
          </p:cNvSpPr>
          <p:nvPr/>
        </p:nvSpPr>
        <p:spPr bwMode="auto">
          <a:xfrm>
            <a:off x="6495856" y="1132105"/>
            <a:ext cx="1547813" cy="366712"/>
          </a:xfrm>
          <a:prstGeom prst="rect">
            <a:avLst/>
          </a:prstGeom>
          <a:solidFill>
            <a:schemeClr val="accent2"/>
          </a:solidFill>
          <a:ln>
            <a:noFill/>
          </a:ln>
        </p:spPr>
        <p:txBody>
          <a:bodyPr wrap="square">
            <a:spAutoFit/>
          </a:bodyPr>
          <a:lstStyle>
            <a:lvl1pPr eaLnBrk="0" hangingPunct="0">
              <a:defRPr sz="4400">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pPr algn="ctr" eaLnBrk="1" hangingPunct="1">
              <a:spcBef>
                <a:spcPct val="50000"/>
              </a:spcBef>
              <a:defRPr sz="1800" b="1"/>
            </a:pPr>
            <a:r>
              <a:rPr lang="en"/>
              <a:t>Requirement</a:t>
            </a:r>
            <a:endParaRPr sz="1800" b="1"/>
          </a:p>
        </p:txBody>
      </p:sp>
      <p:sp>
        <p:nvSpPr>
          <p:cNvPr id="45062" name="Line 6"/>
          <p:cNvSpPr>
            <a:spLocks noChangeShapeType="1"/>
          </p:cNvSpPr>
          <p:nvPr/>
        </p:nvSpPr>
        <p:spPr bwMode="auto">
          <a:xfrm flipH="1">
            <a:off x="6176768" y="1417278"/>
            <a:ext cx="843503" cy="991995"/>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p:txBody>
      </p:sp>
      <p:sp>
        <p:nvSpPr>
          <p:cNvPr id="45063" name="Text Box 7"/>
          <p:cNvSpPr txBox="1">
            <a:spLocks noChangeArrowheads="1"/>
          </p:cNvSpPr>
          <p:nvPr/>
        </p:nvSpPr>
        <p:spPr bwMode="auto">
          <a:xfrm>
            <a:off x="7519254" y="2409273"/>
            <a:ext cx="1368152" cy="646331"/>
          </a:xfrm>
          <a:prstGeom prst="rect">
            <a:avLst/>
          </a:prstGeom>
          <a:solidFill>
            <a:schemeClr val="accent2"/>
          </a:solidFill>
          <a:ln>
            <a:noFill/>
          </a:ln>
        </p:spPr>
        <p:txBody>
          <a:bodyPr wrap="square">
            <a:spAutoFit/>
          </a:bodyPr>
          <a:lstStyle>
            <a:lvl1pPr>
              <a:spcBef>
                <a:spcPct val="50000"/>
              </a:spcBef>
              <a:defRPr b="1">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r>
              <a:rPr lang="en"/>
              <a:t>Value of the successor if the condition is met</a:t>
            </a:r>
          </a:p>
        </p:txBody>
      </p:sp>
      <p:sp>
        <p:nvSpPr>
          <p:cNvPr id="45064" name="Line 8"/>
          <p:cNvSpPr>
            <a:spLocks noChangeShapeType="1"/>
          </p:cNvSpPr>
          <p:nvPr/>
        </p:nvSpPr>
        <p:spPr bwMode="auto">
          <a:xfrm flipH="1">
            <a:off x="7020272" y="2737937"/>
            <a:ext cx="498982" cy="49714"/>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p:txBody>
      </p:sp>
      <p:sp>
        <p:nvSpPr>
          <p:cNvPr id="45065" name="Text Box 9"/>
          <p:cNvSpPr txBox="1">
            <a:spLocks noChangeArrowheads="1"/>
          </p:cNvSpPr>
          <p:nvPr/>
        </p:nvSpPr>
        <p:spPr bwMode="auto">
          <a:xfrm>
            <a:off x="7472898" y="3814583"/>
            <a:ext cx="1368153" cy="646331"/>
          </a:xfrm>
          <a:prstGeom prst="rect">
            <a:avLst/>
          </a:prstGeom>
          <a:solidFill>
            <a:schemeClr val="accent2"/>
          </a:solidFill>
          <a:ln>
            <a:noFill/>
          </a:ln>
        </p:spPr>
        <p:txBody>
          <a:bodyPr wrap="square">
            <a:spAutoFit/>
          </a:bodyPr>
          <a:lstStyle>
            <a:lvl1pPr eaLnBrk="0" hangingPunct="0">
              <a:defRPr sz="4400">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pPr eaLnBrk="1" hangingPunct="1">
              <a:spcBef>
                <a:spcPct val="50000"/>
              </a:spcBef>
              <a:defRPr sz="1800" b="1"/>
            </a:pPr>
            <a:r>
              <a:rPr lang="en"/>
              <a:t>Value of the successor if not achieved</a:t>
            </a:r>
            <a:endParaRPr sz="1800" b="1"/>
          </a:p>
        </p:txBody>
      </p:sp>
      <p:sp>
        <p:nvSpPr>
          <p:cNvPr id="45066" name="Line 10"/>
          <p:cNvSpPr>
            <a:spLocks noChangeShapeType="1"/>
          </p:cNvSpPr>
          <p:nvPr/>
        </p:nvSpPr>
        <p:spPr bwMode="auto">
          <a:xfrm flipH="1" flipV="1">
            <a:off x="6444355" y="3271982"/>
            <a:ext cx="1028543" cy="949106"/>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p:txBody>
      </p:sp>
      <p:sp>
        <p:nvSpPr>
          <p:cNvPr id="12" name="Rectangle 7"/>
          <p:cNvSpPr>
            <a:spLocks noGrp="1" noChangeArrowheads="1"/>
          </p:cNvSpPr>
          <p:nvPr>
            <p:ph type="title"/>
          </p:nvPr>
        </p:nvSpPr>
        <p:spPr>
          <a:xfrm>
            <a:off x="2843808" y="764704"/>
            <a:ext cx="3332961" cy="451178"/>
          </a:xfrm>
          <a:solidFill>
            <a:schemeClr val="accent2"/>
          </a:solidFill>
        </p:spPr>
        <p:txBody>
          <a:bodyPr>
            <a:normAutofit fontScale="90000"/>
          </a:bodyPr>
          <a:lstStyle/>
          <a:p>
            <a:pPr eaLnBrk="1" hangingPunct="1">
              <a:defRPr b="1">
                <a:solidFill>
                  <a:schemeClr val="bg1"/>
                </a:solidFill>
                <a:effectLst>
                  <a:outerShdw blurRad="38100" dist="38100" dir="2700000" algn="tl">
                    <a:srgbClr val="000000"/>
                  </a:outerShdw>
                </a:effectLst>
              </a:defRPr>
            </a:pPr>
            <a:r>
              <a:rPr lang="en"/>
              <a:t>IF Dall</a:t>
            </a:r>
          </a:p>
        </p:txBody>
      </p:sp>
    </p:spTree>
    <p:extLst>
      <p:ext uri="{BB962C8B-B14F-4D97-AF65-F5344CB8AC3E}">
        <p14:creationId xmlns:p14="http://schemas.microsoft.com/office/powerpoint/2010/main" val="2688289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62"/>
                                        </p:tgtEl>
                                        <p:attrNameLst>
                                          <p:attrName>style.visibility</p:attrName>
                                        </p:attrNameLst>
                                      </p:cBhvr>
                                      <p:to>
                                        <p:strVal val="visible"/>
                                      </p:to>
                                    </p:set>
                                    <p:animEffect transition="in" filter="blinds(horizontal)">
                                      <p:cBhvr>
                                        <p:cTn id="7" dur="500"/>
                                        <p:tgtEl>
                                          <p:spTgt spid="4506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5061"/>
                                        </p:tgtEl>
                                        <p:attrNameLst>
                                          <p:attrName>style.visibility</p:attrName>
                                        </p:attrNameLst>
                                      </p:cBhvr>
                                      <p:to>
                                        <p:strVal val="visible"/>
                                      </p:to>
                                    </p:set>
                                    <p:animEffect transition="in" filter="blinds(horizontal)">
                                      <p:cBhvr>
                                        <p:cTn id="10" dur="500"/>
                                        <p:tgtEl>
                                          <p:spTgt spid="4506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5064"/>
                                        </p:tgtEl>
                                        <p:attrNameLst>
                                          <p:attrName>style.visibility</p:attrName>
                                        </p:attrNameLst>
                                      </p:cBhvr>
                                      <p:to>
                                        <p:strVal val="visible"/>
                                      </p:to>
                                    </p:set>
                                    <p:animEffect transition="in" filter="blinds(horizontal)">
                                      <p:cBhvr>
                                        <p:cTn id="15" dur="500"/>
                                        <p:tgtEl>
                                          <p:spTgt spid="4506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45063"/>
                                        </p:tgtEl>
                                        <p:attrNameLst>
                                          <p:attrName>style.visibility</p:attrName>
                                        </p:attrNameLst>
                                      </p:cBhvr>
                                      <p:to>
                                        <p:strVal val="visible"/>
                                      </p:to>
                                    </p:set>
                                    <p:animEffect transition="in" filter="blinds(horizontal)">
                                      <p:cBhvr>
                                        <p:cTn id="18" dur="500"/>
                                        <p:tgtEl>
                                          <p:spTgt spid="4506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5066"/>
                                        </p:tgtEl>
                                        <p:attrNameLst>
                                          <p:attrName>style.visibility</p:attrName>
                                        </p:attrNameLst>
                                      </p:cBhvr>
                                      <p:to>
                                        <p:strVal val="visible"/>
                                      </p:to>
                                    </p:set>
                                    <p:animEffect transition="in" filter="blinds(horizontal)">
                                      <p:cBhvr>
                                        <p:cTn id="23" dur="500"/>
                                        <p:tgtEl>
                                          <p:spTgt spid="4506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45065"/>
                                        </p:tgtEl>
                                        <p:attrNameLst>
                                          <p:attrName>style.visibility</p:attrName>
                                        </p:attrNameLst>
                                      </p:cBhvr>
                                      <p:to>
                                        <p:strVal val="visible"/>
                                      </p:to>
                                    </p:set>
                                    <p:animEffect transition="in" filter="blinds(horizontal)">
                                      <p:cBhvr>
                                        <p:cTn id="26" dur="500"/>
                                        <p:tgtEl>
                                          <p:spTgt spid="450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P spid="45062" grpId="0" animBg="1"/>
      <p:bldP spid="45063" grpId="0" animBg="1"/>
      <p:bldP spid="45064" grpId="0" animBg="1"/>
      <p:bldP spid="45065" grpId="0" animBg="1"/>
      <p:bldP spid="4506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89138"/>
            <a:ext cx="7560840" cy="4104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7" name="Rectangle 7"/>
          <p:cNvSpPr>
            <a:spLocks noGrp="1" noChangeArrowheads="1"/>
          </p:cNvSpPr>
          <p:nvPr>
            <p:ph type="title"/>
          </p:nvPr>
        </p:nvSpPr>
        <p:spPr>
          <a:xfrm>
            <a:off x="2941523" y="980728"/>
            <a:ext cx="3332961" cy="451178"/>
          </a:xfrm>
          <a:solidFill>
            <a:schemeClr val="accent2"/>
          </a:solidFill>
        </p:spPr>
        <p:txBody>
          <a:bodyPr>
            <a:normAutofit fontScale="90000"/>
          </a:bodyPr>
          <a:lstStyle/>
          <a:p>
            <a:pPr eaLnBrk="1" hangingPunct="1">
              <a:defRPr b="1">
                <a:solidFill>
                  <a:schemeClr val="bg1"/>
                </a:solidFill>
                <a:effectLst>
                  <a:outerShdw blurRad="38100" dist="38100" dir="2700000" algn="tl">
                    <a:srgbClr val="000000"/>
                  </a:outerShdw>
                </a:effectLst>
              </a:defRPr>
            </a:pPr>
            <a:r>
              <a:rPr lang="en"/>
              <a:t>Outcome of IF</a:t>
            </a:r>
          </a:p>
        </p:txBody>
      </p:sp>
    </p:spTree>
    <p:extLst>
      <p:ext uri="{BB962C8B-B14F-4D97-AF65-F5344CB8AC3E}">
        <p14:creationId xmlns:p14="http://schemas.microsoft.com/office/powerpoint/2010/main" val="18446267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algn="l">
              <a:buNone/>
              <a:defRPr sz="3200" b="1"/>
            </a:pPr>
            <a:r>
              <a:rPr lang="en">
                <a:solidFill>
                  <a:schemeClr val="accent2">
                    <a:lumMod val="75000"/>
                  </a:schemeClr>
                </a:solidFill>
              </a:rPr>
              <a:t>IF</a:t>
            </a:r>
            <a:r>
              <a:rPr lang="en"/>
              <a:t> = H7&gt; =90;</a:t>
            </a:r>
            <a:endParaRPr sz="3200" b="1"/>
          </a:p>
          <a:p>
            <a:pPr algn="l">
              <a:buNone/>
              <a:defRPr sz="3200" b="1"/>
            </a:pPr>
            <a:r>
              <a:rPr lang="en"/>
              <a:t>"A";</a:t>
            </a:r>
            <a:r>
              <a:rPr lang="en">
                <a:solidFill>
                  <a:schemeClr val="accent2">
                    <a:lumMod val="75000"/>
                  </a:schemeClr>
                </a:solidFill>
              </a:rPr>
              <a:t>IF</a:t>
            </a:r>
            <a:r>
              <a:rPr lang="en"/>
              <a:t>(H7&gt; =80);</a:t>
            </a:r>
            <a:endParaRPr sz="3200" b="1"/>
          </a:p>
          <a:p>
            <a:pPr algn="l">
              <a:buNone/>
              <a:defRPr sz="3200" b="1"/>
            </a:pPr>
            <a:r>
              <a:rPr lang="en"/>
              <a:t>"B";</a:t>
            </a:r>
            <a:r>
              <a:rPr lang="en">
                <a:solidFill>
                  <a:schemeClr val="accent2">
                    <a:lumMod val="75000"/>
                  </a:schemeClr>
                </a:solidFill>
              </a:rPr>
              <a:t>IF</a:t>
            </a:r>
            <a:r>
              <a:rPr lang="en"/>
              <a:t>(H7&gt; =70);</a:t>
            </a:r>
            <a:endParaRPr sz="3200" b="1"/>
          </a:p>
          <a:p>
            <a:pPr algn="l">
              <a:buNone/>
              <a:defRPr sz="3200" b="1"/>
            </a:pPr>
            <a:r>
              <a:rPr lang="en"/>
              <a:t>"C";</a:t>
            </a:r>
            <a:r>
              <a:rPr lang="en">
                <a:solidFill>
                  <a:schemeClr val="accent2">
                    <a:lumMod val="75000"/>
                  </a:schemeClr>
                </a:solidFill>
              </a:rPr>
              <a:t>IF</a:t>
            </a:r>
            <a:r>
              <a:rPr lang="en"/>
              <a:t>(H7&gt; =60);</a:t>
            </a:r>
            <a:endParaRPr sz="3200" b="1"/>
          </a:p>
          <a:p>
            <a:pPr algn="l">
              <a:buNone/>
              <a:defRPr sz="3200" b="1"/>
            </a:pPr>
            <a:r>
              <a:rPr lang="en"/>
              <a:t>"D"H ”</a:t>
            </a:r>
            <a:endParaRPr sz="3200" b="1"/>
          </a:p>
          <a:p>
            <a:pPr algn="l">
              <a:buNone/>
            </a:pPr>
            <a:r>
              <a:rPr lang="en"/>
              <a:t>))))</a:t>
            </a:r>
          </a:p>
        </p:txBody>
      </p:sp>
      <p:sp>
        <p:nvSpPr>
          <p:cNvPr id="6" name="عنوان 1"/>
          <p:cNvSpPr txBox="1">
            <a:spLocks/>
          </p:cNvSpPr>
          <p:nvPr/>
        </p:nvSpPr>
        <p:spPr>
          <a:xfrm>
            <a:off x="2123728" y="764704"/>
            <a:ext cx="5040559" cy="1224136"/>
          </a:xfrm>
          <a:prstGeom prst="rect">
            <a:avLst/>
          </a:prstGeom>
        </p:spPr>
        <p:txBody>
          <a:bodyPr vert="horz" lIns="91440" tIns="45720" rIns="91440" bIns="45720" anchor="b">
            <a:normAutofit fontScale="92500" lnSpcReduction="10000"/>
          </a:bodyPr>
          <a:lstStyle/>
          <a:p>
            <a:pPr marL="0" marR="0" lvl="0" indent="0" algn="ctr" defTabSz="914400" rtl="false" eaLnBrk="1" fontAlgn="auto" latinLnBrk="0" hangingPunct="1">
              <a:lnSpc>
                <a:spcPct val="100000"/>
              </a:lnSpc>
              <a:spcBef>
                <a:spcPct val="0"/>
              </a:spcBef>
              <a:spcAft>
                <a:spcPts val="0"/>
              </a:spcAft>
              <a:buClrTx/>
              <a:buSzTx/>
              <a:buFontTx/>
              <a:buNone/>
              <a:tabLst/>
              <a:defRPr sz="4800" b="1" kern="1200">
                <a:ln>
                  <a:noFill/>
                </a:ln>
                <a:solidFill>
                  <a:schemeClr val="tx2">
                    <a:lumMod val="75000"/>
                  </a:schemeClr>
                </a:solidFill>
                <a:effectLst/>
                <a:uLnTx/>
                <a:uFillTx/>
                <a:latin typeface="+mj-lt"/>
                <a:ea typeface="+mj-ea"/>
                <a:cs typeface="+mj-cs"/>
              </a:defRPr>
            </a:pPr>
            <a:r>
              <a:rPr lang="en"/>
              <a:t>Rationale months</a:t>
            </a:r>
          </a:p>
          <a:p>
            <a:pPr marL="0" marR="0" lvl="0" indent="0" algn="ctr" defTabSz="914400" rtl="false" eaLnBrk="1" fontAlgn="auto" latinLnBrk="0" hangingPunct="1">
              <a:lnSpc>
                <a:spcPct val="100000"/>
              </a:lnSpc>
              <a:spcBef>
                <a:spcPct val="0"/>
              </a:spcBef>
              <a:spcAft>
                <a:spcPts val="0"/>
              </a:spcAft>
              <a:buClrTx/>
              <a:buSzTx/>
              <a:buFontTx/>
              <a:buNone/>
              <a:tabLst/>
              <a:defRPr sz="3900" b="1">
                <a:solidFill>
                  <a:schemeClr val="accent2">
                    <a:lumMod val="75000"/>
                  </a:schemeClr>
                </a:solidFill>
                <a:latin typeface="+mj-lt"/>
                <a:ea typeface="+mj-ea"/>
                <a:cs typeface="+mj-cs"/>
              </a:defRPr>
            </a:pPr>
            <a:r>
              <a:rPr lang="en"/>
              <a:t>IF  overlapping mode</a:t>
            </a:r>
            <a:endParaRPr sz="3900" b="1">
              <a:solidFill>
                <a:schemeClr val="accent2">
                  <a:lumMod val="75000"/>
                </a:schemeClr>
              </a:solidFill>
              <a:latin typeface="+mj-lt"/>
              <a:ea typeface="+mj-ea"/>
              <a:cs typeface="+mj-cs"/>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764704"/>
            <a:ext cx="1152128" cy="1766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defRPr b="1">
                <a:solidFill>
                  <a:schemeClr val="tx2">
                    <a:lumMod val="75000"/>
                  </a:schemeClr>
                </a:solidFill>
              </a:defRPr>
            </a:pPr>
            <a:r>
              <a:rPr lang="en"/>
              <a:t>Drafting errors</a:t>
            </a:r>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625936821"/>
              </p:ext>
            </p:extLst>
          </p:nvPr>
        </p:nvGraphicFramePr>
        <p:xfrm>
          <a:off x="1115616" y="1916832"/>
          <a:ext cx="7128792" cy="3960439"/>
        </p:xfrm>
        <a:graphic>
          <a:graphicData uri="http://schemas.openxmlformats.org/drawingml/2006/table">
            <a:tbl>
              <a:tblPr rtl="1" firstRow="1" bandRow="1">
                <a:tableStyleId>{21E4AEA4-8DFA-4A89-87EB-49C32662AFE0}</a:tableStyleId>
              </a:tblPr>
              <a:tblGrid>
                <a:gridCol w="3564396">
                  <a:extLst>
                    <a:ext uri="{9D8B030D-6E8A-4147-A177-3AD203B41FA5}">
                      <a16:colId xmlns:a16="http://schemas.microsoft.com/office/drawing/2014/main" val="20000"/>
                    </a:ext>
                  </a:extLst>
                </a:gridCol>
                <a:gridCol w="3564396">
                  <a:extLst>
                    <a:ext uri="{9D8B030D-6E8A-4147-A177-3AD203B41FA5}">
                      <a16:colId xmlns:a16="http://schemas.microsoft.com/office/drawing/2014/main" val="20001"/>
                    </a:ext>
                  </a:extLst>
                </a:gridCol>
              </a:tblGrid>
              <a:tr h="739333">
                <a:tc>
                  <a:txBody>
                    <a:bodyPr/>
                    <a:lstStyle/>
                    <a:p>
                      <a:pPr algn="ctr" rtl="false">
                        <a:defRPr sz="2800" b="1"/>
                      </a:pPr>
                      <a:r>
                        <a:rPr lang="en"/>
                        <a:t>Misstatement</a:t>
                      </a:r>
                    </a:p>
                  </a:txBody>
                  <a:tcPr/>
                </a:tc>
                <a:tc>
                  <a:txBody>
                    <a:bodyPr/>
                    <a:lstStyle/>
                    <a:p>
                      <a:pPr algn="ctr" rtl="false">
                        <a:defRPr sz="2800" b="1"/>
                      </a:pPr>
                      <a:r>
                        <a:rPr lang="en"/>
                        <a:t>Meaning</a:t>
                      </a:r>
                    </a:p>
                  </a:txBody>
                  <a:tcPr/>
                </a:tc>
                <a:extLst>
                  <a:ext uri="{0D108BD9-81ED-4DB2-BD59-A6C34878D82A}">
                    <a16:rowId xmlns:a16="http://schemas.microsoft.com/office/drawing/2014/main" val="10000"/>
                  </a:ext>
                </a:extLst>
              </a:tr>
              <a:tr h="536851">
                <a:tc>
                  <a:txBody>
                    <a:bodyPr/>
                    <a:lstStyle/>
                    <a:p>
                      <a:pPr algn="ctr" rtl="false">
                        <a:defRPr sz="2000" b="1"/>
                      </a:pPr>
                      <a:r>
                        <a:rPr lang="en"/>
                        <a:t>#NAME</a:t>
                      </a:r>
                      <a:endParaRPr sz="2000" b="1"/>
                    </a:p>
                  </a:txBody>
                  <a:tcPr/>
                </a:tc>
                <a:tc>
                  <a:txBody>
                    <a:bodyPr/>
                    <a:lstStyle/>
                    <a:p>
                      <a:pPr algn="ctr" rtl="false">
                        <a:defRPr sz="2000" b="1"/>
                      </a:pPr>
                      <a:r>
                        <a:rPr lang="en"/>
                        <a:t>Scope name corrected. Misstatement</a:t>
                      </a:r>
                      <a:endParaRPr sz="2000" b="1"/>
                    </a:p>
                  </a:txBody>
                  <a:tcPr/>
                </a:tc>
                <a:extLst>
                  <a:ext uri="{0D108BD9-81ED-4DB2-BD59-A6C34878D82A}">
                    <a16:rowId xmlns:a16="http://schemas.microsoft.com/office/drawing/2014/main" val="10001"/>
                  </a:ext>
                </a:extLst>
              </a:tr>
              <a:tr h="536851">
                <a:tc>
                  <a:txBody>
                    <a:bodyPr/>
                    <a:lstStyle/>
                    <a:p>
                      <a:pPr algn="ctr" rtl="false">
                        <a:defRPr sz="2000" b="1"/>
                      </a:pPr>
                      <a:r>
                        <a:rPr lang="en"/>
                        <a:t>#N/A</a:t>
                      </a:r>
                      <a:endParaRPr sz="2000" b="1"/>
                    </a:p>
                  </a:txBody>
                  <a:tcPr/>
                </a:tc>
                <a:tc>
                  <a:txBody>
                    <a:bodyPr/>
                    <a:lstStyle/>
                    <a:p>
                      <a:pPr algn="ctr" rtl="false">
                        <a:defRPr sz="2000" b="1"/>
                      </a:pPr>
                      <a:r>
                        <a:rPr lang="en"/>
                        <a:t>Not available . Value confirmed.</a:t>
                      </a:r>
                      <a:endParaRPr sz="2000" b="1"/>
                    </a:p>
                  </a:txBody>
                  <a:tcPr/>
                </a:tc>
                <a:extLst>
                  <a:ext uri="{0D108BD9-81ED-4DB2-BD59-A6C34878D82A}">
                    <a16:rowId xmlns:a16="http://schemas.microsoft.com/office/drawing/2014/main" val="10002"/>
                  </a:ext>
                </a:extLst>
              </a:tr>
              <a:tr h="536851">
                <a:tc>
                  <a:txBody>
                    <a:bodyPr/>
                    <a:lstStyle/>
                    <a:p>
                      <a:pPr algn="ctr" rtl="false">
                        <a:defRPr sz="2000" b="1"/>
                      </a:pPr>
                      <a:r>
                        <a:rPr lang="en"/>
                        <a:t>#REF</a:t>
                      </a:r>
                      <a:endParaRPr sz="2000" b="1"/>
                    </a:p>
                  </a:txBody>
                  <a:tcPr/>
                </a:tc>
                <a:tc>
                  <a:txBody>
                    <a:bodyPr/>
                    <a:lstStyle/>
                    <a:p>
                      <a:pPr algn="ctr" rtl="false">
                        <a:defRPr sz="2000" b="1"/>
                      </a:pPr>
                      <a:r>
                        <a:rPr lang="en"/>
                        <a:t>The cell reference is not valid .</a:t>
                      </a:r>
                    </a:p>
                  </a:txBody>
                  <a:tcPr/>
                </a:tc>
                <a:extLst>
                  <a:ext uri="{0D108BD9-81ED-4DB2-BD59-A6C34878D82A}">
                    <a16:rowId xmlns:a16="http://schemas.microsoft.com/office/drawing/2014/main" val="10003"/>
                  </a:ext>
                </a:extLst>
              </a:tr>
              <a:tr h="536851">
                <a:tc>
                  <a:txBody>
                    <a:bodyPr/>
                    <a:lstStyle/>
                    <a:p>
                      <a:pPr algn="ctr" rtl="false">
                        <a:defRPr sz="2000" b="1"/>
                      </a:pPr>
                      <a:r>
                        <a:rPr lang="en"/>
                        <a:t>#VALUE</a:t>
                      </a:r>
                      <a:endParaRPr sz="2000" b="1"/>
                    </a:p>
                  </a:txBody>
                  <a:tcPr/>
                </a:tc>
                <a:tc>
                  <a:txBody>
                    <a:bodyPr/>
                    <a:lstStyle/>
                    <a:p>
                      <a:pPr algn="ctr" rtl="false">
                        <a:defRPr sz="2000" b="1"/>
                      </a:pPr>
                      <a:r>
                        <a:rPr lang="en"/>
                        <a:t>Factor error.</a:t>
                      </a:r>
                      <a:endParaRPr sz="2000" b="1"/>
                    </a:p>
                  </a:txBody>
                  <a:tcPr/>
                </a:tc>
                <a:extLst>
                  <a:ext uri="{0D108BD9-81ED-4DB2-BD59-A6C34878D82A}">
                    <a16:rowId xmlns:a16="http://schemas.microsoft.com/office/drawing/2014/main" val="10004"/>
                  </a:ext>
                </a:extLst>
              </a:tr>
              <a:tr h="536851">
                <a:tc>
                  <a:txBody>
                    <a:bodyPr/>
                    <a:lstStyle/>
                    <a:p>
                      <a:pPr algn="ctr" rtl="false">
                        <a:defRPr sz="2000" b="1"/>
                      </a:pPr>
                      <a:r>
                        <a:rPr lang="en"/>
                        <a:t>#DIV/0</a:t>
                      </a:r>
                      <a:endParaRPr sz="2000" b="1"/>
                    </a:p>
                  </a:txBody>
                  <a:tcPr/>
                </a:tc>
                <a:tc>
                  <a:txBody>
                    <a:bodyPr/>
                    <a:lstStyle/>
                    <a:p>
                      <a:pPr algn="ctr" rtl="false">
                        <a:defRPr sz="2000" b="1"/>
                      </a:pPr>
                      <a:r>
                        <a:rPr lang="en"/>
                        <a:t>Share on zero is not correct.</a:t>
                      </a:r>
                      <a:endParaRPr sz="2000" b="1"/>
                    </a:p>
                  </a:txBody>
                  <a:tcPr/>
                </a:tc>
                <a:extLst>
                  <a:ext uri="{0D108BD9-81ED-4DB2-BD59-A6C34878D82A}">
                    <a16:rowId xmlns:a16="http://schemas.microsoft.com/office/drawing/2014/main" val="10005"/>
                  </a:ext>
                </a:extLst>
              </a:tr>
              <a:tr h="536851">
                <a:tc>
                  <a:txBody>
                    <a:bodyPr/>
                    <a:lstStyle/>
                    <a:p>
                      <a:pPr algn="ctr" rtl="false">
                        <a:defRPr sz="2000" b="1"/>
                      </a:pPr>
                      <a:r>
                        <a:rPr lang="en"/>
                        <a:t>###########</a:t>
                      </a:r>
                      <a:endParaRPr sz="2000" b="1"/>
                    </a:p>
                  </a:txBody>
                  <a:tcPr/>
                </a:tc>
                <a:tc>
                  <a:txBody>
                    <a:bodyPr/>
                    <a:lstStyle/>
                    <a:p>
                      <a:pPr algn="ctr" rtl="false">
                        <a:defRPr sz="2000" b="1"/>
                      </a:pPr>
                      <a:r>
                        <a:rPr lang="en"/>
                        <a:t>The column is too narrow to offer the column.</a:t>
                      </a:r>
                    </a:p>
                  </a:txBody>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عنوان 1"/>
          <p:cNvSpPr txBox="1">
            <a:spLocks/>
          </p:cNvSpPr>
          <p:nvPr/>
        </p:nvSpPr>
        <p:spPr>
          <a:xfrm>
            <a:off x="1619672" y="1196752"/>
            <a:ext cx="6190830" cy="910016"/>
          </a:xfrm>
          <a:prstGeom prst="rect">
            <a:avLst/>
          </a:prstGeom>
        </p:spPr>
        <p:txBody>
          <a:bodyPr>
            <a:normAutofit/>
          </a:bodyPr>
          <a:lstStyle>
            <a:lvl1pPr algn="ctr" defTabSz="914400" rtl="1" eaLnBrk="1" latinLnBrk="0" hangingPunct="1">
              <a:spcBef>
                <a:spcPct val="0"/>
              </a:spcBef>
              <a:buNone/>
              <a:defRPr sz="4400" kern="1200">
                <a:solidFill>
                  <a:schemeClr val="tx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defRPr b="1">
                <a:solidFill>
                  <a:schemeClr val="accent2"/>
                </a:solidFill>
              </a:defRPr>
            </a:pPr>
            <a:r>
              <a:rPr lang="en"/>
              <a:t>Chart charts</a:t>
            </a:r>
            <a:endParaRPr sz="4000">
              <a:solidFill>
                <a:schemeClr val="accent2"/>
              </a:solidFill>
            </a:endParaRPr>
          </a:p>
        </p:txBody>
      </p:sp>
      <p:pic>
        <p:nvPicPr>
          <p:cNvPr id="2" name="صورة 1"/>
          <p:cNvPicPr>
            <a:picLocks noChangeAspect="1"/>
          </p:cNvPicPr>
          <p:nvPr/>
        </p:nvPicPr>
        <p:blipFill rotWithShape="1">
          <a:blip r:embed="rId2"/>
          <a:srcRect l="5261" t="6901" r="20172" b="49799"/>
          <a:stretch/>
        </p:blipFill>
        <p:spPr>
          <a:xfrm>
            <a:off x="1187624" y="2348880"/>
            <a:ext cx="6840760" cy="3167540"/>
          </a:xfrm>
          <a:prstGeom prst="rect">
            <a:avLst/>
          </a:prstGeom>
        </p:spPr>
      </p:pic>
    </p:spTree>
    <p:extLst>
      <p:ext uri="{BB962C8B-B14F-4D97-AF65-F5344CB8AC3E}">
        <p14:creationId xmlns:p14="http://schemas.microsoft.com/office/powerpoint/2010/main" val="1027319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75656" y="1340768"/>
            <a:ext cx="6336704" cy="4179876"/>
          </a:xfrm>
        </p:spPr>
        <p:txBody>
          <a:bodyPr/>
          <a:lstStyle/>
          <a:p>
            <a:pPr>
              <a:defRPr>
                <a:solidFill>
                  <a:schemeClr val="accent2"/>
                </a:solidFill>
              </a:defRPr>
            </a:pPr>
            <a:r>
              <a:rPr sz="3600" b="1" u="sng" lang="en"/>
              <a:t>Chart charts </a:t>
            </a:r>
            <a:r>
              <a:rPr sz="3200" lang="en"/>
              <a:t>:</a:t>
            </a:r>
          </a:p>
          <a:p>
            <a:pPr>
              <a:buNone/>
            </a:pPr>
            <a:r>
              <a:rPr lang="en">
                <a:solidFill>
                  <a:schemeClr val="accent2"/>
                </a:solidFill>
              </a:rPr>
              <a:t>  </a:t>
            </a:r>
            <a:r>
              <a:rPr lang="en"/>
              <a:t>It is a representation of the data contained in the working paper at different fees and graphical formats.</a:t>
            </a:r>
          </a:p>
          <a:p>
            <a:pPr>
              <a:buNone/>
            </a:pPr>
            <a:r>
              <a:rPr lang="en"/>
              <a:t>For example :</a:t>
            </a:r>
          </a:p>
          <a:p>
            <a:r>
              <a:rPr lang="en"/>
              <a:t>Characteristic representation (Column).</a:t>
            </a:r>
          </a:p>
          <a:p>
            <a:r>
              <a:rPr lang="en"/>
              <a:t>Pie circular forms.</a:t>
            </a:r>
          </a:p>
          <a:p>
            <a:r>
              <a:rPr lang="en"/>
              <a:t>Area.</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4869160"/>
            <a:ext cx="5544616" cy="911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مخطط 2"/>
          <p:cNvGraphicFramePr>
            <a:graphicFrameLocks/>
          </p:cNvGraphicFramePr>
          <p:nvPr>
            <p:extLst>
              <p:ext uri="{D42A27DB-BD31-4B8C-83A1-F6EECF244321}">
                <p14:modId xmlns:p14="http://schemas.microsoft.com/office/powerpoint/2010/main" val="4212941509"/>
              </p:ext>
            </p:extLst>
          </p:nvPr>
        </p:nvGraphicFramePr>
        <p:xfrm>
          <a:off x="1331640" y="3573016"/>
          <a:ext cx="3456383" cy="2207722"/>
        </p:xfrm>
        <a:graphic>
          <a:graphicData uri="http://schemas.openxmlformats.org/drawingml/2006/chart">
            <c:chart xmlns:c="http://schemas.openxmlformats.org/drawingml/2006/chart" xmlns:r="http://schemas.openxmlformats.org/officeDocument/2006/relationships" r:id="rId2"/>
          </a:graphicData>
        </a:graphic>
      </p:graphicFrame>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4334" y="1268760"/>
            <a:ext cx="4902371" cy="201622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55519" y="3861048"/>
            <a:ext cx="2312825" cy="830997"/>
          </a:xfrm>
          <a:prstGeom prst="rect">
            <a:avLst/>
          </a:prstGeom>
          <a:noFill/>
        </p:spPr>
        <p:txBody>
          <a:bodyPr wrap="square">
            <a:spAutoFit/>
          </a:bodyPr>
          <a:lstStyle/>
          <a:p>
            <a:pPr algn="ctr">
              <a:defRPr sz="2400"/>
            </a:pPr>
            <a:r>
              <a:rPr lang="en"/>
              <a:t>Representation of a chart of data</a:t>
            </a:r>
          </a:p>
        </p:txBody>
      </p:sp>
      <p:cxnSp>
        <p:nvCxnSpPr>
          <p:cNvPr id="8" name="Elbow Connector 7"/>
          <p:cNvCxnSpPr/>
          <p:nvPr/>
        </p:nvCxnSpPr>
        <p:spPr>
          <a:xfrm rot="5400000">
            <a:off x="1613931" y="2210605"/>
            <a:ext cx="1296144" cy="852614"/>
          </a:xfrm>
          <a:prstGeom prst="bentConnector3">
            <a:avLst>
              <a:gd name="adj1" fmla="val -2434"/>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06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b="11111"/>
          <a:stretch/>
        </p:blipFill>
        <p:spPr>
          <a:xfrm>
            <a:off x="755576" y="1268760"/>
            <a:ext cx="7823368" cy="5040560"/>
          </a:xfrm>
          <a:prstGeom prst="rect">
            <a:avLst/>
          </a:prstGeom>
        </p:spPr>
      </p:pic>
      <p:sp>
        <p:nvSpPr>
          <p:cNvPr id="3" name="Rectangle 2"/>
          <p:cNvSpPr txBox="1">
            <a:spLocks noChangeArrowheads="1"/>
          </p:cNvSpPr>
          <p:nvPr/>
        </p:nvSpPr>
        <p:spPr>
          <a:xfrm>
            <a:off x="2267744" y="404664"/>
            <a:ext cx="4341073" cy="719733"/>
          </a:xfrm>
          <a:prstGeom prst="rect">
            <a:avLst/>
          </a:prstGeom>
          <a:solidFill>
            <a:schemeClr val="accent4">
              <a:lumMod val="75000"/>
            </a:schemeClr>
          </a:solidFill>
        </p:spPr>
        <p:style>
          <a:lnRef idx="1">
            <a:schemeClr val="accent3"/>
          </a:lnRef>
          <a:fillRef idx="2">
            <a:schemeClr val="accent3"/>
          </a:fillRef>
          <a:effectRef idx="1">
            <a:schemeClr val="accent3"/>
          </a:effectRef>
          <a:fontRef idx="minor">
            <a:schemeClr val="dk1"/>
          </a:fontRef>
        </p:style>
        <p:txBody>
          <a:bodyPr>
            <a:normAutofit fontScale="97500" lnSpcReduction="10000"/>
          </a:bodyPr>
          <a:lstStyle>
            <a:lvl1pPr algn="ctr" defTabSz="914400" rtl="1" eaLnBrk="1" latinLnBrk="0" hangingPunct="1">
              <a:spcBef>
                <a:spcPct val="0"/>
              </a:spcBef>
              <a:buNone/>
              <a:defRPr sz="4400" kern="1200">
                <a:solidFill>
                  <a:schemeClr val="dk1"/>
                </a:solidFill>
                <a:latin typeface="+mn-lt"/>
                <a:ea typeface="+mn-ea"/>
                <a:cs typeface="+mn-cs"/>
              </a:defRPr>
            </a:lvl1pPr>
            <a:lvl2pPr rtl="1" eaLnBrk="1" hangingPunct="1">
              <a:defRPr>
                <a:solidFill>
                  <a:schemeClr val="dk1"/>
                </a:solidFill>
                <a:latin typeface="+mn-lt"/>
                <a:ea typeface="+mn-ea"/>
                <a:cs typeface="+mn-cs"/>
              </a:defRPr>
            </a:lvl2pPr>
            <a:lvl3pPr rtl="1" eaLnBrk="1" hangingPunct="1">
              <a:defRPr>
                <a:solidFill>
                  <a:schemeClr val="dk1"/>
                </a:solidFill>
                <a:latin typeface="+mn-lt"/>
                <a:ea typeface="+mn-ea"/>
                <a:cs typeface="+mn-cs"/>
              </a:defRPr>
            </a:lvl3pPr>
            <a:lvl4pPr rtl="1" eaLnBrk="1" hangingPunct="1">
              <a:defRPr>
                <a:solidFill>
                  <a:schemeClr val="dk1"/>
                </a:solidFill>
                <a:latin typeface="+mn-lt"/>
                <a:ea typeface="+mn-ea"/>
                <a:cs typeface="+mn-cs"/>
              </a:defRPr>
            </a:lvl4pPr>
            <a:lvl5pPr rtl="1" eaLnBrk="1" hangingPunct="1">
              <a:defRPr>
                <a:solidFill>
                  <a:schemeClr val="dk1"/>
                </a:solidFill>
                <a:latin typeface="+mn-lt"/>
                <a:ea typeface="+mn-ea"/>
                <a:cs typeface="+mn-cs"/>
              </a:defRPr>
            </a:lvl5pPr>
            <a:lvl6pPr rtl="1" eaLnBrk="1" hangingPunct="1">
              <a:defRPr>
                <a:solidFill>
                  <a:schemeClr val="dk1"/>
                </a:solidFill>
                <a:latin typeface="+mn-lt"/>
                <a:ea typeface="+mn-ea"/>
                <a:cs typeface="+mn-cs"/>
              </a:defRPr>
            </a:lvl6pPr>
            <a:lvl7pPr rtl="1" eaLnBrk="1" hangingPunct="1">
              <a:defRPr>
                <a:solidFill>
                  <a:schemeClr val="dk1"/>
                </a:solidFill>
                <a:latin typeface="+mn-lt"/>
                <a:ea typeface="+mn-ea"/>
                <a:cs typeface="+mn-cs"/>
              </a:defRPr>
            </a:lvl7pPr>
            <a:lvl8pPr rtl="1" eaLnBrk="1" hangingPunct="1">
              <a:defRPr>
                <a:solidFill>
                  <a:schemeClr val="dk1"/>
                </a:solidFill>
                <a:latin typeface="+mn-lt"/>
                <a:ea typeface="+mn-ea"/>
                <a:cs typeface="+mn-cs"/>
              </a:defRPr>
            </a:lvl8pPr>
            <a:lvl9pPr rtl="1" eaLnBrk="1" hangingPunct="1">
              <a:defRPr>
                <a:solidFill>
                  <a:schemeClr val="dk1"/>
                </a:solidFill>
                <a:latin typeface="+mn-lt"/>
                <a:ea typeface="+mn-ea"/>
                <a:cs typeface="+mn-cs"/>
              </a:defRPr>
            </a:lvl9pPr>
          </a:lstStyle>
          <a:p>
            <a:pPr>
              <a:defRPr b="1">
                <a:solidFill>
                  <a:schemeClr val="bg1"/>
                </a:solidFill>
                <a:effectLst>
                  <a:outerShdw blurRad="38100" dist="38100" dir="2700000" algn="tl">
                    <a:srgbClr val="000000"/>
                  </a:outerShdw>
                </a:effectLst>
              </a:defRPr>
            </a:pPr>
            <a:r>
              <a:rPr lang="en"/>
              <a:t>Start screen</a:t>
            </a:r>
            <a:endParaRPr b="1">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6920590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23031" y="836712"/>
            <a:ext cx="4937201" cy="720080"/>
          </a:xfrm>
          <a:solidFill>
            <a:schemeClr val="accent4">
              <a:lumMod val="75000"/>
            </a:schemeClr>
          </a:solidFill>
        </p:spPr>
        <p:txBody>
          <a:bodyPr vert="horz" lIns="91440" tIns="45720" rIns="91440" bIns="45720" anchor="ctr">
            <a:normAutofit fontScale="90000"/>
          </a:bodyPr>
          <a:lstStyle/>
          <a:p>
            <a:pPr>
              <a:defRPr b="1">
                <a:solidFill>
                  <a:schemeClr val="bg1"/>
                </a:solidFill>
                <a:effectLst>
                  <a:outerShdw blurRad="38100" dist="38100" dir="2700000" algn="tl">
                    <a:srgbClr val="000000"/>
                  </a:outerShdw>
                </a:effectLst>
              </a:defRPr>
            </a:pPr>
            <a:r>
              <a:rPr lang="en"/>
              <a:t>Planned tools</a:t>
            </a:r>
          </a:p>
        </p:txBody>
      </p:sp>
      <p:sp>
        <p:nvSpPr>
          <p:cNvPr id="3" name="عنصر نائب للمحتوى 2"/>
          <p:cNvSpPr>
            <a:spLocks noGrp="1"/>
          </p:cNvSpPr>
          <p:nvPr>
            <p:ph idx="1"/>
          </p:nvPr>
        </p:nvSpPr>
        <p:spPr>
          <a:xfrm>
            <a:off x="1479442" y="1988818"/>
            <a:ext cx="6196405" cy="2029823"/>
          </a:xfrm>
        </p:spPr>
        <p:txBody>
          <a:bodyPr numCol="1">
            <a:noAutofit/>
          </a:bodyPr>
          <a:lstStyle/>
          <a:p>
            <a:pPr>
              <a:defRPr>
                <a:solidFill>
                  <a:srgbClr val="C00000"/>
                </a:solidFill>
              </a:defRPr>
            </a:pPr>
            <a:r>
              <a:rPr lang="en"/>
              <a:t>Design :</a:t>
            </a:r>
            <a:endParaRPr>
              <a:solidFill>
                <a:srgbClr val="C00000"/>
              </a:solidFill>
            </a:endParaRPr>
          </a:p>
          <a:p>
            <a:pPr marL="457200" indent="-457200">
              <a:buFont typeface="+mj-lt"/>
              <a:buAutoNum type="arabicPeriod"/>
            </a:pPr>
            <a:r>
              <a:rPr lang="en"/>
              <a:t>Change of colours .</a:t>
            </a:r>
          </a:p>
          <a:p>
            <a:pPr marL="457200" indent="-457200">
              <a:buFont typeface="+mj-lt"/>
              <a:buAutoNum type="arabicPeriod"/>
            </a:pPr>
            <a:r>
              <a:rPr lang="en"/>
              <a:t>Rapid planning.</a:t>
            </a:r>
          </a:p>
          <a:p>
            <a:pPr marL="457200" indent="-457200">
              <a:buFont typeface="+mj-lt"/>
              <a:buAutoNum type="arabicPeriod"/>
            </a:pPr>
            <a:r>
              <a:rPr lang="en"/>
              <a:t>Transfer of the scheme.</a:t>
            </a:r>
          </a:p>
          <a:p>
            <a:pPr>
              <a:defRPr>
                <a:solidFill>
                  <a:srgbClr val="C00000"/>
                </a:solidFill>
              </a:defRPr>
            </a:pPr>
            <a:r>
              <a:rPr lang="en"/>
              <a:t>Coordination :</a:t>
            </a:r>
          </a:p>
          <a:p>
            <a:r>
              <a:rPr lang="en"/>
              <a:t>Types of form .</a:t>
            </a:r>
          </a:p>
          <a:p>
            <a:pPr algn="r"/>
            <a:r>
              <a:rPr lang="en"/>
              <a:t>WordArt patterns.</a:t>
            </a:r>
          </a:p>
        </p:txBody>
      </p:sp>
    </p:spTree>
    <p:extLst>
      <p:ext uri="{BB962C8B-B14F-4D97-AF65-F5344CB8AC3E}">
        <p14:creationId xmlns:p14="http://schemas.microsoft.com/office/powerpoint/2010/main" val="484724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1" y="908720"/>
            <a:ext cx="5040560" cy="504056"/>
          </a:xfrm>
          <a:solidFill>
            <a:schemeClr val="accent4">
              <a:lumMod val="75000"/>
            </a:schemeClr>
          </a:solidFill>
        </p:spPr>
        <p:txBody>
          <a:bodyPr vert="horz" lIns="91440" tIns="45720" rIns="91440" bIns="45720" anchor="ctr">
            <a:normAutofit fontScale="90000"/>
          </a:bodyPr>
          <a:lstStyle/>
          <a:p>
            <a:pPr>
              <a:defRPr b="1">
                <a:solidFill>
                  <a:schemeClr val="bg1"/>
                </a:solidFill>
                <a:effectLst>
                  <a:outerShdw blurRad="38100" dist="38100" dir="2700000" algn="tl">
                    <a:srgbClr val="000000"/>
                  </a:outerShdw>
                </a:effectLst>
              </a:defRPr>
            </a:pPr>
            <a:r>
              <a:rPr lang="en"/>
              <a:t>Control of page characteristics</a:t>
            </a:r>
          </a:p>
        </p:txBody>
      </p:sp>
      <p:sp>
        <p:nvSpPr>
          <p:cNvPr id="3" name="Content Placeholder 2"/>
          <p:cNvSpPr>
            <a:spLocks noGrp="1"/>
          </p:cNvSpPr>
          <p:nvPr>
            <p:ph idx="1"/>
          </p:nvPr>
        </p:nvSpPr>
        <p:spPr>
          <a:xfrm>
            <a:off x="971600" y="2119257"/>
            <a:ext cx="6687845" cy="3603812"/>
          </a:xfrm>
        </p:spPr>
        <p:txBody>
          <a:bodyPr/>
          <a:lstStyle/>
          <a:p>
            <a:r>
              <a:rPr lang="en"/>
              <a:t>Control of printing trends.</a:t>
            </a:r>
          </a:p>
          <a:p>
            <a:r>
              <a:rPr lang="en"/>
              <a:t>Page size.</a:t>
            </a:r>
          </a:p>
          <a:p>
            <a:r>
              <a:rPr lang="en"/>
              <a:t>Control of page margins.</a:t>
            </a:r>
          </a:p>
        </p:txBody>
      </p:sp>
    </p:spTree>
    <p:extLst>
      <p:ext uri="{BB962C8B-B14F-4D97-AF65-F5344CB8AC3E}">
        <p14:creationId xmlns:p14="http://schemas.microsoft.com/office/powerpoint/2010/main" val="2350297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rotWithShape="1">
          <a:blip r:embed="rId2"/>
          <a:srcRect b="15606"/>
          <a:stretch/>
        </p:blipFill>
        <p:spPr>
          <a:xfrm>
            <a:off x="945814" y="1415843"/>
            <a:ext cx="7154577" cy="4528543"/>
          </a:xfrm>
          <a:prstGeom prst="rect">
            <a:avLst/>
          </a:prstGeom>
        </p:spPr>
      </p:pic>
      <p:sp>
        <p:nvSpPr>
          <p:cNvPr id="6149" name="Line 5"/>
          <p:cNvSpPr>
            <a:spLocks noChangeShapeType="1"/>
          </p:cNvSpPr>
          <p:nvPr/>
        </p:nvSpPr>
        <p:spPr bwMode="auto">
          <a:xfrm>
            <a:off x="2699793" y="2618145"/>
            <a:ext cx="2592288" cy="51730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p:txBody>
      </p:sp>
      <p:sp>
        <p:nvSpPr>
          <p:cNvPr id="6150" name="Text Box 6"/>
          <p:cNvSpPr txBox="1">
            <a:spLocks noChangeArrowheads="1"/>
          </p:cNvSpPr>
          <p:nvPr/>
        </p:nvSpPr>
        <p:spPr bwMode="auto">
          <a:xfrm>
            <a:off x="5363791" y="2952094"/>
            <a:ext cx="1728787" cy="366712"/>
          </a:xfrm>
          <a:prstGeom prst="rect">
            <a:avLst/>
          </a:prstGeom>
          <a:solidFill>
            <a:schemeClr val="bg2">
              <a:lumMod val="50000"/>
            </a:schemeClr>
          </a:solidFill>
          <a:ln>
            <a:noFill/>
          </a:ln>
        </p:spPr>
        <p:txBody>
          <a:bodyPr>
            <a:spAutoFit/>
          </a:bodyPr>
          <a:lstStyle>
            <a:lvl1pPr eaLnBrk="0" hangingPunct="0">
              <a:defRPr sz="4400">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pPr algn="ctr" eaLnBrk="1" hangingPunct="1">
              <a:spcBef>
                <a:spcPct val="50000"/>
              </a:spcBef>
              <a:defRPr sz="1800" b="1"/>
            </a:pPr>
            <a:r>
              <a:rPr lang="en"/>
              <a:t>Drafting requirement</a:t>
            </a:r>
            <a:endParaRPr sz="1800" b="1"/>
          </a:p>
        </p:txBody>
      </p:sp>
      <p:sp>
        <p:nvSpPr>
          <p:cNvPr id="6151" name="Line 7"/>
          <p:cNvSpPr>
            <a:spLocks noChangeShapeType="1"/>
          </p:cNvSpPr>
          <p:nvPr/>
        </p:nvSpPr>
        <p:spPr bwMode="auto">
          <a:xfrm>
            <a:off x="1763688" y="2780928"/>
            <a:ext cx="795954" cy="64979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p:txBody>
      </p:sp>
      <p:sp>
        <p:nvSpPr>
          <p:cNvPr id="6153" name="Text Box 9"/>
          <p:cNvSpPr txBox="1">
            <a:spLocks noChangeArrowheads="1"/>
          </p:cNvSpPr>
          <p:nvPr/>
        </p:nvSpPr>
        <p:spPr bwMode="auto">
          <a:xfrm>
            <a:off x="3650264" y="906744"/>
            <a:ext cx="1241992" cy="369332"/>
          </a:xfrm>
          <a:prstGeom prst="rect">
            <a:avLst/>
          </a:prstGeom>
          <a:solidFill>
            <a:schemeClr val="bg2">
              <a:lumMod val="50000"/>
            </a:schemeClr>
          </a:solidFill>
          <a:ln>
            <a:noFill/>
          </a:ln>
        </p:spPr>
        <p:txBody>
          <a:bodyPr wrap="square">
            <a:spAutoFit/>
          </a:bodyPr>
          <a:lstStyle>
            <a:lvl1pPr eaLnBrk="0" hangingPunct="0">
              <a:defRPr sz="4400">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pPr eaLnBrk="1" hangingPunct="1">
              <a:spcBef>
                <a:spcPct val="50000"/>
              </a:spcBef>
              <a:defRPr sz="1800" b="1"/>
            </a:pPr>
            <a:r>
              <a:rPr lang="en"/>
              <a:t>Title strip</a:t>
            </a:r>
            <a:endParaRPr sz="1800" b="1"/>
          </a:p>
        </p:txBody>
      </p:sp>
      <p:sp>
        <p:nvSpPr>
          <p:cNvPr id="6154" name="Line 10"/>
          <p:cNvSpPr>
            <a:spLocks noChangeShapeType="1"/>
          </p:cNvSpPr>
          <p:nvPr/>
        </p:nvSpPr>
        <p:spPr bwMode="auto">
          <a:xfrm flipH="1">
            <a:off x="5796135" y="1249486"/>
            <a:ext cx="398083" cy="81136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p:txBody>
      </p:sp>
      <p:sp>
        <p:nvSpPr>
          <p:cNvPr id="6155" name="Text Box 11"/>
          <p:cNvSpPr txBox="1">
            <a:spLocks noChangeArrowheads="1"/>
          </p:cNvSpPr>
          <p:nvPr/>
        </p:nvSpPr>
        <p:spPr bwMode="auto">
          <a:xfrm>
            <a:off x="6902438" y="894800"/>
            <a:ext cx="1728788" cy="366712"/>
          </a:xfrm>
          <a:prstGeom prst="rect">
            <a:avLst/>
          </a:prstGeom>
          <a:solidFill>
            <a:schemeClr val="bg2">
              <a:lumMod val="50000"/>
            </a:schemeClr>
          </a:solidFill>
          <a:ln>
            <a:noFill/>
          </a:ln>
        </p:spPr>
        <p:txBody>
          <a:bodyPr>
            <a:spAutoFit/>
          </a:bodyPr>
          <a:lstStyle>
            <a:lvl1pPr eaLnBrk="0" hangingPunct="0">
              <a:defRPr sz="4400">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pPr algn="ctr" eaLnBrk="1" hangingPunct="1">
              <a:spcBef>
                <a:spcPct val="50000"/>
              </a:spcBef>
              <a:defRPr sz="1800" b="1"/>
            </a:pPr>
            <a:r>
              <a:rPr lang="en"/>
              <a:t>List tape</a:t>
            </a:r>
            <a:endParaRPr sz="1800" b="1"/>
          </a:p>
        </p:txBody>
      </p:sp>
      <p:sp>
        <p:nvSpPr>
          <p:cNvPr id="6156" name="Line 12"/>
          <p:cNvSpPr>
            <a:spLocks noChangeShapeType="1"/>
          </p:cNvSpPr>
          <p:nvPr/>
        </p:nvSpPr>
        <p:spPr bwMode="auto">
          <a:xfrm flipH="1">
            <a:off x="4465430" y="1273456"/>
            <a:ext cx="322594" cy="14500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p:txBody>
      </p:sp>
      <p:sp>
        <p:nvSpPr>
          <p:cNvPr id="6157" name="Text Box 13"/>
          <p:cNvSpPr txBox="1">
            <a:spLocks noChangeArrowheads="1"/>
          </p:cNvSpPr>
          <p:nvPr/>
        </p:nvSpPr>
        <p:spPr bwMode="auto">
          <a:xfrm>
            <a:off x="5013749" y="906744"/>
            <a:ext cx="1728788" cy="366712"/>
          </a:xfrm>
          <a:prstGeom prst="rect">
            <a:avLst/>
          </a:prstGeom>
          <a:solidFill>
            <a:schemeClr val="bg2">
              <a:lumMod val="50000"/>
            </a:schemeClr>
          </a:solidFill>
          <a:ln>
            <a:noFill/>
          </a:ln>
        </p:spPr>
        <p:txBody>
          <a:bodyPr>
            <a:spAutoFit/>
          </a:bodyPr>
          <a:lstStyle>
            <a:lvl1pPr eaLnBrk="0" hangingPunct="0">
              <a:defRPr sz="4400">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pPr eaLnBrk="1" hangingPunct="1">
              <a:spcBef>
                <a:spcPct val="50000"/>
              </a:spcBef>
              <a:defRPr sz="1800" b="1"/>
            </a:pPr>
            <a:r>
              <a:rPr lang="en"/>
              <a:t>List toolkit</a:t>
            </a:r>
            <a:endParaRPr sz="1800" b="1"/>
          </a:p>
        </p:txBody>
      </p:sp>
      <p:sp>
        <p:nvSpPr>
          <p:cNvPr id="6158" name="Line 14"/>
          <p:cNvSpPr>
            <a:spLocks noChangeShapeType="1"/>
          </p:cNvSpPr>
          <p:nvPr/>
        </p:nvSpPr>
        <p:spPr bwMode="auto">
          <a:xfrm flipH="1">
            <a:off x="7308303" y="1276494"/>
            <a:ext cx="458528" cy="42431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p:txBody>
      </p:sp>
      <p:sp>
        <p:nvSpPr>
          <p:cNvPr id="14" name="TextBox 13"/>
          <p:cNvSpPr txBox="1"/>
          <p:nvPr/>
        </p:nvSpPr>
        <p:spPr>
          <a:xfrm>
            <a:off x="2580090" y="3573016"/>
            <a:ext cx="2853566" cy="1815882"/>
          </a:xfrm>
          <a:prstGeom prst="rect">
            <a:avLst/>
          </a:prstGeom>
          <a:solidFill>
            <a:schemeClr val="accent4">
              <a:lumMod val="75000"/>
            </a:schemeClr>
          </a:solidFill>
          <a:ln w="76200" cmpd="sng">
            <a:solidFill>
              <a:schemeClr val="tx1"/>
            </a:solidFill>
          </a:ln>
        </p:spPr>
        <p:txBody>
          <a:bodyPr wrap="square">
            <a:spAutoFit/>
          </a:bodyPr>
          <a:lstStyle/>
          <a:p>
            <a:pPr algn="ctr">
              <a:defRPr sz="2800" b="1">
                <a:solidFill>
                  <a:schemeClr val="bg1"/>
                </a:solidFill>
              </a:defRPr>
            </a:pPr>
            <a:r>
              <a:rPr lang="en"/>
              <a:t>Title of cell :</a:t>
            </a:r>
          </a:p>
          <a:p>
            <a:pPr algn="ctr">
              <a:defRPr sz="2800">
                <a:solidFill>
                  <a:schemeClr val="bg1"/>
                </a:solidFill>
              </a:defRPr>
            </a:pPr>
            <a:r>
              <a:rPr lang="en"/>
              <a:t>Begin in column name</a:t>
            </a:r>
          </a:p>
          <a:p>
            <a:pPr algn="ctr">
              <a:defRPr sz="2800">
                <a:solidFill>
                  <a:schemeClr val="bg1"/>
                </a:solidFill>
              </a:defRPr>
            </a:pPr>
            <a:r>
              <a:rPr lang="en"/>
              <a:t>Then Grade Number</a:t>
            </a:r>
          </a:p>
          <a:p>
            <a:pPr algn="ctr">
              <a:defRPr sz="2800">
                <a:solidFill>
                  <a:schemeClr val="bg1"/>
                </a:solidFill>
              </a:defRPr>
            </a:pPr>
            <a:r>
              <a:rPr lang="en"/>
              <a:t>A1</a:t>
            </a:r>
            <a:endParaRPr sz="2800"/>
          </a:p>
        </p:txBody>
      </p:sp>
      <p:sp>
        <p:nvSpPr>
          <p:cNvPr id="3" name="TextBox 2"/>
          <p:cNvSpPr txBox="1"/>
          <p:nvPr/>
        </p:nvSpPr>
        <p:spPr>
          <a:xfrm>
            <a:off x="971600" y="2492895"/>
            <a:ext cx="792088" cy="288033"/>
          </a:xfrm>
          <a:prstGeom prst="rect">
            <a:avLst/>
          </a:prstGeom>
          <a:solidFill>
            <a:schemeClr val="accent4">
              <a:lumMod val="75000"/>
              <a:alpha val="0"/>
            </a:schemeClr>
          </a:solidFill>
          <a:ln w="25400" cmpd="sng">
            <a:solidFill>
              <a:schemeClr val="accent2"/>
            </a:solidFill>
          </a:ln>
        </p:spPr>
        <p:txBody>
          <a:bodyPr wrap="square">
            <a:spAutoFit/>
          </a:bodyPr>
          <a:lstStyle/>
          <a:p/>
        </p:txBody>
      </p:sp>
      <p:sp>
        <p:nvSpPr>
          <p:cNvPr id="15" name="Rectangle 2"/>
          <p:cNvSpPr>
            <a:spLocks noGrp="1" noChangeArrowheads="1"/>
          </p:cNvSpPr>
          <p:nvPr>
            <p:ph type="title"/>
          </p:nvPr>
        </p:nvSpPr>
        <p:spPr>
          <a:xfrm>
            <a:off x="2401464" y="260648"/>
            <a:ext cx="4341073" cy="503709"/>
          </a:xfrm>
          <a:solidFill>
            <a:schemeClr val="accent4">
              <a:lumMod val="75000"/>
            </a:schemeClr>
          </a:solidFill>
        </p:spPr>
        <p:style>
          <a:lnRef idx="1">
            <a:schemeClr val="accent3"/>
          </a:lnRef>
          <a:fillRef idx="2">
            <a:schemeClr val="accent3"/>
          </a:fillRef>
          <a:effectRef idx="1">
            <a:schemeClr val="accent3"/>
          </a:effectRef>
          <a:fontRef idx="minor">
            <a:schemeClr val="dk1"/>
          </a:fontRef>
        </p:style>
        <p:txBody>
          <a:bodyPr>
            <a:normAutofit fontScale="90000"/>
          </a:bodyPr>
          <a:lstStyle/>
          <a:p>
            <a:pPr eaLnBrk="1" hangingPunct="1">
              <a:defRPr b="1">
                <a:solidFill>
                  <a:schemeClr val="bg1"/>
                </a:solidFill>
                <a:effectLst>
                  <a:outerShdw blurRad="38100" dist="38100" dir="2700000" algn="tl">
                    <a:srgbClr val="000000"/>
                  </a:outerShdw>
                </a:effectLst>
              </a:defRPr>
            </a:pPr>
            <a:r>
              <a:rPr lang="en"/>
              <a:t>Parts of the working paper</a:t>
            </a:r>
            <a:endParaRPr b="1">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835070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54"/>
                                        </p:tgtEl>
                                        <p:attrNameLst>
                                          <p:attrName>style.visibility</p:attrName>
                                        </p:attrNameLst>
                                      </p:cBhvr>
                                      <p:to>
                                        <p:strVal val="visible"/>
                                      </p:to>
                                    </p:set>
                                    <p:animEffect transition="in" filter="blinds(horizontal)">
                                      <p:cBhvr>
                                        <p:cTn id="7" dur="500"/>
                                        <p:tgtEl>
                                          <p:spTgt spid="615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53"/>
                                        </p:tgtEl>
                                        <p:attrNameLst>
                                          <p:attrName>style.visibility</p:attrName>
                                        </p:attrNameLst>
                                      </p:cBhvr>
                                      <p:to>
                                        <p:strVal val="visible"/>
                                      </p:to>
                                    </p:set>
                                    <p:animEffect transition="in" filter="blinds(horizontal)">
                                      <p:cBhvr>
                                        <p:cTn id="10" dur="500"/>
                                        <p:tgtEl>
                                          <p:spTgt spid="615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155"/>
                                        </p:tgtEl>
                                        <p:attrNameLst>
                                          <p:attrName>style.visibility</p:attrName>
                                        </p:attrNameLst>
                                      </p:cBhvr>
                                      <p:to>
                                        <p:strVal val="visible"/>
                                      </p:to>
                                    </p:set>
                                    <p:animEffect transition="in" filter="blinds(horizontal)">
                                      <p:cBhvr>
                                        <p:cTn id="15" dur="500"/>
                                        <p:tgtEl>
                                          <p:spTgt spid="615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156"/>
                                        </p:tgtEl>
                                        <p:attrNameLst>
                                          <p:attrName>style.visibility</p:attrName>
                                        </p:attrNameLst>
                                      </p:cBhvr>
                                      <p:to>
                                        <p:strVal val="visible"/>
                                      </p:to>
                                    </p:set>
                                    <p:animEffect transition="in" filter="blinds(horizontal)">
                                      <p:cBhvr>
                                        <p:cTn id="18" dur="500"/>
                                        <p:tgtEl>
                                          <p:spTgt spid="615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157"/>
                                        </p:tgtEl>
                                        <p:attrNameLst>
                                          <p:attrName>style.visibility</p:attrName>
                                        </p:attrNameLst>
                                      </p:cBhvr>
                                      <p:to>
                                        <p:strVal val="visible"/>
                                      </p:to>
                                    </p:set>
                                    <p:animEffect transition="in" filter="blinds(horizontal)">
                                      <p:cBhvr>
                                        <p:cTn id="23" dur="500"/>
                                        <p:tgtEl>
                                          <p:spTgt spid="615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158"/>
                                        </p:tgtEl>
                                        <p:attrNameLst>
                                          <p:attrName>style.visibility</p:attrName>
                                        </p:attrNameLst>
                                      </p:cBhvr>
                                      <p:to>
                                        <p:strVal val="visible"/>
                                      </p:to>
                                    </p:set>
                                    <p:animEffect transition="in" filter="blinds(horizontal)">
                                      <p:cBhvr>
                                        <p:cTn id="26" dur="500"/>
                                        <p:tgtEl>
                                          <p:spTgt spid="615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6151"/>
                                        </p:tgtEl>
                                        <p:attrNameLst>
                                          <p:attrName>style.visibility</p:attrName>
                                        </p:attrNameLst>
                                      </p:cBhvr>
                                      <p:to>
                                        <p:strVal val="visible"/>
                                      </p:to>
                                    </p:set>
                                    <p:animEffect transition="in" filter="blinds(horizontal)">
                                      <p:cBhvr>
                                        <p:cTn id="31" dur="500"/>
                                        <p:tgtEl>
                                          <p:spTgt spid="615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6149"/>
                                        </p:tgtEl>
                                        <p:attrNameLst>
                                          <p:attrName>style.visibility</p:attrName>
                                        </p:attrNameLst>
                                      </p:cBhvr>
                                      <p:to>
                                        <p:strVal val="visible"/>
                                      </p:to>
                                    </p:set>
                                    <p:animEffect transition="in" filter="blinds(horizontal)">
                                      <p:cBhvr>
                                        <p:cTn id="36" dur="500"/>
                                        <p:tgtEl>
                                          <p:spTgt spid="614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6150"/>
                                        </p:tgtEl>
                                        <p:attrNameLst>
                                          <p:attrName>style.visibility</p:attrName>
                                        </p:attrNameLst>
                                      </p:cBhvr>
                                      <p:to>
                                        <p:strVal val="visible"/>
                                      </p:to>
                                    </p:set>
                                    <p:animEffect transition="in" filter="blinds(horizontal)">
                                      <p:cBhvr>
                                        <p:cTn id="39"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3" grpId="0" animBg="1"/>
      <p:bldP spid="6154" grpId="0" animBg="1"/>
      <p:bldP spid="6155" grpId="0" animBg="1"/>
      <p:bldP spid="6156" grpId="0" animBg="1"/>
      <p:bldP spid="6157" grpId="0" animBg="1"/>
      <p:bldP spid="615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rotWithShape="1">
          <a:blip r:embed="rId2"/>
          <a:srcRect b="7351"/>
          <a:stretch/>
        </p:blipFill>
        <p:spPr>
          <a:xfrm>
            <a:off x="731519" y="750756"/>
            <a:ext cx="7584897" cy="5270532"/>
          </a:xfrm>
          <a:prstGeom prst="rect">
            <a:avLst/>
          </a:prstGeom>
        </p:spPr>
      </p:pic>
      <p:sp>
        <p:nvSpPr>
          <p:cNvPr id="6150" name="Text Box 6"/>
          <p:cNvSpPr txBox="1">
            <a:spLocks noChangeArrowheads="1"/>
          </p:cNvSpPr>
          <p:nvPr/>
        </p:nvSpPr>
        <p:spPr bwMode="auto">
          <a:xfrm>
            <a:off x="3684507" y="2808106"/>
            <a:ext cx="1470058" cy="369332"/>
          </a:xfrm>
          <a:prstGeom prst="rect">
            <a:avLst/>
          </a:prstGeom>
          <a:solidFill>
            <a:schemeClr val="bg2">
              <a:lumMod val="50000"/>
            </a:schemeClr>
          </a:solidFill>
          <a:ln>
            <a:noFill/>
          </a:ln>
        </p:spPr>
        <p:txBody>
          <a:bodyPr wrap="square">
            <a:spAutoFit/>
          </a:bodyPr>
          <a:lstStyle>
            <a:lvl1pPr eaLnBrk="0" hangingPunct="0">
              <a:defRPr sz="4400">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pPr algn="ctr" eaLnBrk="1" hangingPunct="1">
              <a:spcBef>
                <a:spcPct val="50000"/>
              </a:spcBef>
              <a:defRPr sz="1800" b="1"/>
            </a:pPr>
            <a:r>
              <a:rPr lang="en"/>
              <a:t>Title of columns</a:t>
            </a:r>
            <a:endParaRPr sz="1800" b="1"/>
          </a:p>
        </p:txBody>
      </p:sp>
      <p:grpSp>
        <p:nvGrpSpPr>
          <p:cNvPr id="2" name="Group 1"/>
          <p:cNvGrpSpPr/>
          <p:nvPr/>
        </p:nvGrpSpPr>
        <p:grpSpPr>
          <a:xfrm>
            <a:off x="971600" y="3725505"/>
            <a:ext cx="1008112" cy="1876279"/>
            <a:chOff x="971600" y="3725505"/>
            <a:chExt cx="1008112" cy="1876279"/>
          </a:xfrm>
        </p:grpSpPr>
        <p:sp>
          <p:nvSpPr>
            <p:cNvPr id="6151" name="Line 7"/>
            <p:cNvSpPr>
              <a:spLocks noChangeShapeType="1"/>
            </p:cNvSpPr>
            <p:nvPr/>
          </p:nvSpPr>
          <p:spPr bwMode="auto">
            <a:xfrm flipH="1" flipV="1">
              <a:off x="971600" y="3725505"/>
              <a:ext cx="1008112" cy="530969"/>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p:txBody>
        </p:sp>
        <p:sp>
          <p:nvSpPr>
            <p:cNvPr id="6154" name="Line 10"/>
            <p:cNvSpPr>
              <a:spLocks noChangeShapeType="1"/>
            </p:cNvSpPr>
            <p:nvPr/>
          </p:nvSpPr>
          <p:spPr bwMode="auto">
            <a:xfrm flipH="1">
              <a:off x="1907704" y="4256473"/>
              <a:ext cx="72008" cy="134531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p:txBody>
        </p:sp>
      </p:grpSp>
      <p:sp>
        <p:nvSpPr>
          <p:cNvPr id="6155" name="Text Box 11"/>
          <p:cNvSpPr txBox="1">
            <a:spLocks noChangeArrowheads="1"/>
          </p:cNvSpPr>
          <p:nvPr/>
        </p:nvSpPr>
        <p:spPr bwMode="auto">
          <a:xfrm>
            <a:off x="2188662" y="3905246"/>
            <a:ext cx="1463040" cy="369332"/>
          </a:xfrm>
          <a:prstGeom prst="rect">
            <a:avLst/>
          </a:prstGeom>
          <a:solidFill>
            <a:schemeClr val="bg2">
              <a:lumMod val="50000"/>
            </a:schemeClr>
          </a:solidFill>
          <a:ln>
            <a:noFill/>
          </a:ln>
        </p:spPr>
        <p:txBody>
          <a:bodyPr wrap="square">
            <a:spAutoFit/>
          </a:bodyPr>
          <a:lstStyle>
            <a:lvl1pPr eaLnBrk="0" hangingPunct="0">
              <a:defRPr sz="4400">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pPr algn="ctr" eaLnBrk="1" hangingPunct="1">
              <a:spcBef>
                <a:spcPct val="50000"/>
              </a:spcBef>
              <a:defRPr sz="1800" b="1"/>
            </a:pPr>
            <a:r>
              <a:rPr lang="en"/>
              <a:t>Screening strip</a:t>
            </a:r>
            <a:endParaRPr sz="1800" b="1"/>
          </a:p>
        </p:txBody>
      </p:sp>
      <p:sp>
        <p:nvSpPr>
          <p:cNvPr id="6156" name="Line 12"/>
          <p:cNvSpPr>
            <a:spLocks noChangeShapeType="1"/>
          </p:cNvSpPr>
          <p:nvPr/>
        </p:nvSpPr>
        <p:spPr bwMode="auto">
          <a:xfrm>
            <a:off x="6912260" y="5102154"/>
            <a:ext cx="396044" cy="42996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p:txBody>
      </p:sp>
      <p:sp>
        <p:nvSpPr>
          <p:cNvPr id="6157" name="Text Box 13"/>
          <p:cNvSpPr txBox="1">
            <a:spLocks noChangeArrowheads="1"/>
          </p:cNvSpPr>
          <p:nvPr/>
        </p:nvSpPr>
        <p:spPr bwMode="auto">
          <a:xfrm>
            <a:off x="6356506" y="3564364"/>
            <a:ext cx="1327310" cy="366712"/>
          </a:xfrm>
          <a:prstGeom prst="rect">
            <a:avLst/>
          </a:prstGeom>
          <a:solidFill>
            <a:schemeClr val="bg2">
              <a:lumMod val="50000"/>
            </a:schemeClr>
          </a:solidFill>
          <a:ln>
            <a:noFill/>
          </a:ln>
        </p:spPr>
        <p:txBody>
          <a:bodyPr wrap="square">
            <a:spAutoFit/>
          </a:bodyPr>
          <a:lstStyle>
            <a:lvl1pPr eaLnBrk="0" hangingPunct="0">
              <a:defRPr sz="4400">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pPr eaLnBrk="1" hangingPunct="1">
              <a:spcBef>
                <a:spcPct val="50000"/>
              </a:spcBef>
              <a:defRPr sz="1800" b="1"/>
            </a:pPr>
            <a:r>
              <a:rPr lang="en"/>
              <a:t>Class numbers</a:t>
            </a:r>
            <a:endParaRPr sz="1800" b="1"/>
          </a:p>
        </p:txBody>
      </p:sp>
      <p:grpSp>
        <p:nvGrpSpPr>
          <p:cNvPr id="15" name="Group 14"/>
          <p:cNvGrpSpPr/>
          <p:nvPr/>
        </p:nvGrpSpPr>
        <p:grpSpPr>
          <a:xfrm>
            <a:off x="1475656" y="2303900"/>
            <a:ext cx="6121400" cy="503238"/>
            <a:chOff x="684213" y="2133600"/>
            <a:chExt cx="6121400" cy="503238"/>
          </a:xfrm>
        </p:grpSpPr>
        <p:sp>
          <p:nvSpPr>
            <p:cNvPr id="16" name="Line 7"/>
            <p:cNvSpPr>
              <a:spLocks noChangeShapeType="1"/>
            </p:cNvSpPr>
            <p:nvPr/>
          </p:nvSpPr>
          <p:spPr bwMode="auto">
            <a:xfrm>
              <a:off x="684213" y="2349500"/>
              <a:ext cx="61198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p:txBody>
        </p:sp>
        <p:sp>
          <p:nvSpPr>
            <p:cNvPr id="17" name="Line 8"/>
            <p:cNvSpPr>
              <a:spLocks noChangeShapeType="1"/>
            </p:cNvSpPr>
            <p:nvPr/>
          </p:nvSpPr>
          <p:spPr bwMode="auto">
            <a:xfrm flipV="1">
              <a:off x="6804025" y="2133600"/>
              <a:ext cx="1588" cy="2159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p:txBody>
        </p:sp>
        <p:sp>
          <p:nvSpPr>
            <p:cNvPr id="18" name="Line 10"/>
            <p:cNvSpPr>
              <a:spLocks noChangeShapeType="1"/>
            </p:cNvSpPr>
            <p:nvPr/>
          </p:nvSpPr>
          <p:spPr bwMode="auto">
            <a:xfrm flipV="1">
              <a:off x="684213" y="2133600"/>
              <a:ext cx="1587" cy="2159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p:txBody>
        </p:sp>
        <p:sp>
          <p:nvSpPr>
            <p:cNvPr id="19" name="Line 11"/>
            <p:cNvSpPr>
              <a:spLocks noChangeShapeType="1"/>
            </p:cNvSpPr>
            <p:nvPr/>
          </p:nvSpPr>
          <p:spPr bwMode="auto">
            <a:xfrm>
              <a:off x="3635375" y="2349500"/>
              <a:ext cx="0" cy="28733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p:txBody>
        </p:sp>
      </p:grpSp>
      <p:grpSp>
        <p:nvGrpSpPr>
          <p:cNvPr id="20" name="Group 19"/>
          <p:cNvGrpSpPr/>
          <p:nvPr/>
        </p:nvGrpSpPr>
        <p:grpSpPr>
          <a:xfrm flipH="1">
            <a:off x="7683816" y="2600739"/>
            <a:ext cx="463336" cy="2609013"/>
            <a:chOff x="468313" y="2492375"/>
            <a:chExt cx="574675" cy="3529013"/>
          </a:xfrm>
        </p:grpSpPr>
        <p:sp>
          <p:nvSpPr>
            <p:cNvPr id="21" name="Line 13"/>
            <p:cNvSpPr>
              <a:spLocks noChangeShapeType="1"/>
            </p:cNvSpPr>
            <p:nvPr/>
          </p:nvSpPr>
          <p:spPr bwMode="auto">
            <a:xfrm>
              <a:off x="468313" y="6021388"/>
              <a:ext cx="2159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p:txBody>
        </p:sp>
        <p:sp>
          <p:nvSpPr>
            <p:cNvPr id="22" name="Line 14"/>
            <p:cNvSpPr>
              <a:spLocks noChangeShapeType="1"/>
            </p:cNvSpPr>
            <p:nvPr/>
          </p:nvSpPr>
          <p:spPr bwMode="auto">
            <a:xfrm flipV="1">
              <a:off x="684213" y="2492375"/>
              <a:ext cx="0" cy="35290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p:txBody>
        </p:sp>
        <p:sp>
          <p:nvSpPr>
            <p:cNvPr id="23" name="Line 17"/>
            <p:cNvSpPr>
              <a:spLocks noChangeShapeType="1"/>
            </p:cNvSpPr>
            <p:nvPr/>
          </p:nvSpPr>
          <p:spPr bwMode="auto">
            <a:xfrm flipH="1">
              <a:off x="684213" y="4005263"/>
              <a:ext cx="35877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p:txBody>
        </p:sp>
        <p:sp>
          <p:nvSpPr>
            <p:cNvPr id="24" name="Line 18"/>
            <p:cNvSpPr>
              <a:spLocks noChangeShapeType="1"/>
            </p:cNvSpPr>
            <p:nvPr/>
          </p:nvSpPr>
          <p:spPr bwMode="auto">
            <a:xfrm>
              <a:off x="468313" y="2492375"/>
              <a:ext cx="2159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p:txBody>
        </p:sp>
      </p:grpSp>
      <p:sp>
        <p:nvSpPr>
          <p:cNvPr id="25" name="Text Box 13"/>
          <p:cNvSpPr txBox="1">
            <a:spLocks noChangeArrowheads="1"/>
          </p:cNvSpPr>
          <p:nvPr/>
        </p:nvSpPr>
        <p:spPr bwMode="auto">
          <a:xfrm>
            <a:off x="5737496" y="4732822"/>
            <a:ext cx="1122826" cy="369332"/>
          </a:xfrm>
          <a:prstGeom prst="rect">
            <a:avLst/>
          </a:prstGeom>
          <a:solidFill>
            <a:schemeClr val="bg2">
              <a:lumMod val="50000"/>
            </a:schemeClr>
          </a:solidFill>
          <a:ln>
            <a:noFill/>
          </a:ln>
        </p:spPr>
        <p:txBody>
          <a:bodyPr wrap="square">
            <a:spAutoFit/>
          </a:bodyPr>
          <a:lstStyle>
            <a:lvl1pPr eaLnBrk="0" hangingPunct="0">
              <a:defRPr sz="4400">
                <a:solidFill>
                  <a:schemeClr val="bg1"/>
                </a:solidFill>
                <a:latin typeface="Arial" pitchFamily="34" charset="0"/>
                <a:cs typeface="Arial" pitchFamily="34" charset="0"/>
              </a:defRPr>
            </a:lvl1pPr>
            <a:lvl2pPr marL="742950" indent="-285750" eaLnBrk="0" hangingPunct="0">
              <a:defRPr sz="4400">
                <a:solidFill>
                  <a:schemeClr val="bg1"/>
                </a:solidFill>
                <a:latin typeface="Arial" pitchFamily="34" charset="0"/>
                <a:cs typeface="Arial" pitchFamily="34" charset="0"/>
              </a:defRPr>
            </a:lvl2pPr>
            <a:lvl3pPr marL="1143000" indent="-228600" eaLnBrk="0" hangingPunct="0">
              <a:defRPr sz="4400">
                <a:solidFill>
                  <a:schemeClr val="bg1"/>
                </a:solidFill>
                <a:latin typeface="Arial" pitchFamily="34" charset="0"/>
                <a:cs typeface="Arial" pitchFamily="34" charset="0"/>
              </a:defRPr>
            </a:lvl3pPr>
            <a:lvl4pPr marL="1600200" indent="-228600" eaLnBrk="0" hangingPunct="0">
              <a:defRPr sz="4400">
                <a:solidFill>
                  <a:schemeClr val="bg1"/>
                </a:solidFill>
                <a:latin typeface="Arial" pitchFamily="34" charset="0"/>
                <a:cs typeface="Arial" pitchFamily="34" charset="0"/>
              </a:defRPr>
            </a:lvl4pPr>
            <a:lvl5pPr marL="2057400" indent="-228600" eaLnBrk="0" hangingPunct="0">
              <a:defRPr sz="4400">
                <a:solidFill>
                  <a:schemeClr val="bg1"/>
                </a:solidFill>
                <a:latin typeface="Arial" pitchFamily="34" charset="0"/>
                <a:cs typeface="Arial" pitchFamily="34" charset="0"/>
              </a:defRPr>
            </a:lvl5pPr>
            <a:lvl6pPr marL="2514600" indent="-228600" algn="ctr" eaLnBrk="0" fontAlgn="base" hangingPunct="0">
              <a:spcBef>
                <a:spcPct val="0"/>
              </a:spcBef>
              <a:spcAft>
                <a:spcPct val="0"/>
              </a:spcAft>
              <a:defRPr sz="4400">
                <a:solidFill>
                  <a:schemeClr val="bg1"/>
                </a:solidFill>
                <a:latin typeface="Arial" pitchFamily="34" charset="0"/>
                <a:cs typeface="Arial" pitchFamily="34" charset="0"/>
              </a:defRPr>
            </a:lvl6pPr>
            <a:lvl7pPr marL="2971800" indent="-228600" algn="ctr" eaLnBrk="0" fontAlgn="base" hangingPunct="0">
              <a:spcBef>
                <a:spcPct val="0"/>
              </a:spcBef>
              <a:spcAft>
                <a:spcPct val="0"/>
              </a:spcAft>
              <a:defRPr sz="4400">
                <a:solidFill>
                  <a:schemeClr val="bg1"/>
                </a:solidFill>
                <a:latin typeface="Arial" pitchFamily="34" charset="0"/>
                <a:cs typeface="Arial" pitchFamily="34" charset="0"/>
              </a:defRPr>
            </a:lvl7pPr>
            <a:lvl8pPr marL="3429000" indent="-228600" algn="ctr" eaLnBrk="0" fontAlgn="base" hangingPunct="0">
              <a:spcBef>
                <a:spcPct val="0"/>
              </a:spcBef>
              <a:spcAft>
                <a:spcPct val="0"/>
              </a:spcAft>
              <a:defRPr sz="4400">
                <a:solidFill>
                  <a:schemeClr val="bg1"/>
                </a:solidFill>
                <a:latin typeface="Arial" pitchFamily="34" charset="0"/>
                <a:cs typeface="Arial" pitchFamily="34" charset="0"/>
              </a:defRPr>
            </a:lvl8pPr>
            <a:lvl9pPr marL="3886200" indent="-228600" algn="ctr" eaLnBrk="0" fontAlgn="base" hangingPunct="0">
              <a:spcBef>
                <a:spcPct val="0"/>
              </a:spcBef>
              <a:spcAft>
                <a:spcPct val="0"/>
              </a:spcAft>
              <a:defRPr sz="4400">
                <a:solidFill>
                  <a:schemeClr val="bg1"/>
                </a:solidFill>
                <a:latin typeface="Arial" pitchFamily="34" charset="0"/>
                <a:cs typeface="Arial" pitchFamily="34" charset="0"/>
              </a:defRPr>
            </a:lvl9pPr>
          </a:lstStyle>
          <a:p>
            <a:pPr eaLnBrk="1" hangingPunct="1">
              <a:spcBef>
                <a:spcPct val="50000"/>
              </a:spcBef>
              <a:defRPr sz="1800" b="1"/>
            </a:pPr>
            <a:r>
              <a:rPr lang="en"/>
              <a:t>Working papers</a:t>
            </a:r>
            <a:endParaRPr sz="1800" b="1"/>
          </a:p>
        </p:txBody>
      </p:sp>
      <p:sp>
        <p:nvSpPr>
          <p:cNvPr id="26" name="Rectangle 2"/>
          <p:cNvSpPr>
            <a:spLocks noGrp="1" noChangeArrowheads="1"/>
          </p:cNvSpPr>
          <p:nvPr>
            <p:ph type="title"/>
          </p:nvPr>
        </p:nvSpPr>
        <p:spPr>
          <a:xfrm>
            <a:off x="2401464" y="260648"/>
            <a:ext cx="4341073" cy="503709"/>
          </a:xfrm>
          <a:solidFill>
            <a:schemeClr val="accent4">
              <a:lumMod val="75000"/>
            </a:schemeClr>
          </a:solidFill>
        </p:spPr>
        <p:style>
          <a:lnRef idx="1">
            <a:schemeClr val="accent3"/>
          </a:lnRef>
          <a:fillRef idx="2">
            <a:schemeClr val="accent3"/>
          </a:fillRef>
          <a:effectRef idx="1">
            <a:schemeClr val="accent3"/>
          </a:effectRef>
          <a:fontRef idx="minor">
            <a:schemeClr val="dk1"/>
          </a:fontRef>
        </p:style>
        <p:txBody>
          <a:bodyPr>
            <a:normAutofit fontScale="90000"/>
          </a:bodyPr>
          <a:lstStyle/>
          <a:p>
            <a:pPr eaLnBrk="1" hangingPunct="1">
              <a:defRPr b="1">
                <a:solidFill>
                  <a:schemeClr val="bg1"/>
                </a:solidFill>
                <a:effectLst>
                  <a:outerShdw blurRad="38100" dist="38100" dir="2700000" algn="tl">
                    <a:srgbClr val="000000"/>
                  </a:outerShdw>
                </a:effectLst>
              </a:defRPr>
            </a:pPr>
            <a:r>
              <a:rPr lang="en"/>
              <a:t>Parts of the working paper</a:t>
            </a:r>
            <a:endParaRPr b="1">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428974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55"/>
                                        </p:tgtEl>
                                        <p:attrNameLst>
                                          <p:attrName>style.visibility</p:attrName>
                                        </p:attrNameLst>
                                      </p:cBhvr>
                                      <p:to>
                                        <p:strVal val="visible"/>
                                      </p:to>
                                    </p:set>
                                    <p:animEffect transition="in" filter="blinds(horizontal)">
                                      <p:cBhvr>
                                        <p:cTn id="7" dur="500"/>
                                        <p:tgtEl>
                                          <p:spTgt spid="615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156"/>
                                        </p:tgtEl>
                                        <p:attrNameLst>
                                          <p:attrName>style.visibility</p:attrName>
                                        </p:attrNameLst>
                                      </p:cBhvr>
                                      <p:to>
                                        <p:strVal val="visible"/>
                                      </p:to>
                                    </p:set>
                                    <p:animEffect transition="in" filter="blinds(horizontal)">
                                      <p:cBhvr>
                                        <p:cTn id="10" dur="500"/>
                                        <p:tgtEl>
                                          <p:spTgt spid="615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157"/>
                                        </p:tgtEl>
                                        <p:attrNameLst>
                                          <p:attrName>style.visibility</p:attrName>
                                        </p:attrNameLst>
                                      </p:cBhvr>
                                      <p:to>
                                        <p:strVal val="visible"/>
                                      </p:to>
                                    </p:set>
                                    <p:animEffect transition="in" filter="blinds(horizontal)">
                                      <p:cBhvr>
                                        <p:cTn id="15" dur="500"/>
                                        <p:tgtEl>
                                          <p:spTgt spid="615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6150"/>
                                        </p:tgtEl>
                                        <p:attrNameLst>
                                          <p:attrName>style.visibility</p:attrName>
                                        </p:attrNameLst>
                                      </p:cBhvr>
                                      <p:to>
                                        <p:strVal val="visible"/>
                                      </p:to>
                                    </p:set>
                                    <p:animEffect transition="in" filter="blinds(horizontal)">
                                      <p:cBhvr>
                                        <p:cTn id="18" dur="500"/>
                                        <p:tgtEl>
                                          <p:spTgt spid="6150"/>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linds(horizontal)">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P spid="6155" grpId="0" animBg="1"/>
      <p:bldP spid="6156" grpId="0" animBg="1"/>
      <p:bldP spid="6157"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555875" y="282799"/>
            <a:ext cx="4010025" cy="769937"/>
          </a:xfrm>
          <a:prstGeom prst="rect">
            <a:avLst/>
          </a:prstGeom>
        </p:spPr>
        <p:txBody>
          <a:bodyPr>
            <a:spAutoFit/>
          </a:bodyPr>
          <a:lstStyle/>
          <a:p>
            <a:pPr algn="ctr" rtl="false" eaLnBrk="1" fontAlgn="auto" hangingPunct="1">
              <a:spcBef>
                <a:spcPts val="0"/>
              </a:spcBef>
              <a:spcAft>
                <a:spcPts val="0"/>
              </a:spcAft>
              <a:defRPr sz="4400" b="1">
                <a:solidFill>
                  <a:schemeClr val="accent2">
                    <a:lumMod val="75000"/>
                  </a:schemeClr>
                </a:solidFill>
                <a:latin typeface="Vladimir Script" pitchFamily="66" charset="0"/>
                <a:cs typeface="Traditional Arabic" pitchFamily="18" charset="-78"/>
              </a:defRPr>
            </a:pPr>
            <a:r>
              <a:rPr lang="en"/>
              <a:t>Microsoft Excel</a:t>
            </a:r>
            <a:endParaRPr sz="4400" b="1">
              <a:solidFill>
                <a:schemeClr val="accent2">
                  <a:lumMod val="75000"/>
                </a:schemeClr>
              </a:solidFill>
              <a:latin typeface="Vladimir Script" pitchFamily="66" charset="0"/>
              <a:cs typeface="+mn-cs"/>
            </a:endParaRPr>
          </a:p>
        </p:txBody>
      </p:sp>
      <p:pic>
        <p:nvPicPr>
          <p:cNvPr id="23555" name="Picture 38" descr="http://www.razorleaf.com/wp-content/uploads/2009/09/Microsoft-Excel-2007-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18138"/>
            <a:ext cx="1439863"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a:xfrm>
            <a:off x="1115616" y="1126679"/>
            <a:ext cx="6984776" cy="5038625"/>
          </a:xfrm>
          <a:prstGeom prst="rect">
            <a:avLst/>
          </a:prstGeom>
        </p:spPr>
        <p:txBody>
          <a:bodyPr>
            <a:normAutofit fontScale="92500" lnSpcReduction="10000"/>
          </a:bodyPr>
          <a:lstStyle/>
          <a:p>
            <a:pPr marL="274320" indent="-274320" algn="l" rtl="false" eaLnBrk="1" fontAlgn="auto" hangingPunct="1">
              <a:spcBef>
                <a:spcPts val="580"/>
              </a:spcBef>
              <a:spcAft>
                <a:spcPts val="0"/>
              </a:spcAft>
              <a:buClr>
                <a:srgbClr val="D34817"/>
              </a:buClr>
              <a:buSzPct val="85000"/>
              <a:buFont typeface="Wingdings 2"/>
              <a:buNone/>
              <a:defRPr sz="2000" b="1" u="sng">
                <a:latin typeface="Perpetua"/>
                <a:cs typeface="Times New Roman"/>
              </a:defRPr>
            </a:pPr>
            <a:r>
              <a:rPr lang="en">
                <a:solidFill>
                  <a:srgbClr val="0070C0"/>
                </a:solidFill>
              </a:rPr>
              <a:t>How to identify the cell and define a range of cells</a:t>
            </a:r>
            <a:r>
              <a:rPr lang="en">
                <a:solidFill>
                  <a:schemeClr val="accent1">
                    <a:lumMod val="60000"/>
                    <a:lumOff val="40000"/>
                  </a:schemeClr>
                </a:solidFill>
              </a:rPr>
              <a:t>.</a:t>
            </a:r>
            <a:endParaRPr sz="2000" b="1">
              <a:solidFill>
                <a:schemeClr val="accent1">
                  <a:lumMod val="60000"/>
                  <a:lumOff val="40000"/>
                </a:schemeClr>
              </a:solidFill>
              <a:latin typeface="Perpetua"/>
              <a:cs typeface="+mn-cs"/>
            </a:endParaRPr>
          </a:p>
          <a:p>
            <a:pPr marL="274320" indent="-274320" algn="l" rtl="false" eaLnBrk="1" fontAlgn="auto" hangingPunct="1">
              <a:spcBef>
                <a:spcPts val="580"/>
              </a:spcBef>
              <a:spcAft>
                <a:spcPts val="0"/>
              </a:spcAft>
              <a:buClr>
                <a:srgbClr val="D34817"/>
              </a:buClr>
              <a:buSzPct val="85000"/>
              <a:buFont typeface="Wingdings 2"/>
              <a:buNone/>
              <a:defRPr sz="2000" b="1">
                <a:latin typeface="Perpetua"/>
                <a:cs typeface="Times New Roman"/>
              </a:defRPr>
            </a:pPr>
            <a:r>
              <a:rPr lang="en"/>
              <a:t>In order to determine which cell we are pressuring, we will note that the cell has been identified and we also note that the cell has met, activated and appeared in the cell name box.</a:t>
            </a:r>
          </a:p>
          <a:p>
            <a:pPr marL="274320" indent="-274320" algn="l" rtl="false" eaLnBrk="1" fontAlgn="auto" hangingPunct="1">
              <a:spcBef>
                <a:spcPts val="580"/>
              </a:spcBef>
              <a:spcAft>
                <a:spcPts val="0"/>
              </a:spcAft>
              <a:buClr>
                <a:srgbClr val="D34817"/>
              </a:buClr>
              <a:buSzPct val="85000"/>
              <a:buFont typeface="Wingdings 2"/>
              <a:buNone/>
            </a:pPr>
            <a:endParaRPr sz="2000" b="1">
              <a:latin typeface="Perpetua"/>
              <a:cs typeface="+mn-cs"/>
            </a:endParaRPr>
          </a:p>
          <a:p>
            <a:pPr marL="274320" indent="-274320" algn="l" rtl="false" eaLnBrk="1" fontAlgn="auto" hangingPunct="1">
              <a:spcBef>
                <a:spcPts val="580"/>
              </a:spcBef>
              <a:spcAft>
                <a:spcPts val="0"/>
              </a:spcAft>
              <a:buClr>
                <a:srgbClr val="D34817"/>
              </a:buClr>
              <a:buSzPct val="85000"/>
              <a:buFont typeface="Wingdings 2"/>
              <a:buNone/>
              <a:defRPr b="1">
                <a:latin typeface="Perpetua"/>
                <a:cs typeface="Times New Roman"/>
              </a:defRPr>
            </a:pPr>
            <a:r>
              <a:rPr sz="2100" u="sng" lang="en">
                <a:solidFill>
                  <a:srgbClr val="0070C0"/>
                </a:solidFill>
              </a:rPr>
              <a:t>To determine the range (s</a:t>
            </a:r>
            <a:r>
              <a:rPr sz="2000" lang="en"/>
              <a:t>) of cells that put pressure on the left diamond-flower continuously and then pass on the cells to be determined while continuing to pressure.</a:t>
            </a:r>
            <a:endParaRPr sz="2000" b="1">
              <a:latin typeface="Perpetua"/>
              <a:cs typeface="+mn-cs"/>
            </a:endParaRPr>
          </a:p>
          <a:p>
            <a:pPr marL="274320" indent="-274320" algn="l" rtl="false" eaLnBrk="1" fontAlgn="auto" hangingPunct="1">
              <a:spcBef>
                <a:spcPts val="580"/>
              </a:spcBef>
              <a:spcAft>
                <a:spcPts val="0"/>
              </a:spcAft>
              <a:buClr>
                <a:srgbClr val="D34817"/>
              </a:buClr>
              <a:buSzPct val="85000"/>
              <a:buFont typeface="Wingdings 2"/>
              <a:buNone/>
              <a:defRPr sz="2100" b="1" u="sng">
                <a:solidFill>
                  <a:srgbClr val="0070C0"/>
                </a:solidFill>
                <a:latin typeface="Perpetua"/>
                <a:cs typeface="Times New Roman"/>
              </a:defRPr>
            </a:pPr>
            <a:r>
              <a:rPr lang="en"/>
              <a:t>To identify a set of dispersed cells</a:t>
            </a:r>
            <a:endParaRPr sz="2100" b="1" u="sng">
              <a:solidFill>
                <a:srgbClr val="0070C0"/>
              </a:solidFill>
              <a:latin typeface="Perpetua"/>
              <a:cs typeface="Times New Roman"/>
            </a:endParaRPr>
          </a:p>
          <a:p>
            <a:pPr marL="274320" indent="-274320" algn="l" rtl="false" eaLnBrk="1" fontAlgn="auto" hangingPunct="1">
              <a:spcBef>
                <a:spcPts val="580"/>
              </a:spcBef>
              <a:spcAft>
                <a:spcPts val="0"/>
              </a:spcAft>
              <a:buClr>
                <a:srgbClr val="D34817"/>
              </a:buClr>
              <a:buSzPct val="85000"/>
              <a:buFont typeface="Wingdings 2"/>
              <a:buNone/>
              <a:defRPr sz="2000" b="1">
                <a:latin typeface="Perpetua"/>
              </a:defRPr>
            </a:pPr>
            <a:r>
              <a:rPr lang="en">
                <a:cs typeface="Times New Roman"/>
              </a:rPr>
              <a:t>Past </a:t>
            </a:r>
            <a:r>
              <a:rPr lang="en">
                <a:cs typeface="+mn-cs"/>
              </a:rPr>
              <a:t>onC2</a:t>
            </a:r>
            <a:r>
              <a:rPr lang="en">
                <a:cs typeface="Times New Roman"/>
              </a:rPr>
              <a:t> cell for selection , then </a:t>
            </a:r>
            <a:r>
              <a:rPr lang="en">
                <a:cs typeface="+mn-cs"/>
              </a:rPr>
              <a:t>pressured Ctrl's key with a continuum and climbed</a:t>
            </a:r>
            <a:r>
              <a:rPr lang="en">
                <a:cs typeface="Times New Roman"/>
              </a:rPr>
              <a:t> on </a:t>
            </a:r>
            <a:r>
              <a:rPr lang="en">
                <a:cs typeface="+mn-cs"/>
              </a:rPr>
              <a:t>A6 </a:t>
            </a:r>
            <a:r>
              <a:rPr lang="en">
                <a:cs typeface="Times New Roman"/>
              </a:rPr>
              <a:t>cell, he would note </a:t>
            </a:r>
            <a:r>
              <a:rPr lang="en">
                <a:cs typeface="+mn-cs"/>
              </a:rPr>
              <a:t>that Excel</a:t>
            </a:r>
            <a:r>
              <a:rPr lang="en">
                <a:cs typeface="Times New Roman"/>
              </a:rPr>
              <a:t> had identified those cells.</a:t>
            </a:r>
            <a:endParaRPr sz="2000" b="1">
              <a:latin typeface="Perpetua"/>
              <a:cs typeface="+mn-cs"/>
            </a:endParaRPr>
          </a:p>
          <a:p>
            <a:pPr marL="274320" indent="-274320" algn="l" rtl="false" eaLnBrk="1" fontAlgn="auto" hangingPunct="1">
              <a:spcBef>
                <a:spcPts val="580"/>
              </a:spcBef>
              <a:spcAft>
                <a:spcPts val="0"/>
              </a:spcAft>
              <a:buClr>
                <a:srgbClr val="D34817"/>
              </a:buClr>
              <a:buSzPct val="85000"/>
              <a:buFont typeface="Wingdings 2"/>
              <a:buNone/>
              <a:defRPr sz="2100" b="1" u="sng">
                <a:solidFill>
                  <a:srgbClr val="0070C0"/>
                </a:solidFill>
                <a:latin typeface="Perpetua"/>
                <a:cs typeface="Times New Roman"/>
              </a:defRPr>
            </a:pPr>
            <a:r>
              <a:rPr lang="en"/>
              <a:t>To define a column as a factor</a:t>
            </a:r>
            <a:endParaRPr sz="2100" b="1" u="sng">
              <a:solidFill>
                <a:srgbClr val="0070C0"/>
              </a:solidFill>
              <a:latin typeface="Perpetua"/>
              <a:cs typeface="Times New Roman"/>
            </a:endParaRPr>
          </a:p>
          <a:p>
            <a:pPr marL="274320" indent="-274320" algn="l" rtl="false" eaLnBrk="1" fontAlgn="auto" hangingPunct="1">
              <a:spcBef>
                <a:spcPts val="580"/>
              </a:spcBef>
              <a:spcAft>
                <a:spcPts val="0"/>
              </a:spcAft>
              <a:buClr>
                <a:srgbClr val="D34817"/>
              </a:buClr>
              <a:buSzPct val="85000"/>
              <a:buFont typeface="Wingdings 2"/>
              <a:buNone/>
              <a:defRPr sz="2000" b="1">
                <a:latin typeface="Perpetua"/>
              </a:defRPr>
            </a:pPr>
            <a:r>
              <a:rPr lang="en">
                <a:cs typeface="Times New Roman"/>
              </a:rPr>
              <a:t>Inspired on the heading of column I </a:t>
            </a:r>
            <a:r>
              <a:rPr lang="en">
                <a:cs typeface="+mn-cs"/>
              </a:rPr>
              <a:t>A</a:t>
            </a:r>
            <a:r>
              <a:rPr lang="en">
                <a:cs typeface="Times New Roman"/>
              </a:rPr>
              <a:t>, note the definition of the whole column</a:t>
            </a:r>
            <a:endParaRPr sz="2000" b="1">
              <a:latin typeface="Perpetua"/>
              <a:cs typeface="+mn-cs"/>
            </a:endParaRPr>
          </a:p>
          <a:p>
            <a:pPr marL="274320" indent="-274320" algn="l" rtl="false" eaLnBrk="1" fontAlgn="auto" hangingPunct="1">
              <a:spcBef>
                <a:spcPts val="580"/>
              </a:spcBef>
              <a:spcAft>
                <a:spcPts val="0"/>
              </a:spcAft>
              <a:buClr>
                <a:srgbClr val="D34817"/>
              </a:buClr>
              <a:buSzPct val="85000"/>
              <a:buFont typeface="Wingdings 2"/>
              <a:buNone/>
              <a:defRPr sz="2100" b="1" u="sng">
                <a:solidFill>
                  <a:srgbClr val="0070C0"/>
                </a:solidFill>
                <a:latin typeface="Perpetua"/>
                <a:cs typeface="Times New Roman"/>
              </a:defRPr>
            </a:pPr>
            <a:r>
              <a:rPr lang="en"/>
              <a:t>To determine a complete description</a:t>
            </a:r>
            <a:endParaRPr sz="2100" b="1" u="sng">
              <a:solidFill>
                <a:srgbClr val="0070C0"/>
              </a:solidFill>
              <a:latin typeface="Perpetua"/>
              <a:cs typeface="Times New Roman"/>
            </a:endParaRPr>
          </a:p>
          <a:p>
            <a:pPr marL="274320" indent="-274320" algn="l" rtl="false" eaLnBrk="1" fontAlgn="auto" hangingPunct="1">
              <a:spcBef>
                <a:spcPts val="580"/>
              </a:spcBef>
              <a:spcAft>
                <a:spcPts val="0"/>
              </a:spcAft>
              <a:buClr>
                <a:srgbClr val="D34817"/>
              </a:buClr>
              <a:buSzPct val="85000"/>
              <a:buFont typeface="Wingdings 2"/>
              <a:buNone/>
              <a:defRPr sz="2000" b="1">
                <a:latin typeface="Perpetua"/>
              </a:defRPr>
            </a:pPr>
            <a:r>
              <a:rPr lang="en">
                <a:cs typeface="Times New Roman"/>
              </a:rPr>
              <a:t>After the heading of Class </a:t>
            </a:r>
            <a:r>
              <a:rPr lang="en">
                <a:cs typeface="+mn-cs"/>
              </a:rPr>
              <a:t>5</a:t>
            </a:r>
            <a:r>
              <a:rPr lang="en">
                <a:cs typeface="Times New Roman"/>
              </a:rPr>
              <a:t>, he noted the identification of the whole grade .</a:t>
            </a:r>
            <a:endParaRPr sz="2000" b="1">
              <a:latin typeface="Perpetua"/>
              <a:cs typeface="+mn-cs"/>
            </a:endParaRPr>
          </a:p>
          <a:p>
            <a:pPr marL="274320" indent="-274320" algn="l" rtl="false" eaLnBrk="1" fontAlgn="auto" hangingPunct="1">
              <a:spcBef>
                <a:spcPts val="580"/>
              </a:spcBef>
              <a:spcAft>
                <a:spcPts val="0"/>
              </a:spcAft>
              <a:buClr>
                <a:srgbClr val="D34817"/>
              </a:buClr>
              <a:buSzPct val="85000"/>
              <a:buFont typeface="Wingdings 2"/>
              <a:buNone/>
              <a:defRPr sz="2100" b="1" u="sng">
                <a:solidFill>
                  <a:srgbClr val="0070C0"/>
                </a:solidFill>
                <a:latin typeface="Perpetua"/>
                <a:cs typeface="Times New Roman"/>
              </a:defRPr>
            </a:pPr>
            <a:r>
              <a:rPr lang="en"/>
              <a:t>To determine the whole working paper: -</a:t>
            </a:r>
            <a:endParaRPr sz="2100" b="1" u="sng">
              <a:solidFill>
                <a:srgbClr val="0070C0"/>
              </a:solidFill>
              <a:latin typeface="Perpetua"/>
              <a:cs typeface="Times New Roman"/>
            </a:endParaRPr>
          </a:p>
          <a:p>
            <a:pPr marL="274320" indent="-274320" algn="l" rtl="false" eaLnBrk="1" fontAlgn="auto" hangingPunct="1">
              <a:spcBef>
                <a:spcPts val="580"/>
              </a:spcBef>
              <a:spcAft>
                <a:spcPts val="0"/>
              </a:spcAft>
              <a:buClr>
                <a:srgbClr val="D34817"/>
              </a:buClr>
              <a:buSzPct val="85000"/>
              <a:buFont typeface="Wingdings 2"/>
              <a:buNone/>
              <a:defRPr sz="2000" b="1">
                <a:latin typeface="Perpetua"/>
                <a:cs typeface="Times New Roman"/>
              </a:defRPr>
            </a:pPr>
            <a:r>
              <a:rPr lang="en"/>
              <a:t>Rethinking on the right top of the working paper, he noted that each working paper had been identified</a:t>
            </a:r>
            <a:endParaRPr sz="2000" b="1">
              <a:latin typeface="Perpetua"/>
              <a:cs typeface="+mn-cs"/>
            </a:endParaRPr>
          </a:p>
          <a:p>
            <a:pPr marL="274320" indent="-274320" algn="l" rtl="false" eaLnBrk="1" fontAlgn="auto" hangingPunct="1">
              <a:spcBef>
                <a:spcPts val="580"/>
              </a:spcBef>
              <a:spcAft>
                <a:spcPts val="0"/>
              </a:spcAft>
              <a:buClr>
                <a:srgbClr val="D34817"/>
              </a:buClr>
              <a:buSzPct val="85000"/>
              <a:buFont typeface="Wingdings 2"/>
              <a:buNone/>
            </a:pPr>
            <a:endParaRPr sz="2000" b="1">
              <a:solidFill>
                <a:sysClr val="windowText" lastClr="000000"/>
              </a:solidFill>
              <a:latin typeface="Perpetua"/>
              <a:cs typeface="Times New Roman"/>
            </a:endParaRPr>
          </a:p>
        </p:txBody>
      </p:sp>
    </p:spTree>
    <p:extLst>
      <p:ext uri="{BB962C8B-B14F-4D97-AF65-F5344CB8AC3E}">
        <p14:creationId xmlns:p14="http://schemas.microsoft.com/office/powerpoint/2010/main" val="2039801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555776" y="836712"/>
            <a:ext cx="4341073" cy="667202"/>
          </a:xfrm>
          <a:solidFill>
            <a:schemeClr val="accent4">
              <a:lumMod val="75000"/>
            </a:schemeClr>
          </a:solidFill>
        </p:spPr>
        <p:txBody>
          <a:bodyPr>
            <a:normAutofit fontScale="90000"/>
          </a:bodyPr>
          <a:lstStyle/>
          <a:p>
            <a:pPr eaLnBrk="1" hangingPunct="1">
              <a:defRPr b="1">
                <a:solidFill>
                  <a:schemeClr val="bg1"/>
                </a:solidFill>
                <a:effectLst>
                  <a:outerShdw blurRad="38100" dist="38100" dir="2700000" algn="tl">
                    <a:srgbClr val="000000"/>
                  </a:outerShdw>
                </a:effectLst>
              </a:defRPr>
            </a:pPr>
            <a:r>
              <a:rPr lang="en"/>
              <a:t>Exyl work</a:t>
            </a:r>
            <a:endParaRPr b="1">
              <a:solidFill>
                <a:schemeClr val="bg1"/>
              </a:solidFill>
              <a:effectLst>
                <a:outerShdw blurRad="38100" dist="38100" dir="2700000" algn="tl">
                  <a:srgbClr val="000000"/>
                </a:outerShdw>
              </a:effectLst>
            </a:endParaRPr>
          </a:p>
        </p:txBody>
      </p:sp>
      <p:sp>
        <p:nvSpPr>
          <p:cNvPr id="9220" name="Rectangle 3"/>
          <p:cNvSpPr>
            <a:spLocks noGrp="1" noChangeArrowheads="1"/>
          </p:cNvSpPr>
          <p:nvPr>
            <p:ph type="body" idx="1"/>
          </p:nvPr>
        </p:nvSpPr>
        <p:spPr>
          <a:xfrm>
            <a:off x="1463040" y="2119257"/>
            <a:ext cx="6709360" cy="3603812"/>
          </a:xfrm>
        </p:spPr>
        <p:txBody>
          <a:bodyPr/>
          <a:lstStyle/>
          <a:p>
            <a:pPr eaLnBrk="1" hangingPunct="1"/>
            <a:r>
              <a:rPr lang="en"/>
              <a:t>The Book work consists of three working papers.</a:t>
            </a:r>
          </a:p>
          <a:p>
            <a:pPr eaLnBrk="1" hangingPunct="1"/>
            <a:r>
              <a:rPr lang="en"/>
              <a:t>The single working paper is controversies consisting of the intentional nature and description of the titles of the term, which are English alphabetical, with 256 columns of all classes numbered in series 1-65536.</a:t>
            </a:r>
          </a:p>
          <a:p>
            <a:pPr eaLnBrk="1" hangingPunct="1"/>
            <a:r>
              <a:rPr lang="en"/>
              <a:t>Each cell is the result of the intersection of the column with the row, for example A1, in column  A and Class 1.</a:t>
            </a:r>
          </a:p>
        </p:txBody>
      </p:sp>
    </p:spTree>
    <p:extLst>
      <p:ext uri="{BB962C8B-B14F-4D97-AF65-F5344CB8AC3E}">
        <p14:creationId xmlns:p14="http://schemas.microsoft.com/office/powerpoint/2010/main" val="1974724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sz="3200"/>
            </a:pPr>
            <a:r>
              <a:rPr lang="en"/>
              <a:t>Establishment of a new document.</a:t>
            </a:r>
          </a:p>
          <a:p>
            <a:pPr>
              <a:defRPr sz="3200"/>
            </a:pPr>
            <a:r>
              <a:rPr lang="en"/>
              <a:t>Preservation of a document on behalf of</a:t>
            </a:r>
          </a:p>
          <a:p>
            <a:pPr>
              <a:defRPr sz="3200"/>
            </a:pPr>
            <a:r>
              <a:rPr lang="en"/>
              <a:t>Opening of a pre-archived document.</a:t>
            </a:r>
          </a:p>
          <a:p>
            <a:pPr>
              <a:defRPr sz="3200"/>
            </a:pPr>
            <a:r>
              <a:rPr lang="en"/>
              <a:t>Renaming, deleting and reproducing working papers.</a:t>
            </a:r>
          </a:p>
          <a:p>
            <a:pPr>
              <a:defRPr sz="3200"/>
            </a:pPr>
            <a:r>
              <a:rPr lang="en"/>
              <a:t>Freezing of panels .</a:t>
            </a:r>
          </a:p>
          <a:p/>
        </p:txBody>
      </p:sp>
      <p:sp>
        <p:nvSpPr>
          <p:cNvPr id="6" name="Rectangle 2"/>
          <p:cNvSpPr>
            <a:spLocks noGrp="1" noChangeArrowheads="1"/>
          </p:cNvSpPr>
          <p:nvPr>
            <p:ph type="title"/>
          </p:nvPr>
        </p:nvSpPr>
        <p:spPr>
          <a:xfrm>
            <a:off x="2411760" y="764704"/>
            <a:ext cx="4341073" cy="667202"/>
          </a:xfrm>
          <a:solidFill>
            <a:schemeClr val="accent4">
              <a:lumMod val="75000"/>
            </a:schemeClr>
          </a:solidFill>
        </p:spPr>
        <p:style>
          <a:lnRef idx="1">
            <a:schemeClr val="accent3"/>
          </a:lnRef>
          <a:fillRef idx="2">
            <a:schemeClr val="accent3"/>
          </a:fillRef>
          <a:effectRef idx="1">
            <a:schemeClr val="accent3"/>
          </a:effectRef>
          <a:fontRef idx="minor">
            <a:schemeClr val="dk1"/>
          </a:fontRef>
        </p:style>
        <p:txBody>
          <a:bodyPr>
            <a:normAutofit fontScale="90000"/>
          </a:bodyPr>
          <a:lstStyle/>
          <a:p>
            <a:pPr eaLnBrk="1" hangingPunct="1">
              <a:defRPr b="1">
                <a:solidFill>
                  <a:schemeClr val="bg1"/>
                </a:solidFill>
                <a:effectLst>
                  <a:outerShdw blurRad="38100" dist="38100" dir="2700000" algn="tl">
                    <a:srgbClr val="000000"/>
                  </a:outerShdw>
                </a:effectLst>
              </a:defRPr>
            </a:pPr>
            <a:r>
              <a:rPr lang="en"/>
              <a:t>Start-up of work with Exyl</a:t>
            </a:r>
            <a:endParaRPr b="1">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59806503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دبوس تثبيت">
  <a:themeElements>
    <a:clrScheme name="دبوس تثبيت">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دبوس تثبيت">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بوس تثبيت">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702</TotalTime>
  <Words>1332</Words>
  <Application>Microsoft Office PowerPoint</Application>
  <PresentationFormat>On-screen Show (4:3)</PresentationFormat>
  <Paragraphs>244</Paragraphs>
  <Slides>41</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41</vt:i4>
      </vt:variant>
    </vt:vector>
  </HeadingPairs>
  <TitlesOfParts>
    <vt:vector size="54" baseType="lpstr">
      <vt:lpstr>Arial</vt:lpstr>
      <vt:lpstr>Brush Script MT</vt:lpstr>
      <vt:lpstr>Calibri</vt:lpstr>
      <vt:lpstr>Cambria</vt:lpstr>
      <vt:lpstr>Constantia</vt:lpstr>
      <vt:lpstr>Franklin Gothic Book</vt:lpstr>
      <vt:lpstr>Perpetua</vt:lpstr>
      <vt:lpstr>Rage Italic</vt:lpstr>
      <vt:lpstr>Traditional Arabic</vt:lpstr>
      <vt:lpstr>Vladimir Script</vt:lpstr>
      <vt:lpstr>Wingdings</vt:lpstr>
      <vt:lpstr>Wingdings 2</vt:lpstr>
      <vt:lpstr>دبوس تثبيت</vt:lpstr>
      <vt:lpstr>الجزء الأول تقديم د/ سارة مصطفي الجاك</vt:lpstr>
      <vt:lpstr>PowerPoint Presentation</vt:lpstr>
      <vt:lpstr>PowerPoint Presentation</vt:lpstr>
      <vt:lpstr>PowerPoint Presentation</vt:lpstr>
      <vt:lpstr>أجزاء ورقة العمل </vt:lpstr>
      <vt:lpstr>أجزاء ورقة العمل </vt:lpstr>
      <vt:lpstr>PowerPoint Presentation</vt:lpstr>
      <vt:lpstr>مصنف اكسيل</vt:lpstr>
      <vt:lpstr>بدء العمل مع اكسيل </vt:lpstr>
      <vt:lpstr>انشاء مصنف جديد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الصيغ الجاهزة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دالة IF</vt:lpstr>
      <vt:lpstr>دالة IF</vt:lpstr>
      <vt:lpstr>دالة IF</vt:lpstr>
      <vt:lpstr>نتيجة الدالة IF</vt:lpstr>
      <vt:lpstr>PowerPoint Presentation</vt:lpstr>
      <vt:lpstr>أخطاء الصيغ </vt:lpstr>
      <vt:lpstr>PowerPoint Presentation</vt:lpstr>
      <vt:lpstr>PowerPoint Presentation</vt:lpstr>
      <vt:lpstr>PowerPoint Presentation</vt:lpstr>
      <vt:lpstr>أدوات المخطط</vt:lpstr>
      <vt:lpstr>ضبط خصائص الصفحة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in PowerPoint</dc:title>
  <dc:creator>user</dc:creator>
  <cp:lastModifiedBy>Mohamed Zeid Hassan</cp:lastModifiedBy>
  <cp:revision>62</cp:revision>
  <dcterms:created xsi:type="dcterms:W3CDTF">2012-03-02T14:49:28Z</dcterms:created>
  <dcterms:modified xsi:type="dcterms:W3CDTF">2023-03-29T14:34:15Z</dcterms:modified>
</cp:coreProperties>
</file>