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3"/>
  </p:notesMasterIdLst>
  <p:sldIdLst>
    <p:sldId id="256" r:id="rId2"/>
    <p:sldId id="301" r:id="rId3"/>
    <p:sldId id="260" r:id="rId4"/>
    <p:sldId id="298" r:id="rId5"/>
    <p:sldId id="274" r:id="rId6"/>
    <p:sldId id="279" r:id="rId7"/>
    <p:sldId id="302" r:id="rId8"/>
    <p:sldId id="282" r:id="rId9"/>
    <p:sldId id="280" r:id="rId10"/>
    <p:sldId id="290" r:id="rId11"/>
    <p:sldId id="303" r:id="rId12"/>
    <p:sldId id="292" r:id="rId13"/>
    <p:sldId id="304" r:id="rId14"/>
    <p:sldId id="291" r:id="rId15"/>
    <p:sldId id="305" r:id="rId16"/>
    <p:sldId id="306" r:id="rId17"/>
    <p:sldId id="307" r:id="rId18"/>
    <p:sldId id="308" r:id="rId19"/>
    <p:sldId id="309" r:id="rId20"/>
    <p:sldId id="261" r:id="rId21"/>
    <p:sldId id="259" r:id="rId22"/>
    <p:sldId id="299" r:id="rId23"/>
    <p:sldId id="284" r:id="rId24"/>
    <p:sldId id="264" r:id="rId25"/>
    <p:sldId id="263" r:id="rId26"/>
    <p:sldId id="266" r:id="rId27"/>
    <p:sldId id="265" r:id="rId28"/>
    <p:sldId id="268" r:id="rId29"/>
    <p:sldId id="300" r:id="rId30"/>
    <p:sldId id="269" r:id="rId31"/>
    <p:sldId id="285" r:id="rId32"/>
    <p:sldId id="286" r:id="rId33"/>
    <p:sldId id="287" r:id="rId34"/>
    <p:sldId id="288" r:id="rId35"/>
    <p:sldId id="270" r:id="rId36"/>
    <p:sldId id="262" r:id="rId37"/>
    <p:sldId id="276" r:id="rId38"/>
    <p:sldId id="271" r:id="rId39"/>
    <p:sldId id="277" r:id="rId40"/>
    <p:sldId id="297" r:id="rId41"/>
    <p:sldId id="295" r:id="rId4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نمط فاتح 2 - تميي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1" d="100"/>
          <a:sy n="101" d="100"/>
        </p:scale>
        <p:origin x="1892"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Desktop\&#1583;&#1576;&#1604;&#1608;&#1605;%20&#1575;&#1604;&#1576;&#1585;&#1605;&#1580;&#1577;\1103&#1606;&#1592;&#1605;%20&#1575;&#1604;&#1578;&#1588;&#1594;&#1610;&#1604;\lect\Exsel\&#1578;&#1591;&#1576;&#1610;&#1602;%20&#1575;&#1603;&#1587;&#1610;&#16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ar-SA"/>
              <a:t>درجات الطالبات</a:t>
            </a:r>
          </a:p>
        </c:rich>
      </c:tx>
      <c:overlay val="0"/>
    </c:title>
    <c:autoTitleDeleted val="0"/>
    <c:plotArea>
      <c:layout/>
      <c:barChart>
        <c:barDir val="col"/>
        <c:grouping val="clustered"/>
        <c:varyColors val="0"/>
        <c:ser>
          <c:idx val="0"/>
          <c:order val="0"/>
          <c:tx>
            <c:strRef>
              <c:f>'سجل درجات1'!$C$6</c:f>
              <c:strCache>
                <c:ptCount val="1"/>
                <c:pt idx="0">
                  <c:v>اسماء</c:v>
                </c:pt>
              </c:strCache>
            </c:strRef>
          </c:tx>
          <c:invertIfNegative val="0"/>
          <c:cat>
            <c:strRef>
              <c:f>'سجل درجات1'!$D$5:$F$5</c:f>
              <c:strCache>
                <c:ptCount val="3"/>
                <c:pt idx="0">
                  <c:v>سلم</c:v>
                </c:pt>
                <c:pt idx="1">
                  <c:v>عرب</c:v>
                </c:pt>
                <c:pt idx="2">
                  <c:v>ريض</c:v>
                </c:pt>
              </c:strCache>
            </c:strRef>
          </c:cat>
          <c:val>
            <c:numRef>
              <c:f>'سجل درجات1'!$D$6:$F$6</c:f>
              <c:numCache>
                <c:formatCode>General</c:formatCode>
                <c:ptCount val="3"/>
                <c:pt idx="0">
                  <c:v>90</c:v>
                </c:pt>
                <c:pt idx="1">
                  <c:v>87</c:v>
                </c:pt>
                <c:pt idx="2">
                  <c:v>80</c:v>
                </c:pt>
              </c:numCache>
            </c:numRef>
          </c:val>
          <c:extLst>
            <c:ext xmlns:c16="http://schemas.microsoft.com/office/drawing/2014/chart" uri="{C3380CC4-5D6E-409C-BE32-E72D297353CC}">
              <c16:uniqueId val="{00000000-41AB-4A31-83B3-7356C4D6331B}"/>
            </c:ext>
          </c:extLst>
        </c:ser>
        <c:ser>
          <c:idx val="1"/>
          <c:order val="1"/>
          <c:tx>
            <c:strRef>
              <c:f>'سجل درجات1'!$C$7</c:f>
              <c:strCache>
                <c:ptCount val="1"/>
                <c:pt idx="0">
                  <c:v>مها</c:v>
                </c:pt>
              </c:strCache>
            </c:strRef>
          </c:tx>
          <c:invertIfNegative val="0"/>
          <c:cat>
            <c:strRef>
              <c:f>'سجل درجات1'!$D$5:$F$5</c:f>
              <c:strCache>
                <c:ptCount val="3"/>
                <c:pt idx="0">
                  <c:v>سلم</c:v>
                </c:pt>
                <c:pt idx="1">
                  <c:v>عرب</c:v>
                </c:pt>
                <c:pt idx="2">
                  <c:v>ريض</c:v>
                </c:pt>
              </c:strCache>
            </c:strRef>
          </c:cat>
          <c:val>
            <c:numRef>
              <c:f>'سجل درجات1'!$D$7:$F$7</c:f>
              <c:numCache>
                <c:formatCode>General</c:formatCode>
                <c:ptCount val="3"/>
                <c:pt idx="0">
                  <c:v>100</c:v>
                </c:pt>
                <c:pt idx="1">
                  <c:v>60</c:v>
                </c:pt>
                <c:pt idx="2">
                  <c:v>71</c:v>
                </c:pt>
              </c:numCache>
            </c:numRef>
          </c:val>
          <c:extLst>
            <c:ext xmlns:c16="http://schemas.microsoft.com/office/drawing/2014/chart" uri="{C3380CC4-5D6E-409C-BE32-E72D297353CC}">
              <c16:uniqueId val="{00000001-41AB-4A31-83B3-7356C4D6331B}"/>
            </c:ext>
          </c:extLst>
        </c:ser>
        <c:ser>
          <c:idx val="2"/>
          <c:order val="2"/>
          <c:tx>
            <c:strRef>
              <c:f>'سجل درجات1'!$C$8</c:f>
              <c:strCache>
                <c:ptCount val="1"/>
                <c:pt idx="0">
                  <c:v>فاطمة</c:v>
                </c:pt>
              </c:strCache>
            </c:strRef>
          </c:tx>
          <c:invertIfNegative val="0"/>
          <c:cat>
            <c:strRef>
              <c:f>'سجل درجات1'!$D$5:$F$5</c:f>
              <c:strCache>
                <c:ptCount val="3"/>
                <c:pt idx="0">
                  <c:v>سلم</c:v>
                </c:pt>
                <c:pt idx="1">
                  <c:v>عرب</c:v>
                </c:pt>
                <c:pt idx="2">
                  <c:v>ريض</c:v>
                </c:pt>
              </c:strCache>
            </c:strRef>
          </c:cat>
          <c:val>
            <c:numRef>
              <c:f>'سجل درجات1'!$D$8:$F$8</c:f>
              <c:numCache>
                <c:formatCode>General</c:formatCode>
                <c:ptCount val="3"/>
                <c:pt idx="0">
                  <c:v>100</c:v>
                </c:pt>
                <c:pt idx="1">
                  <c:v>98</c:v>
                </c:pt>
                <c:pt idx="2">
                  <c:v>96</c:v>
                </c:pt>
              </c:numCache>
            </c:numRef>
          </c:val>
          <c:extLst>
            <c:ext xmlns:c16="http://schemas.microsoft.com/office/drawing/2014/chart" uri="{C3380CC4-5D6E-409C-BE32-E72D297353CC}">
              <c16:uniqueId val="{00000002-41AB-4A31-83B3-7356C4D6331B}"/>
            </c:ext>
          </c:extLst>
        </c:ser>
        <c:dLbls>
          <c:showLegendKey val="0"/>
          <c:showVal val="0"/>
          <c:showCatName val="0"/>
          <c:showSerName val="0"/>
          <c:showPercent val="0"/>
          <c:showBubbleSize val="0"/>
        </c:dLbls>
        <c:gapWidth val="150"/>
        <c:axId val="381166456"/>
        <c:axId val="381157832"/>
      </c:barChart>
      <c:catAx>
        <c:axId val="381166456"/>
        <c:scaling>
          <c:orientation val="minMax"/>
        </c:scaling>
        <c:delete val="0"/>
        <c:axPos val="b"/>
        <c:numFmt formatCode="General" sourceLinked="0"/>
        <c:majorTickMark val="none"/>
        <c:minorTickMark val="none"/>
        <c:tickLblPos val="nextTo"/>
        <c:crossAx val="381157832"/>
        <c:crosses val="autoZero"/>
        <c:auto val="1"/>
        <c:lblAlgn val="ctr"/>
        <c:lblOffset val="100"/>
        <c:noMultiLvlLbl val="0"/>
      </c:catAx>
      <c:valAx>
        <c:axId val="381157832"/>
        <c:scaling>
          <c:orientation val="minMax"/>
        </c:scaling>
        <c:delete val="0"/>
        <c:axPos val="l"/>
        <c:majorGridlines/>
        <c:numFmt formatCode="General" sourceLinked="1"/>
        <c:majorTickMark val="none"/>
        <c:minorTickMark val="none"/>
        <c:tickLblPos val="nextTo"/>
        <c:crossAx val="381166456"/>
        <c:crosses val="autoZero"/>
        <c:crossBetween val="between"/>
      </c:valAx>
    </c:plotArea>
    <c:legend>
      <c:legendPos val="r"/>
      <c:overlay val="0"/>
    </c:legend>
    <c:plotVisOnly val="1"/>
    <c:dispBlanksAs val="gap"/>
    <c:showDLblsOverMax val="0"/>
  </c:chart>
  <c:spPr>
    <a:solidFill>
      <a:schemeClr val="accent1">
        <a:lumMod val="40000"/>
        <a:lumOff val="60000"/>
      </a:schemeClr>
    </a:solidFill>
    <a:effectLst>
      <a:glow rad="228600">
        <a:schemeClr val="accent2">
          <a:satMod val="175000"/>
          <a:alpha val="40000"/>
        </a:schemeClr>
      </a:glow>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50F4E56-F05E-424E-9363-72A37A0A59E5}" type="datetimeFigureOut">
              <a:rPr lang="ar-SA" smtClean="0"/>
              <a:pPr/>
              <a:t>08/09/1444</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8E2FDD3-F75D-49CC-90A7-8291C1BAF1F0}" type="slidenum">
              <a:rPr lang="ar-SA" smtClean="0"/>
              <a:pPr/>
              <a:t>‹#›</a:t>
            </a:fld>
            <a:endParaRPr lang="ar-SA"/>
          </a:p>
        </p:txBody>
      </p:sp>
    </p:spTree>
    <p:extLst>
      <p:ext uri="{BB962C8B-B14F-4D97-AF65-F5344CB8AC3E}">
        <p14:creationId xmlns:p14="http://schemas.microsoft.com/office/powerpoint/2010/main" val="15070312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8E2FDD3-F75D-49CC-90A7-8291C1BAF1F0}" type="slidenum">
              <a:rPr lang="ar-SA" smtClean="0"/>
              <a:pPr/>
              <a:t>1</a:t>
            </a:fld>
            <a:endParaRPr lang="ar-SA"/>
          </a:p>
        </p:txBody>
      </p:sp>
    </p:spTree>
    <p:extLst>
      <p:ext uri="{BB962C8B-B14F-4D97-AF65-F5344CB8AC3E}">
        <p14:creationId xmlns:p14="http://schemas.microsoft.com/office/powerpoint/2010/main" val="163648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ar-JO"/>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3AA6705F-6236-4A7D-BCB4-8B98CD9C8311}" type="slidenum">
              <a:rPr lang="ar-SA" altLang="ar-JO" smtClean="0"/>
              <a:pPr algn="l">
                <a:spcBef>
                  <a:spcPct val="0"/>
                </a:spcBef>
              </a:pPr>
              <a:t>2</a:t>
            </a:fld>
            <a:endParaRPr lang="ar-SA" altLang="ar-JO"/>
          </a:p>
        </p:txBody>
      </p:sp>
    </p:spTree>
    <p:extLst>
      <p:ext uri="{BB962C8B-B14F-4D97-AF65-F5344CB8AC3E}">
        <p14:creationId xmlns:p14="http://schemas.microsoft.com/office/powerpoint/2010/main" val="294396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ar-JO"/>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78C9753B-2DC6-4842-A612-F2B2353DEE79}" type="slidenum">
              <a:rPr lang="ar-SA" altLang="ar-JO" smtClean="0"/>
              <a:pPr algn="l">
                <a:spcBef>
                  <a:spcPct val="0"/>
                </a:spcBef>
              </a:pPr>
              <a:t>7</a:t>
            </a:fld>
            <a:endParaRPr lang="ar-SA" altLang="ar-JO"/>
          </a:p>
        </p:txBody>
      </p:sp>
    </p:spTree>
    <p:extLst>
      <p:ext uri="{BB962C8B-B14F-4D97-AF65-F5344CB8AC3E}">
        <p14:creationId xmlns:p14="http://schemas.microsoft.com/office/powerpoint/2010/main" val="2626571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ar-JO"/>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BE2CB7BA-DCF7-40EC-9890-87CB5E300DEB}" type="slidenum">
              <a:rPr lang="ar-SA" altLang="ar-JO" smtClean="0"/>
              <a:pPr algn="l">
                <a:spcBef>
                  <a:spcPct val="0"/>
                </a:spcBef>
              </a:pPr>
              <a:t>11</a:t>
            </a:fld>
            <a:endParaRPr lang="ar-SA" altLang="ar-JO"/>
          </a:p>
        </p:txBody>
      </p:sp>
    </p:spTree>
    <p:extLst>
      <p:ext uri="{BB962C8B-B14F-4D97-AF65-F5344CB8AC3E}">
        <p14:creationId xmlns:p14="http://schemas.microsoft.com/office/powerpoint/2010/main" val="324774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ar-JO"/>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E046E7D-16E1-48DF-A4E5-072F53C66482}" type="slidenum">
              <a:rPr lang="ar-SA" altLang="ar-JO" smtClean="0"/>
              <a:pPr algn="l">
                <a:spcBef>
                  <a:spcPct val="0"/>
                </a:spcBef>
              </a:pPr>
              <a:t>13</a:t>
            </a:fld>
            <a:endParaRPr lang="ar-SA" altLang="ar-JO"/>
          </a:p>
        </p:txBody>
      </p:sp>
    </p:spTree>
    <p:extLst>
      <p:ext uri="{BB962C8B-B14F-4D97-AF65-F5344CB8AC3E}">
        <p14:creationId xmlns:p14="http://schemas.microsoft.com/office/powerpoint/2010/main" val="247284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ar-JO"/>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E81DE290-DBEE-44EE-96F9-FD9060216D12}" type="slidenum">
              <a:rPr lang="ar-SA" altLang="ar-JO" smtClean="0"/>
              <a:pPr algn="l">
                <a:spcBef>
                  <a:spcPct val="0"/>
                </a:spcBef>
              </a:pPr>
              <a:t>15</a:t>
            </a:fld>
            <a:endParaRPr lang="ar-SA" altLang="ar-JO"/>
          </a:p>
        </p:txBody>
      </p:sp>
    </p:spTree>
    <p:extLst>
      <p:ext uri="{BB962C8B-B14F-4D97-AF65-F5344CB8AC3E}">
        <p14:creationId xmlns:p14="http://schemas.microsoft.com/office/powerpoint/2010/main" val="47255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8E2FDD3-F75D-49CC-90A7-8291C1BAF1F0}" type="slidenum">
              <a:rPr lang="ar-SA" smtClean="0"/>
              <a:pPr/>
              <a:t>22</a:t>
            </a:fld>
            <a:endParaRPr lang="ar-SA"/>
          </a:p>
        </p:txBody>
      </p:sp>
    </p:spTree>
    <p:extLst>
      <p:ext uri="{BB962C8B-B14F-4D97-AF65-F5344CB8AC3E}">
        <p14:creationId xmlns:p14="http://schemas.microsoft.com/office/powerpoint/2010/main" val="3751604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38E2FDD3-F75D-49CC-90A7-8291C1BAF1F0}" type="slidenum">
              <a:rPr lang="ar-SA" smtClean="0"/>
              <a:pPr/>
              <a:t>29</a:t>
            </a:fld>
            <a:endParaRPr lang="ar-SA"/>
          </a:p>
        </p:txBody>
      </p:sp>
    </p:spTree>
    <p:extLst>
      <p:ext uri="{BB962C8B-B14F-4D97-AF65-F5344CB8AC3E}">
        <p14:creationId xmlns:p14="http://schemas.microsoft.com/office/powerpoint/2010/main" val="2689247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552E26D-7441-47BD-B039-6A112D8FDEAA}" type="datetime1">
              <a:rPr lang="ar-SA" smtClean="0"/>
              <a:t>08/09/1444</a:t>
            </a:fld>
            <a:endParaRPr lang="ar-SA"/>
          </a:p>
        </p:txBody>
      </p:sp>
      <p:sp>
        <p:nvSpPr>
          <p:cNvPr id="5" name="Footer Placeholder 4"/>
          <p:cNvSpPr>
            <a:spLocks noGrp="1"/>
          </p:cNvSpPr>
          <p:nvPr>
            <p:ph type="ftr" sz="quarter" idx="11"/>
          </p:nvPr>
        </p:nvSpPr>
        <p:spPr>
          <a:xfrm>
            <a:off x="1174044" y="5357592"/>
            <a:ext cx="5034845" cy="365125"/>
          </a:xfrm>
        </p:spPr>
        <p:txBody>
          <a:bodyPr/>
          <a:lstStyle/>
          <a:p>
            <a:endParaRPr lang="ar-S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8478C4D-2779-46D5-8A3D-BEDA95C1E510}"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D87383A8-62DA-4E45-8606-E5B3F9E85A91}" type="datetime1">
              <a:rPr lang="ar-SA" smtClean="0"/>
              <a:t>08/09/1444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64791017-C04D-4BE5-82BC-F2A8051E2AF5}" type="datetime1">
              <a:rPr lang="ar-SA" smtClean="0"/>
              <a:t>08/09/1444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5FFB69E7-C48D-4E99-A90C-B4F57D6D3A1C}" type="datetime1">
              <a:rPr lang="ar-SA" smtClean="0"/>
              <a:t>08/09/1444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654B6FB2-1D97-49E3-AE6E-8E59D5EEE246}" type="datetime1">
              <a:rPr lang="ar-SA" smtClean="0"/>
              <a:t>08/09/1444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5" name="Date Placeholder 4"/>
          <p:cNvSpPr>
            <a:spLocks noGrp="1"/>
          </p:cNvSpPr>
          <p:nvPr>
            <p:ph type="dt" sz="half" idx="10"/>
          </p:nvPr>
        </p:nvSpPr>
        <p:spPr/>
        <p:txBody>
          <a:bodyPr/>
          <a:lstStyle/>
          <a:p>
            <a:fld id="{9F489E02-C5FE-4177-892A-6A3E599ECF05}" type="datetime1">
              <a:rPr lang="ar-SA" smtClean="0"/>
              <a:t>08/09/1444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8478C4D-2779-46D5-8A3D-BEDA95C1E510}" type="slidenum">
              <a:rPr lang="ar-SA" smtClean="0"/>
              <a:pPr/>
              <a:t>‹#›</a:t>
            </a:fld>
            <a:endParaRPr lang="ar-SA"/>
          </a:p>
        </p:txBody>
      </p:sp>
      <p:sp>
        <p:nvSpPr>
          <p:cNvPr id="9" name="Content Placeholder 8"/>
          <p:cNvSpPr>
            <a:spLocks noGrp="1"/>
          </p:cNvSpPr>
          <p:nvPr>
            <p:ph sz="quarter" idx="13"/>
          </p:nvPr>
        </p:nvSpPr>
        <p:spPr>
          <a:xfrm>
            <a:off x="1298448" y="2121407"/>
            <a:ext cx="3200400" cy="3602736"/>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44A9FFD0-9B32-49D1-B2EC-2029BE9E2406}" type="datetime1">
              <a:rPr lang="ar-SA" smtClean="0"/>
              <a:t>08/09/1444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18478C4D-2779-46D5-8A3D-BEDA95C1E510}" type="slidenum">
              <a:rPr lang="ar-SA" smtClean="0"/>
              <a:pPr/>
              <a:t>‹#›</a:t>
            </a:fld>
            <a:endParaRPr lang="ar-SA"/>
          </a:p>
        </p:txBody>
      </p:sp>
      <p:sp>
        <p:nvSpPr>
          <p:cNvPr id="11" name="Content Placeholder 10"/>
          <p:cNvSpPr>
            <a:spLocks noGrp="1"/>
          </p:cNvSpPr>
          <p:nvPr>
            <p:ph sz="quarter" idx="13"/>
          </p:nvPr>
        </p:nvSpPr>
        <p:spPr>
          <a:xfrm>
            <a:off x="1298448" y="2944368"/>
            <a:ext cx="3227832" cy="2779776"/>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C44312A6-9233-44E4-9287-ECE3CBAEE21D}" type="datetime1">
              <a:rPr lang="ar-SA" smtClean="0"/>
              <a:t>08/09/1444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7F50E-F81F-4539-BEBB-5B2DB2F7A58C}" type="datetime1">
              <a:rPr lang="ar-SA" smtClean="0"/>
              <a:t>08/09/1444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59235E3C-4F4B-4126-A5DC-678EAC97CBE2}" type="datetime1">
              <a:rPr lang="ar-SA" smtClean="0"/>
              <a:t>08/09/1444</a:t>
            </a:fld>
            <a:endParaRPr lang="ar-SA"/>
          </a:p>
        </p:txBody>
      </p:sp>
      <p:sp>
        <p:nvSpPr>
          <p:cNvPr id="6" name="Footer Placeholder 5"/>
          <p:cNvSpPr>
            <a:spLocks noGrp="1"/>
          </p:cNvSpPr>
          <p:nvPr>
            <p:ph type="ftr" sz="quarter" idx="11"/>
          </p:nvPr>
        </p:nvSpPr>
        <p:spPr>
          <a:xfrm rot="-60000">
            <a:off x="914554" y="5829261"/>
            <a:ext cx="3522607" cy="365125"/>
          </a:xfrm>
        </p:spPr>
        <p:txBody>
          <a:bodyPr/>
          <a:lstStyle/>
          <a:p>
            <a:endParaRPr lang="ar-SA"/>
          </a:p>
        </p:txBody>
      </p:sp>
      <p:sp>
        <p:nvSpPr>
          <p:cNvPr id="7" name="Slide Number Placeholder 6"/>
          <p:cNvSpPr>
            <a:spLocks noGrp="1"/>
          </p:cNvSpPr>
          <p:nvPr>
            <p:ph type="sldNum" sz="quarter" idx="12"/>
          </p:nvPr>
        </p:nvSpPr>
        <p:spPr>
          <a:xfrm rot="60000">
            <a:off x="7557313" y="5896961"/>
            <a:ext cx="554023" cy="365125"/>
          </a:xfrm>
        </p:spPr>
        <p:txBody>
          <a:bodyPr/>
          <a:lstStyle/>
          <a:p>
            <a:fld id="{18478C4D-2779-46D5-8A3D-BEDA95C1E51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283AF56D-83BA-4740-B5A0-62C12C240450}" type="datetime1">
              <a:rPr lang="ar-SA" smtClean="0"/>
              <a:t>08/09/1444</a:t>
            </a:fld>
            <a:endParaRPr lang="ar-SA"/>
          </a:p>
        </p:txBody>
      </p:sp>
      <p:sp>
        <p:nvSpPr>
          <p:cNvPr id="6" name="Footer Placeholder 5"/>
          <p:cNvSpPr>
            <a:spLocks noGrp="1"/>
          </p:cNvSpPr>
          <p:nvPr>
            <p:ph type="ftr" sz="quarter" idx="11"/>
          </p:nvPr>
        </p:nvSpPr>
        <p:spPr>
          <a:xfrm rot="-60000">
            <a:off x="914569" y="5831037"/>
            <a:ext cx="3319043" cy="365125"/>
          </a:xfrm>
        </p:spPr>
        <p:txBody>
          <a:bodyPr/>
          <a:lstStyle/>
          <a:p>
            <a:endParaRPr lang="ar-SA"/>
          </a:p>
        </p:txBody>
      </p:sp>
      <p:sp>
        <p:nvSpPr>
          <p:cNvPr id="7" name="Slide Number Placeholder 6"/>
          <p:cNvSpPr>
            <a:spLocks noGrp="1"/>
          </p:cNvSpPr>
          <p:nvPr>
            <p:ph type="sldNum" sz="quarter" idx="12"/>
          </p:nvPr>
        </p:nvSpPr>
        <p:spPr>
          <a:xfrm rot="60000">
            <a:off x="7562089" y="5900026"/>
            <a:ext cx="554023" cy="365125"/>
          </a:xfrm>
        </p:spPr>
        <p:txBody>
          <a:bodyPr/>
          <a:lstStyle/>
          <a:p>
            <a:fld id="{18478C4D-2779-46D5-8A3D-BEDA95C1E51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F379295-92E2-4A4E-A195-F916CED4EFA9}" type="datetime1">
              <a:rPr lang="ar-SA" smtClean="0"/>
              <a:t>08/09/1444</a:t>
            </a:fld>
            <a:endParaRPr lang="ar-S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S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8478C4D-2779-46D5-8A3D-BEDA95C1E510}"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file:///C:\Program%20Files\Microsoft%20Office\OFFICE11\EXCEL.EX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file:///C:\Documents%20and%20Settings\Administrator\Desktop\ex.xls"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file:///C:\Documents%20and%20Settings\Administrator\Desktop\ex.xls"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file:///C:\Documents%20and%20Settings\Administrator\Desktop\ex.xls"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94308" y="3068960"/>
            <a:ext cx="6128601" cy="923330"/>
          </a:xfrm>
          <a:prstGeom prst="rect">
            <a:avLst/>
          </a:prstGeom>
          <a:noFill/>
        </p:spPr>
        <p:txBody>
          <a:bodyPr wrap="none" lIns="91440" tIns="45720" rIns="91440" bIns="45720">
            <a:spAutoFit/>
          </a:bodyPr>
          <a:lstStyle/>
          <a:p>
            <a:pPr algn="ctr"/>
            <a:r>
              <a:rPr lang="ar-SA" sz="5400" b="1" cap="none" spc="0" dirty="0">
                <a:ln w="10541" cmpd="sng">
                  <a:solidFill>
                    <a:srgbClr val="7D7D7D">
                      <a:tint val="100000"/>
                      <a:shade val="100000"/>
                      <a:satMod val="110000"/>
                    </a:srgbClr>
                  </a:solidFill>
                  <a:prstDash val="solid"/>
                </a:ln>
                <a:solidFill>
                  <a:schemeClr val="accent4">
                    <a:lumMod val="75000"/>
                  </a:schemeClr>
                </a:solidFill>
                <a:effectLst/>
              </a:rPr>
              <a:t>برنامج الجداول الإلكترونية</a:t>
            </a:r>
          </a:p>
        </p:txBody>
      </p:sp>
      <p:sp>
        <p:nvSpPr>
          <p:cNvPr id="6" name="Title 1"/>
          <p:cNvSpPr>
            <a:spLocks noGrp="1"/>
          </p:cNvSpPr>
          <p:nvPr>
            <p:ph type="ctrTitle"/>
          </p:nvPr>
        </p:nvSpPr>
        <p:spPr>
          <a:xfrm>
            <a:off x="2051720" y="4169100"/>
            <a:ext cx="4933031" cy="1398021"/>
          </a:xfrm>
        </p:spPr>
        <p:txBody>
          <a:bodyPr>
            <a:normAutofit fontScale="90000"/>
          </a:bodyPr>
          <a:lstStyle/>
          <a:p>
            <a:r>
              <a:rPr lang="ar-SA" dirty="0"/>
              <a:t>الجزء الأول</a:t>
            </a:r>
            <a:br>
              <a:rPr lang="ar-SA" dirty="0"/>
            </a:br>
            <a:r>
              <a:rPr lang="ar-SA" sz="4000" dirty="0"/>
              <a:t>تقديم د/ سارة مصطفي الجاك</a:t>
            </a:r>
          </a:p>
        </p:txBody>
      </p:sp>
      <p:pic>
        <p:nvPicPr>
          <p:cNvPr id="2" name="صورة 1" descr="Original file ‎ (SVG file, nominally 110 × 108 pixels, file size: 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308" y="1124744"/>
            <a:ext cx="1800200" cy="1767406"/>
          </a:xfrm>
          <a:prstGeom prst="rect">
            <a:avLst/>
          </a:prstGeom>
        </p:spPr>
      </p:pic>
      <p:sp>
        <p:nvSpPr>
          <p:cNvPr id="7" name="مستطيل 6"/>
          <p:cNvSpPr/>
          <p:nvPr/>
        </p:nvSpPr>
        <p:spPr>
          <a:xfrm>
            <a:off x="3111407" y="1968820"/>
            <a:ext cx="2017552" cy="923330"/>
          </a:xfrm>
          <a:prstGeom prst="rect">
            <a:avLst/>
          </a:prstGeom>
          <a:noFill/>
        </p:spPr>
        <p:txBody>
          <a:bodyPr wrap="square" lIns="91440" tIns="45720" rIns="91440" bIns="45720">
            <a:spAutoFit/>
          </a:bodyPr>
          <a:lstStyle/>
          <a:p>
            <a:pPr algn="ctr"/>
            <a:r>
              <a:rPr lang="en-US" sz="5400" b="1" cap="none" spc="0" dirty="0">
                <a:ln w="10541" cmpd="sng">
                  <a:solidFill>
                    <a:srgbClr val="7D7D7D">
                      <a:tint val="100000"/>
                      <a:shade val="100000"/>
                      <a:satMod val="110000"/>
                    </a:srgbClr>
                  </a:solidFill>
                  <a:prstDash val="solid"/>
                </a:ln>
                <a:solidFill>
                  <a:schemeClr val="accent4">
                    <a:lumMod val="75000"/>
                  </a:schemeClr>
                </a:solidFill>
                <a:effectLst/>
              </a:rPr>
              <a:t>EXCEL</a:t>
            </a:r>
            <a:endParaRPr lang="ar-SA" sz="5400" b="1" cap="none" spc="0" dirty="0">
              <a:ln w="10541" cmpd="sng">
                <a:solidFill>
                  <a:srgbClr val="7D7D7D">
                    <a:tint val="100000"/>
                    <a:shade val="100000"/>
                    <a:satMod val="110000"/>
                  </a:srgbClr>
                </a:solidFill>
                <a:prstDash val="solid"/>
              </a:ln>
              <a:solidFill>
                <a:schemeClr val="accent4">
                  <a:lumMod val="75000"/>
                </a:schemeClr>
              </a:solidFill>
              <a:effectLst/>
            </a:endParaRPr>
          </a:p>
        </p:txBody>
      </p:sp>
    </p:spTree>
    <p:extLst>
      <p:ext uri="{BB962C8B-B14F-4D97-AF65-F5344CB8AC3E}">
        <p14:creationId xmlns:p14="http://schemas.microsoft.com/office/powerpoint/2010/main" val="2634660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04800" y="-228600"/>
            <a:ext cx="9753600" cy="7315200"/>
          </a:xfrm>
          <a:prstGeom prst="rect">
            <a:avLst/>
          </a:prstGeom>
        </p:spPr>
      </p:pic>
      <p:sp>
        <p:nvSpPr>
          <p:cNvPr id="6" name="Rectangle 2"/>
          <p:cNvSpPr>
            <a:spLocks noGrp="1" noChangeArrowheads="1"/>
          </p:cNvSpPr>
          <p:nvPr>
            <p:ph type="title"/>
          </p:nvPr>
        </p:nvSpPr>
        <p:spPr>
          <a:xfrm>
            <a:off x="7236296" y="2980860"/>
            <a:ext cx="1656184" cy="2536371"/>
          </a:xfrm>
          <a:solidFill>
            <a:schemeClr val="bg1">
              <a:lumMod val="95000"/>
            </a:schemeClr>
          </a:solidFill>
        </p:spPr>
        <p:txBody>
          <a:bodyPr>
            <a:normAutofit/>
          </a:bodyPr>
          <a:lstStyle/>
          <a:p>
            <a:pPr eaLnBrk="1" hangingPunct="1">
              <a:defRPr/>
            </a:pPr>
            <a:r>
              <a:rPr lang="ar-SA" b="1" dirty="0">
                <a:solidFill>
                  <a:schemeClr val="accent4">
                    <a:lumMod val="75000"/>
                  </a:schemeClr>
                </a:solidFill>
                <a:effectLst>
                  <a:outerShdw blurRad="38100" dist="38100" dir="2700000" algn="tl">
                    <a:srgbClr val="000000"/>
                  </a:outerShdw>
                </a:effectLst>
              </a:rPr>
              <a:t>انشاء مصنف جديد</a:t>
            </a:r>
            <a:endParaRPr lang="en-US" b="1" dirty="0">
              <a:solidFill>
                <a:schemeClr val="accent4">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1575767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55875" y="498823"/>
            <a:ext cx="4010025" cy="769937"/>
          </a:xfrm>
          <a:prstGeom prst="rect">
            <a:avLst/>
          </a:prstGeom>
        </p:spPr>
        <p:txBody>
          <a:bodyPr>
            <a:spAutoFit/>
          </a:bodyPr>
          <a:lstStyle/>
          <a:p>
            <a:pPr algn="ctr" rtl="1" eaLnBrk="1" fontAlgn="auto" hangingPunct="1">
              <a:spcBef>
                <a:spcPts val="0"/>
              </a:spcBef>
              <a:spcAft>
                <a:spcPts val="0"/>
              </a:spcAft>
              <a:defRPr/>
            </a:pPr>
            <a:r>
              <a:rPr lang="en-US" sz="4400" b="1" dirty="0">
                <a:solidFill>
                  <a:schemeClr val="accent2">
                    <a:lumMod val="75000"/>
                  </a:schemeClr>
                </a:solidFill>
                <a:latin typeface="Vladimir Script" pitchFamily="66" charset="0"/>
                <a:cs typeface="Traditional Arabic" pitchFamily="18" charset="-78"/>
              </a:rPr>
              <a:t>Microsoft Excel </a:t>
            </a:r>
            <a:endParaRPr lang="ar-SA" sz="4400" b="1" dirty="0">
              <a:solidFill>
                <a:schemeClr val="accent2">
                  <a:lumMod val="75000"/>
                </a:schemeClr>
              </a:solidFill>
              <a:latin typeface="Vladimir Script" pitchFamily="66" charset="0"/>
              <a:cs typeface="+mn-cs"/>
            </a:endParaRPr>
          </a:p>
        </p:txBody>
      </p:sp>
      <p:pic>
        <p:nvPicPr>
          <p:cNvPr id="25603" name="Picture 38" descr="http://www.razorleaf.com/wp-content/uploads/2009/09/Microsoft-Excel-2007-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8138"/>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1042988" y="1412776"/>
            <a:ext cx="7057404" cy="4680520"/>
          </a:xfrm>
          <a:prstGeom prst="rect">
            <a:avLst/>
          </a:prstGeom>
        </p:spPr>
        <p:txBody>
          <a:bodyPr>
            <a:normAutofit fontScale="92500" lnSpcReduction="20000"/>
          </a:bodyPr>
          <a:lstStyle/>
          <a:p>
            <a:pPr marL="274320" indent="-274320" algn="r" rtl="1" eaLnBrk="1" fontAlgn="auto" hangingPunct="1">
              <a:spcBef>
                <a:spcPts val="580"/>
              </a:spcBef>
              <a:spcAft>
                <a:spcPts val="0"/>
              </a:spcAft>
              <a:buClr>
                <a:srgbClr val="D34817"/>
              </a:buClr>
              <a:buSzPct val="85000"/>
              <a:buFont typeface="Wingdings 2"/>
              <a:buNone/>
              <a:defRPr/>
            </a:pPr>
            <a:r>
              <a:rPr lang="ar-SA" sz="2600" b="1" u="sng" dirty="0">
                <a:solidFill>
                  <a:schemeClr val="accent1">
                    <a:lumMod val="60000"/>
                    <a:lumOff val="40000"/>
                  </a:schemeClr>
                </a:solidFill>
                <a:latin typeface="Perpetua"/>
                <a:cs typeface="Times New Roman"/>
              </a:rPr>
              <a:t>كيفية الكتــــــــــابة داخل الخلية .</a:t>
            </a:r>
            <a:endParaRPr lang="en-US" sz="2600" dirty="0">
              <a:solidFill>
                <a:schemeClr val="accent1">
                  <a:lumMod val="60000"/>
                  <a:lumOff val="40000"/>
                </a:schemeClr>
              </a:solidFill>
              <a:latin typeface="Perpetua"/>
              <a:cs typeface="+mn-cs"/>
            </a:endParaRPr>
          </a:p>
          <a:p>
            <a:pPr marL="274320" indent="-274320" algn="r" rtl="1" eaLnBrk="1" fontAlgn="auto" hangingPunct="1">
              <a:spcBef>
                <a:spcPts val="580"/>
              </a:spcBef>
              <a:spcAft>
                <a:spcPts val="0"/>
              </a:spcAft>
              <a:buClr>
                <a:srgbClr val="D34817"/>
              </a:buClr>
              <a:buSzPct val="85000"/>
              <a:defRPr/>
            </a:pPr>
            <a:r>
              <a:rPr lang="ar-SA" sz="2600" dirty="0">
                <a:latin typeface="Perpetua"/>
                <a:cs typeface="Times New Roman"/>
              </a:rPr>
              <a:t>نضع مؤشر الفأرة على الخلية </a:t>
            </a:r>
            <a:r>
              <a:rPr lang="en-US" sz="2600" dirty="0">
                <a:latin typeface="Perpetua"/>
                <a:cs typeface="+mn-cs"/>
              </a:rPr>
              <a:t>B2</a:t>
            </a:r>
            <a:r>
              <a:rPr lang="ar-SA" sz="2600" dirty="0">
                <a:latin typeface="Perpetua"/>
                <a:cs typeface="Times New Roman"/>
              </a:rPr>
              <a:t> مثلاً لتصبح هي الخلية الحالية  وانقر عليها مرة واحدة , إكتب كلمة أمل ثم انقري  على مفتاح (</a:t>
            </a:r>
            <a:r>
              <a:rPr lang="en-US" sz="2600" dirty="0">
                <a:latin typeface="Perpetua"/>
                <a:cs typeface="+mn-cs"/>
              </a:rPr>
              <a:t>Enter</a:t>
            </a:r>
            <a:r>
              <a:rPr lang="ar-SA" sz="2600" dirty="0">
                <a:latin typeface="Perpetua"/>
                <a:cs typeface="Times New Roman"/>
              </a:rPr>
              <a:t>)  لإدخال  البيانات </a:t>
            </a:r>
            <a:endParaRPr lang="en-US" sz="2600" dirty="0">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r>
              <a:rPr lang="ar-SA" sz="2600" dirty="0">
                <a:latin typeface="Perpetua"/>
                <a:cs typeface="Times New Roman"/>
              </a:rPr>
              <a:t>نلاحظ أيضاً أنه عند إدخال البيانات في الخلية </a:t>
            </a:r>
            <a:r>
              <a:rPr lang="en-US" sz="2600" dirty="0">
                <a:latin typeface="Perpetua"/>
                <a:cs typeface="+mn-cs"/>
              </a:rPr>
              <a:t>B2</a:t>
            </a:r>
            <a:r>
              <a:rPr lang="ar-SA" sz="2600" dirty="0">
                <a:latin typeface="Perpetua"/>
                <a:cs typeface="Times New Roman"/>
              </a:rPr>
              <a:t> ظهور المعلومات المدخلة في الخلية وفي شريط الصيغة كما نلاحظ وجود العلامة √ على يسار شريط لصيغة والنقر عليه يكافيء الضغط على المفتاح </a:t>
            </a:r>
            <a:r>
              <a:rPr lang="en-US" sz="2600" dirty="0">
                <a:latin typeface="Perpetua"/>
                <a:cs typeface="+mn-cs"/>
              </a:rPr>
              <a:t>Enter</a:t>
            </a:r>
            <a:r>
              <a:rPr lang="ar-SA" sz="2600" dirty="0">
                <a:latin typeface="Perpetua"/>
                <a:cs typeface="Times New Roman"/>
              </a:rPr>
              <a:t> أي قبول البيانات المدخلة , والزر × يكافيء الضغط على المفتاح </a:t>
            </a:r>
            <a:r>
              <a:rPr lang="en-US" sz="2600" dirty="0">
                <a:latin typeface="Perpetua"/>
                <a:cs typeface="+mn-cs"/>
              </a:rPr>
              <a:t>ESC</a:t>
            </a:r>
            <a:r>
              <a:rPr lang="ar-SA" sz="2600" dirty="0">
                <a:latin typeface="Perpetua"/>
                <a:cs typeface="Times New Roman"/>
              </a:rPr>
              <a:t> أي إلغاء البيانات المدخلة .</a:t>
            </a:r>
          </a:p>
          <a:p>
            <a:pPr marL="274320" indent="-274320" algn="r" rtl="1" eaLnBrk="1" fontAlgn="auto" hangingPunct="1">
              <a:spcBef>
                <a:spcPts val="580"/>
              </a:spcBef>
              <a:spcAft>
                <a:spcPts val="0"/>
              </a:spcAft>
              <a:buClr>
                <a:srgbClr val="D34817"/>
              </a:buClr>
              <a:buSzPct val="85000"/>
              <a:buFont typeface="Wingdings 2"/>
              <a:buNone/>
              <a:defRPr/>
            </a:pPr>
            <a:r>
              <a:rPr lang="ar-SA" sz="2600" b="1" u="sng" dirty="0">
                <a:solidFill>
                  <a:schemeClr val="accent1">
                    <a:lumMod val="60000"/>
                    <a:lumOff val="40000"/>
                  </a:schemeClr>
                </a:solidFill>
                <a:latin typeface="Perpetua"/>
                <a:cs typeface="Times New Roman"/>
              </a:rPr>
              <a:t>كيفية تعديل وتحرير وحذف البيانات من داخل الخلية </a:t>
            </a:r>
            <a:endParaRPr lang="en-US" sz="2600" dirty="0">
              <a:solidFill>
                <a:schemeClr val="accent1">
                  <a:lumMod val="60000"/>
                  <a:lumOff val="40000"/>
                </a:schemeClr>
              </a:solidFill>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r>
              <a:rPr lang="ar-SA" sz="2600" dirty="0">
                <a:latin typeface="Perpetua"/>
                <a:cs typeface="Times New Roman"/>
              </a:rPr>
              <a:t>لتعديل أو تحرير البيانات داخل الخلية قم بالنقر على الخلية المراد تعديل أو حذف البيانات التي بداخلها نقرتين ستلاحظ أن مؤشر الكتابة يظهر داخل الخلية عندها يمكنك تعديل أو تحرير أو حذف البيانات التي بداخل الخلية .</a:t>
            </a:r>
            <a:endParaRPr lang="en-US" sz="2600" dirty="0">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endParaRPr lang="ar-SA" sz="2600" dirty="0">
              <a:solidFill>
                <a:sysClr val="windowText" lastClr="000000"/>
              </a:solidFill>
              <a:latin typeface="Perpetua"/>
              <a:cs typeface="Times New Roman"/>
            </a:endParaRPr>
          </a:p>
        </p:txBody>
      </p:sp>
    </p:spTree>
    <p:extLst>
      <p:ext uri="{BB962C8B-B14F-4D97-AF65-F5344CB8AC3E}">
        <p14:creationId xmlns:p14="http://schemas.microsoft.com/office/powerpoint/2010/main" val="90281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8738" t="20601" b="24800"/>
          <a:stretch/>
        </p:blipFill>
        <p:spPr>
          <a:xfrm>
            <a:off x="827584" y="836712"/>
            <a:ext cx="7452320" cy="4282330"/>
          </a:xfrm>
          <a:prstGeom prst="rect">
            <a:avLst/>
          </a:prstGeom>
        </p:spPr>
      </p:pic>
      <p:sp>
        <p:nvSpPr>
          <p:cNvPr id="3" name="Rectangle 80"/>
          <p:cNvSpPr txBox="1">
            <a:spLocks noChangeArrowheads="1"/>
          </p:cNvSpPr>
          <p:nvPr/>
        </p:nvSpPr>
        <p:spPr>
          <a:xfrm>
            <a:off x="2627784" y="5300414"/>
            <a:ext cx="4258816" cy="792882"/>
          </a:xfrm>
          <a:prstGeom prst="rect">
            <a:avLst/>
          </a:prstGeom>
          <a:solidFill>
            <a:schemeClr val="accent4">
              <a:lumMod val="75000"/>
            </a:schemeClr>
          </a:solidFill>
        </p:spPr>
        <p:txBody>
          <a:bodyP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defRPr/>
            </a:pPr>
            <a:r>
              <a:rPr lang="ar-SA" b="1" dirty="0">
                <a:solidFill>
                  <a:schemeClr val="bg1"/>
                </a:solidFill>
                <a:effectLst>
                  <a:outerShdw blurRad="38100" dist="38100" dir="2700000" algn="tl">
                    <a:srgbClr val="000000"/>
                  </a:outerShdw>
                </a:effectLst>
              </a:rPr>
              <a:t>تعبئة الخلايا</a:t>
            </a:r>
            <a:endParaRPr lang="en-US"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004576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55875" y="426815"/>
            <a:ext cx="4010025" cy="769937"/>
          </a:xfrm>
          <a:prstGeom prst="rect">
            <a:avLst/>
          </a:prstGeom>
        </p:spPr>
        <p:txBody>
          <a:bodyPr>
            <a:spAutoFit/>
          </a:bodyPr>
          <a:lstStyle/>
          <a:p>
            <a:pPr algn="ctr" rtl="1" eaLnBrk="1" fontAlgn="auto" hangingPunct="1">
              <a:spcBef>
                <a:spcPts val="0"/>
              </a:spcBef>
              <a:spcAft>
                <a:spcPts val="0"/>
              </a:spcAft>
              <a:defRPr/>
            </a:pPr>
            <a:r>
              <a:rPr lang="en-US" sz="4400" b="1" dirty="0">
                <a:solidFill>
                  <a:schemeClr val="accent2">
                    <a:lumMod val="75000"/>
                  </a:schemeClr>
                </a:solidFill>
                <a:latin typeface="Vladimir Script" pitchFamily="66" charset="0"/>
                <a:cs typeface="Traditional Arabic" pitchFamily="18" charset="-78"/>
              </a:rPr>
              <a:t>Microsoft Excel </a:t>
            </a:r>
            <a:endParaRPr lang="ar-SA" sz="4400" b="1" dirty="0">
              <a:solidFill>
                <a:schemeClr val="accent2">
                  <a:lumMod val="75000"/>
                </a:schemeClr>
              </a:solidFill>
              <a:latin typeface="Vladimir Script" pitchFamily="66" charset="0"/>
              <a:cs typeface="+mn-cs"/>
            </a:endParaRPr>
          </a:p>
        </p:txBody>
      </p:sp>
      <p:pic>
        <p:nvPicPr>
          <p:cNvPr id="27651" name="Picture 38" descr="http://www.razorleaf.com/wp-content/uploads/2009/09/Microsoft-Excel-2007-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8138"/>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a:xfrm>
            <a:off x="1130300" y="1268760"/>
            <a:ext cx="7042100" cy="4824536"/>
          </a:xfrm>
          <a:prstGeom prst="rect">
            <a:avLst/>
          </a:prstGeom>
        </p:spPr>
        <p:txBody>
          <a:bodyPr>
            <a:normAutofit/>
          </a:bodyPr>
          <a:lstStyle/>
          <a:p>
            <a:pPr marL="274320" indent="-274320" algn="r" rtl="1" eaLnBrk="1" fontAlgn="auto" hangingPunct="1">
              <a:spcBef>
                <a:spcPts val="580"/>
              </a:spcBef>
              <a:spcAft>
                <a:spcPts val="0"/>
              </a:spcAft>
              <a:buClr>
                <a:srgbClr val="D34817"/>
              </a:buClr>
              <a:buSzPct val="85000"/>
              <a:buFont typeface="Wingdings 2"/>
              <a:buNone/>
              <a:defRPr/>
            </a:pPr>
            <a:r>
              <a:rPr lang="ar-SA" sz="2600" dirty="0">
                <a:solidFill>
                  <a:srgbClr val="0070C0"/>
                </a:solidFill>
                <a:latin typeface="Perpetua"/>
                <a:cs typeface="Times New Roman"/>
              </a:rPr>
              <a:t>كيفية تعبئة الخلايا بلون معين:</a:t>
            </a:r>
          </a:p>
          <a:p>
            <a:pPr marL="274320" indent="-274320" algn="r" rtl="1" eaLnBrk="1" fontAlgn="auto" hangingPunct="1">
              <a:spcBef>
                <a:spcPts val="580"/>
              </a:spcBef>
              <a:spcAft>
                <a:spcPts val="0"/>
              </a:spcAft>
              <a:buClr>
                <a:srgbClr val="D34817"/>
              </a:buClr>
              <a:buSzPct val="85000"/>
              <a:buFont typeface="Wingdings 2"/>
              <a:buNone/>
              <a:defRPr/>
            </a:pPr>
            <a:endParaRPr lang="ar-SA" sz="2600" dirty="0">
              <a:solidFill>
                <a:sysClr val="windowText" lastClr="000000"/>
              </a:solidFill>
              <a:latin typeface="Perpetua"/>
              <a:cs typeface="Times New Roman"/>
            </a:endParaRPr>
          </a:p>
        </p:txBody>
      </p:sp>
      <p:pic>
        <p:nvPicPr>
          <p:cNvPr id="27653" name="صورة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863" y="1355988"/>
            <a:ext cx="194786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صورة 24"/>
          <p:cNvPicPr>
            <a:picLocks noChangeAspect="1" noChangeArrowheads="1"/>
          </p:cNvPicPr>
          <p:nvPr/>
        </p:nvPicPr>
        <p:blipFill>
          <a:blip r:embed="rId5"/>
          <a:srcRect/>
          <a:stretch>
            <a:fillRect/>
          </a:stretch>
        </p:blipFill>
        <p:spPr bwMode="auto">
          <a:xfrm>
            <a:off x="2187574" y="4069556"/>
            <a:ext cx="1989138" cy="2225675"/>
          </a:xfrm>
          <a:prstGeom prst="rect">
            <a:avLst/>
          </a:prstGeom>
          <a:ln>
            <a:noFill/>
          </a:ln>
          <a:effectLst>
            <a:outerShdw blurRad="292100" dist="139700" dir="2700000" algn="tl" rotWithShape="0">
              <a:srgbClr val="333333">
                <a:alpha val="65000"/>
              </a:srgbClr>
            </a:outerShdw>
          </a:effectLst>
        </p:spPr>
      </p:pic>
      <p:sp>
        <p:nvSpPr>
          <p:cNvPr id="27655" name="Rectangle 3"/>
          <p:cNvSpPr>
            <a:spLocks noChangeArrowheads="1"/>
          </p:cNvSpPr>
          <p:nvPr/>
        </p:nvSpPr>
        <p:spPr bwMode="auto">
          <a:xfrm>
            <a:off x="1187450" y="2478865"/>
            <a:ext cx="698494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80000"/>
              <a:buFont typeface="Wingdings 2" panose="05020102010507070707" pitchFamily="18" charset="2"/>
              <a:buChar char=""/>
              <a:tabLst>
                <a:tab pos="-36513" algn="l"/>
              </a:tabLst>
              <a:defRPr sz="3000">
                <a:solidFill>
                  <a:schemeClr val="tx1"/>
                </a:solidFill>
                <a:latin typeface="Century Gothic" panose="020B0502020202020204" pitchFamily="34" charset="0"/>
                <a:cs typeface="Tahoma" panose="020B0604030504040204" pitchFamily="34" charset="0"/>
              </a:defRPr>
            </a:lvl1pPr>
            <a:lvl2pPr marL="742950" indent="-285750" algn="r" rtl="1">
              <a:spcBef>
                <a:spcPct val="20000"/>
              </a:spcBef>
              <a:buClr>
                <a:schemeClr val="accent1"/>
              </a:buClr>
              <a:buSzPct val="95000"/>
              <a:buFont typeface="Verdana" panose="020B0604030504040204" pitchFamily="34" charset="0"/>
              <a:buChar char="›"/>
              <a:tabLst>
                <a:tab pos="-36513" algn="l"/>
              </a:tabLst>
              <a:defRPr sz="2600">
                <a:solidFill>
                  <a:schemeClr val="tx1"/>
                </a:solidFill>
                <a:latin typeface="Century Gothic" panose="020B0502020202020204" pitchFamily="34" charset="0"/>
                <a:cs typeface="Tahoma" panose="020B0604030504040204" pitchFamily="34" charset="0"/>
              </a:defRPr>
            </a:lvl2pPr>
            <a:lvl3pPr marL="1143000" indent="-228600" algn="r" rtl="1">
              <a:spcBef>
                <a:spcPct val="20000"/>
              </a:spcBef>
              <a:buClr>
                <a:schemeClr val="accent1"/>
              </a:buClr>
              <a:buFont typeface="Wingdings 2" panose="05020102010507070707" pitchFamily="18" charset="2"/>
              <a:buChar char=""/>
              <a:tabLst>
                <a:tab pos="-36513" algn="l"/>
              </a:tabLst>
              <a:defRPr sz="2400">
                <a:solidFill>
                  <a:schemeClr val="tx1"/>
                </a:solidFill>
                <a:latin typeface="Century Gothic" panose="020B0502020202020204" pitchFamily="34" charset="0"/>
                <a:cs typeface="Tahoma" panose="020B0604030504040204" pitchFamily="34" charset="0"/>
              </a:defRPr>
            </a:lvl3pPr>
            <a:lvl4pPr marL="1600200" indent="-228600" algn="r" rtl="1">
              <a:spcBef>
                <a:spcPct val="20000"/>
              </a:spcBef>
              <a:buClr>
                <a:schemeClr val="accent1"/>
              </a:buClr>
              <a:buFont typeface="Wingdings 2" panose="05020102010507070707" pitchFamily="18" charset="2"/>
              <a:buChar char=""/>
              <a:tabLst>
                <a:tab pos="-36513" algn="l"/>
              </a:tabLst>
              <a:defRPr sz="2000">
                <a:solidFill>
                  <a:schemeClr val="tx1"/>
                </a:solidFill>
                <a:latin typeface="Century Gothic" panose="020B0502020202020204" pitchFamily="34" charset="0"/>
                <a:cs typeface="Tahoma" panose="020B0604030504040204" pitchFamily="34" charset="0"/>
              </a:defRPr>
            </a:lvl4pPr>
            <a:lvl5pPr marL="2057400" indent="-228600" algn="r" rtl="1">
              <a:spcBef>
                <a:spcPct val="20000"/>
              </a:spcBef>
              <a:buClr>
                <a:srgbClr val="A5C0A7"/>
              </a:buClr>
              <a:buFont typeface="Wingdings 2" panose="05020102010507070707" pitchFamily="18" charset="2"/>
              <a:buChar char=""/>
              <a:tabLst>
                <a:tab pos="-36513" algn="l"/>
              </a:tabLst>
              <a:defRPr sz="1900">
                <a:solidFill>
                  <a:schemeClr val="tx1"/>
                </a:solidFill>
                <a:latin typeface="Century Gothic" panose="020B0502020202020204" pitchFamily="34" charset="0"/>
                <a:cs typeface="Tahoma" panose="020B0604030504040204" pitchFamily="34" charset="0"/>
              </a:defRPr>
            </a:lvl5pPr>
            <a:lvl6pPr marL="2514600" indent="-228600" eaLnBrk="0" fontAlgn="base" hangingPunct="0">
              <a:spcBef>
                <a:spcPct val="20000"/>
              </a:spcBef>
              <a:spcAft>
                <a:spcPct val="0"/>
              </a:spcAft>
              <a:buClr>
                <a:srgbClr val="A5C0A7"/>
              </a:buClr>
              <a:buFont typeface="Wingdings 2" panose="05020102010507070707" pitchFamily="18" charset="2"/>
              <a:buChar char=""/>
              <a:tabLst>
                <a:tab pos="-36513" algn="l"/>
              </a:tabLst>
              <a:defRPr sz="1900">
                <a:solidFill>
                  <a:schemeClr val="tx1"/>
                </a:solidFill>
                <a:latin typeface="Century Gothic" panose="020B0502020202020204" pitchFamily="34" charset="0"/>
                <a:cs typeface="Tahoma" panose="020B0604030504040204" pitchFamily="34" charset="0"/>
              </a:defRPr>
            </a:lvl6pPr>
            <a:lvl7pPr marL="2971800" indent="-228600" eaLnBrk="0" fontAlgn="base" hangingPunct="0">
              <a:spcBef>
                <a:spcPct val="20000"/>
              </a:spcBef>
              <a:spcAft>
                <a:spcPct val="0"/>
              </a:spcAft>
              <a:buClr>
                <a:srgbClr val="A5C0A7"/>
              </a:buClr>
              <a:buFont typeface="Wingdings 2" panose="05020102010507070707" pitchFamily="18" charset="2"/>
              <a:buChar char=""/>
              <a:tabLst>
                <a:tab pos="-36513" algn="l"/>
              </a:tabLst>
              <a:defRPr sz="1900">
                <a:solidFill>
                  <a:schemeClr val="tx1"/>
                </a:solidFill>
                <a:latin typeface="Century Gothic" panose="020B0502020202020204" pitchFamily="34" charset="0"/>
                <a:cs typeface="Tahoma" panose="020B0604030504040204" pitchFamily="34" charset="0"/>
              </a:defRPr>
            </a:lvl7pPr>
            <a:lvl8pPr marL="3429000" indent="-228600" eaLnBrk="0" fontAlgn="base" hangingPunct="0">
              <a:spcBef>
                <a:spcPct val="20000"/>
              </a:spcBef>
              <a:spcAft>
                <a:spcPct val="0"/>
              </a:spcAft>
              <a:buClr>
                <a:srgbClr val="A5C0A7"/>
              </a:buClr>
              <a:buFont typeface="Wingdings 2" panose="05020102010507070707" pitchFamily="18" charset="2"/>
              <a:buChar char=""/>
              <a:tabLst>
                <a:tab pos="-36513" algn="l"/>
              </a:tabLst>
              <a:defRPr sz="1900">
                <a:solidFill>
                  <a:schemeClr val="tx1"/>
                </a:solidFill>
                <a:latin typeface="Century Gothic" panose="020B0502020202020204" pitchFamily="34" charset="0"/>
                <a:cs typeface="Tahoma" panose="020B0604030504040204" pitchFamily="34" charset="0"/>
              </a:defRPr>
            </a:lvl8pPr>
            <a:lvl9pPr marL="3886200" indent="-228600" eaLnBrk="0" fontAlgn="base" hangingPunct="0">
              <a:spcBef>
                <a:spcPct val="20000"/>
              </a:spcBef>
              <a:spcAft>
                <a:spcPct val="0"/>
              </a:spcAft>
              <a:buClr>
                <a:srgbClr val="A5C0A7"/>
              </a:buClr>
              <a:buFont typeface="Wingdings 2" panose="05020102010507070707" pitchFamily="18" charset="2"/>
              <a:buChar char=""/>
              <a:tabLst>
                <a:tab pos="-36513" algn="l"/>
              </a:tabLst>
              <a:defRPr sz="1900">
                <a:solidFill>
                  <a:schemeClr val="tx1"/>
                </a:solidFill>
                <a:latin typeface="Century Gothic" panose="020B0502020202020204" pitchFamily="34" charset="0"/>
                <a:cs typeface="Tahoma" panose="020B0604030504040204" pitchFamily="34" charset="0"/>
              </a:defRPr>
            </a:lvl9pPr>
          </a:lstStyle>
          <a:p>
            <a:pPr eaLnBrk="1" hangingPunct="1">
              <a:spcBef>
                <a:spcPct val="0"/>
              </a:spcBef>
              <a:buClrTx/>
              <a:buSzTx/>
              <a:buFontTx/>
              <a:buNone/>
            </a:pPr>
            <a:r>
              <a:rPr lang="ar-SA" altLang="ar-JO" sz="2000" b="1" dirty="0">
                <a:solidFill>
                  <a:srgbClr val="0070C0"/>
                </a:solidFill>
                <a:latin typeface="Calibri" panose="020F0502020204030204" pitchFamily="34" charset="0"/>
              </a:rPr>
              <a:t>-  أنمــــــاط الخلايا المعرفة مسبقاً</a:t>
            </a:r>
            <a:r>
              <a:rPr lang="ar-SA" altLang="ar-JO" sz="2000" b="1" dirty="0">
                <a:solidFill>
                  <a:srgbClr val="0070C0"/>
                </a:solidFill>
                <a:latin typeface="Cambria" panose="02040503050406030204" pitchFamily="18" charset="0"/>
                <a:cs typeface="Times New Roman" panose="02020603050405020304" pitchFamily="18" charset="0"/>
              </a:rPr>
              <a:t>  </a:t>
            </a:r>
            <a:r>
              <a:rPr lang="ar-SA" altLang="ar-JO" sz="2000" b="1" dirty="0">
                <a:solidFill>
                  <a:srgbClr val="AAC8AD"/>
                </a:solidFill>
                <a:latin typeface="Cambria" panose="02040503050406030204" pitchFamily="18" charset="0"/>
                <a:cs typeface="Times New Roman" panose="02020603050405020304" pitchFamily="18" charset="0"/>
              </a:rPr>
              <a:t>:-  </a:t>
            </a:r>
            <a:endParaRPr lang="en-US" altLang="ar-JO" sz="2000" b="1" dirty="0">
              <a:solidFill>
                <a:srgbClr val="AAC8AD"/>
              </a:solidFill>
              <a:latin typeface="Arial" panose="020B0604020202020204" pitchFamily="34" charset="0"/>
              <a:cs typeface="Arial" panose="020B0604020202020204" pitchFamily="34" charset="0"/>
            </a:endParaRPr>
          </a:p>
          <a:p>
            <a:pPr>
              <a:spcBef>
                <a:spcPct val="0"/>
              </a:spcBef>
              <a:buClrTx/>
              <a:buSzTx/>
              <a:buFontTx/>
              <a:buNone/>
            </a:pPr>
            <a:r>
              <a:rPr lang="ar-SA" altLang="ar-JO" sz="2000" b="1" dirty="0">
                <a:latin typeface="Calibri" panose="020F0502020204030204" pitchFamily="34" charset="0"/>
              </a:rPr>
              <a:t>بالإضافة إلى تعبئة الخلايا من الدلو نستطيع أيضاً تعبئتها من ( أنماط الخلايا ) وهي عبارة عن ألوان مختارة يقوم برنامج أكسل لتعبئة الخلايا بشكل أسرع وذلك </a:t>
            </a:r>
            <a:r>
              <a:rPr lang="ar-SA" altLang="ar-JO" sz="2000" b="1" dirty="0" err="1">
                <a:latin typeface="Calibri" panose="020F0502020204030204" pitchFamily="34" charset="0"/>
              </a:rPr>
              <a:t>بإختيار</a:t>
            </a:r>
            <a:r>
              <a:rPr lang="ar-SA" altLang="ar-JO" sz="2000" b="1" dirty="0">
                <a:latin typeface="Calibri" panose="020F0502020204030204" pitchFamily="34" charset="0"/>
              </a:rPr>
              <a:t> لون معين من أنماط الخلايا وتطبيقه على الخلايا بشكل أسرع </a:t>
            </a:r>
            <a:endParaRPr lang="ar-SA" altLang="ar-JO"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942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8738" t="20601" b="30050"/>
          <a:stretch/>
        </p:blipFill>
        <p:spPr>
          <a:xfrm>
            <a:off x="971600" y="908720"/>
            <a:ext cx="7209430" cy="3744416"/>
          </a:xfrm>
          <a:prstGeom prst="rect">
            <a:avLst/>
          </a:prstGeom>
        </p:spPr>
      </p:pic>
      <p:sp>
        <p:nvSpPr>
          <p:cNvPr id="3" name="Rectangle 80"/>
          <p:cNvSpPr txBox="1">
            <a:spLocks noChangeArrowheads="1"/>
          </p:cNvSpPr>
          <p:nvPr/>
        </p:nvSpPr>
        <p:spPr>
          <a:xfrm>
            <a:off x="2627784" y="5300414"/>
            <a:ext cx="4258816" cy="792882"/>
          </a:xfrm>
          <a:prstGeom prst="rect">
            <a:avLst/>
          </a:prstGeom>
          <a:solidFill>
            <a:schemeClr val="accent4">
              <a:lumMod val="75000"/>
            </a:schemeClr>
          </a:solidFill>
        </p:spPr>
        <p:txBody>
          <a:bodyP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defRPr/>
            </a:pPr>
            <a:r>
              <a:rPr lang="ar-SA" b="1" dirty="0">
                <a:solidFill>
                  <a:schemeClr val="bg1"/>
                </a:solidFill>
                <a:effectLst>
                  <a:outerShdw blurRad="38100" dist="38100" dir="2700000" algn="tl">
                    <a:srgbClr val="000000"/>
                  </a:outerShdw>
                </a:effectLst>
              </a:rPr>
              <a:t>تنسيق الخلايا</a:t>
            </a:r>
            <a:endParaRPr lang="en-US"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79772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55875" y="714847"/>
            <a:ext cx="4010025" cy="769937"/>
          </a:xfrm>
          <a:prstGeom prst="rect">
            <a:avLst/>
          </a:prstGeom>
        </p:spPr>
        <p:txBody>
          <a:bodyPr>
            <a:spAutoFit/>
          </a:bodyPr>
          <a:lstStyle/>
          <a:p>
            <a:pPr algn="ctr" rtl="1" eaLnBrk="1" fontAlgn="auto" hangingPunct="1">
              <a:spcBef>
                <a:spcPts val="0"/>
              </a:spcBef>
              <a:spcAft>
                <a:spcPts val="0"/>
              </a:spcAft>
              <a:defRPr/>
            </a:pPr>
            <a:r>
              <a:rPr lang="en-US" sz="4400" b="1" dirty="0">
                <a:solidFill>
                  <a:schemeClr val="accent2">
                    <a:lumMod val="75000"/>
                  </a:schemeClr>
                </a:solidFill>
                <a:latin typeface="Vladimir Script" pitchFamily="66" charset="0"/>
                <a:cs typeface="Traditional Arabic" pitchFamily="18" charset="-78"/>
              </a:rPr>
              <a:t>Microsoft Excel </a:t>
            </a:r>
            <a:endParaRPr lang="ar-SA" sz="4400" b="1" dirty="0">
              <a:solidFill>
                <a:schemeClr val="accent2">
                  <a:lumMod val="75000"/>
                </a:schemeClr>
              </a:solidFill>
              <a:latin typeface="Vladimir Script" pitchFamily="66" charset="0"/>
              <a:cs typeface="+mn-cs"/>
            </a:endParaRPr>
          </a:p>
        </p:txBody>
      </p:sp>
      <p:pic>
        <p:nvPicPr>
          <p:cNvPr id="31747" name="Picture 38" descr="http://www.razorleaf.com/wp-content/uploads/2009/09/Microsoft-Excel-2007-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8138"/>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10"/>
          <p:cNvSpPr>
            <a:spLocks noChangeArrowheads="1"/>
          </p:cNvSpPr>
          <p:nvPr/>
        </p:nvSpPr>
        <p:spPr bwMode="auto">
          <a:xfrm>
            <a:off x="3923929" y="1700809"/>
            <a:ext cx="41044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cs typeface="Tahoma" panose="020B0604030504040204" pitchFamily="34" charset="0"/>
              </a:defRPr>
            </a:lvl1pPr>
            <a:lvl2pPr marL="742950" indent="-285750" algn="r" rtl="1">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cs typeface="Tahoma" panose="020B0604030504040204" pitchFamily="34" charset="0"/>
              </a:defRPr>
            </a:lvl2pPr>
            <a:lvl3pPr marL="1143000" indent="-228600" algn="r" rtl="1">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cs typeface="Tahoma" panose="020B0604030504040204" pitchFamily="34" charset="0"/>
              </a:defRPr>
            </a:lvl3pPr>
            <a:lvl4pPr marL="1600200" indent="-228600" algn="r" rtl="1">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cs typeface="Tahoma" panose="020B0604030504040204" pitchFamily="34" charset="0"/>
              </a:defRPr>
            </a:lvl4pPr>
            <a:lvl5pPr marL="2057400" indent="-228600" algn="r" rtl="1">
              <a:spcBef>
                <a:spcPct val="20000"/>
              </a:spcBef>
              <a:buClr>
                <a:srgbClr val="A5C0A7"/>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5pPr>
            <a:lvl6pPr marL="2514600" indent="-228600" eaLnBrk="0" fontAlgn="base" hangingPunct="0">
              <a:spcBef>
                <a:spcPct val="20000"/>
              </a:spcBef>
              <a:spcAft>
                <a:spcPct val="0"/>
              </a:spcAft>
              <a:buClr>
                <a:srgbClr val="A5C0A7"/>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6pPr>
            <a:lvl7pPr marL="2971800" indent="-228600" eaLnBrk="0" fontAlgn="base" hangingPunct="0">
              <a:spcBef>
                <a:spcPct val="20000"/>
              </a:spcBef>
              <a:spcAft>
                <a:spcPct val="0"/>
              </a:spcAft>
              <a:buClr>
                <a:srgbClr val="A5C0A7"/>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7pPr>
            <a:lvl8pPr marL="3429000" indent="-228600" eaLnBrk="0" fontAlgn="base" hangingPunct="0">
              <a:spcBef>
                <a:spcPct val="20000"/>
              </a:spcBef>
              <a:spcAft>
                <a:spcPct val="0"/>
              </a:spcAft>
              <a:buClr>
                <a:srgbClr val="A5C0A7"/>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8pPr>
            <a:lvl9pPr marL="3886200" indent="-228600" eaLnBrk="0" fontAlgn="base" hangingPunct="0">
              <a:spcBef>
                <a:spcPct val="20000"/>
              </a:spcBef>
              <a:spcAft>
                <a:spcPct val="0"/>
              </a:spcAft>
              <a:buClr>
                <a:srgbClr val="A5C0A7"/>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9pPr>
          </a:lstStyle>
          <a:p>
            <a:pPr eaLnBrk="1" hangingPunct="1">
              <a:spcBef>
                <a:spcPct val="0"/>
              </a:spcBef>
              <a:buClrTx/>
              <a:buSzTx/>
              <a:buFont typeface="Arial" panose="020B0604020202020204" pitchFamily="34" charset="0"/>
              <a:buChar char="•"/>
            </a:pPr>
            <a:r>
              <a:rPr lang="ar-SA" altLang="ar-JO" sz="2800" b="1" dirty="0">
                <a:latin typeface="Traditional Arabic" panose="02020603050405020304" pitchFamily="18" charset="-78"/>
                <a:cs typeface="Traditional Arabic" panose="02020603050405020304" pitchFamily="18" charset="-78"/>
              </a:rPr>
              <a:t> تعيين عرض معين لعمود او صف </a:t>
            </a:r>
          </a:p>
          <a:p>
            <a:pPr eaLnBrk="1" hangingPunct="1">
              <a:spcBef>
                <a:spcPct val="0"/>
              </a:spcBef>
              <a:buClrTx/>
              <a:buSzTx/>
              <a:buFont typeface="Arial" panose="020B0604020202020204" pitchFamily="34" charset="0"/>
              <a:buChar char="•"/>
            </a:pPr>
            <a:r>
              <a:rPr lang="ar-SA" altLang="ar-JO" sz="2800" b="1" dirty="0">
                <a:latin typeface="Traditional Arabic" panose="02020603050405020304" pitchFamily="18" charset="-78"/>
                <a:cs typeface="Traditional Arabic" panose="02020603050405020304" pitchFamily="18" charset="-78"/>
              </a:rPr>
              <a:t> </a:t>
            </a:r>
          </a:p>
        </p:txBody>
      </p:sp>
      <p:sp>
        <p:nvSpPr>
          <p:cNvPr id="12" name="Rectangle 1"/>
          <p:cNvSpPr>
            <a:spLocks noChangeArrowheads="1"/>
          </p:cNvSpPr>
          <p:nvPr/>
        </p:nvSpPr>
        <p:spPr bwMode="auto">
          <a:xfrm>
            <a:off x="2627313" y="2221241"/>
            <a:ext cx="5041031" cy="523220"/>
          </a:xfrm>
          <a:prstGeom prst="rect">
            <a:avLst/>
          </a:prstGeom>
          <a:noFill/>
          <a:ln w="9525">
            <a:noFill/>
            <a:miter lim="800000"/>
            <a:headEnd/>
            <a:tailEnd/>
          </a:ln>
          <a:effectLst/>
        </p:spPr>
        <p:txBody>
          <a:bodyPr wrap="square" anchor="ctr">
            <a:spAutoFit/>
          </a:bodyPr>
          <a:lstStyle/>
          <a:p>
            <a:pPr algn="r" rtl="1" eaLnBrk="1" hangingPunct="1">
              <a:defRPr/>
            </a:pPr>
            <a:r>
              <a:rPr lang="ar-SA" sz="2800" b="1" kern="0" dirty="0">
                <a:latin typeface="Traditional Arabic" pitchFamily="18" charset="-78"/>
                <a:ea typeface="Calibri" pitchFamily="34" charset="0"/>
                <a:cs typeface="Traditional Arabic" pitchFamily="18" charset="-78"/>
              </a:rPr>
              <a:t>تغيير عرض العمود لاحتواء المحتويات</a:t>
            </a:r>
          </a:p>
        </p:txBody>
      </p:sp>
      <p:sp>
        <p:nvSpPr>
          <p:cNvPr id="13" name="Rectangle 2"/>
          <p:cNvSpPr>
            <a:spLocks noChangeArrowheads="1"/>
          </p:cNvSpPr>
          <p:nvPr/>
        </p:nvSpPr>
        <p:spPr bwMode="auto">
          <a:xfrm>
            <a:off x="4067945" y="2875690"/>
            <a:ext cx="4104456" cy="523220"/>
          </a:xfrm>
          <a:prstGeom prst="rect">
            <a:avLst/>
          </a:prstGeom>
          <a:noFill/>
          <a:ln w="9525">
            <a:noFill/>
            <a:miter lim="800000"/>
            <a:headEnd/>
            <a:tailEnd/>
          </a:ln>
          <a:effectLst/>
        </p:spPr>
        <p:txBody>
          <a:bodyPr wrap="square" anchor="ctr">
            <a:spAutoFit/>
          </a:bodyPr>
          <a:lstStyle/>
          <a:p>
            <a:pPr lvl="1">
              <a:buFont typeface="Arial" pitchFamily="34" charset="0"/>
              <a:buChar char="•"/>
              <a:defRPr/>
            </a:pPr>
            <a:r>
              <a:rPr lang="ar-SA" sz="2800" b="1" kern="0" dirty="0">
                <a:latin typeface="Traditional Arabic" pitchFamily="18" charset="-78"/>
                <a:ea typeface="Calibri" pitchFamily="34" charset="0"/>
                <a:cs typeface="Traditional Arabic" pitchFamily="18" charset="-78"/>
              </a:rPr>
              <a:t>كيفية إدراج عمود  او صف جديد</a:t>
            </a:r>
            <a:endParaRPr lang="ar-SA" sz="2800" kern="0" dirty="0">
              <a:latin typeface="Traditional Arabic" pitchFamily="18" charset="-78"/>
              <a:cs typeface="Traditional Arabic" pitchFamily="18" charset="-78"/>
            </a:endParaRPr>
          </a:p>
        </p:txBody>
      </p:sp>
      <p:pic>
        <p:nvPicPr>
          <p:cNvPr id="19" name="صورة 16"/>
          <p:cNvPicPr/>
          <p:nvPr/>
        </p:nvPicPr>
        <p:blipFill>
          <a:blip r:embed="rId4" cstate="print"/>
          <a:srcRect/>
          <a:stretch>
            <a:fillRect/>
          </a:stretch>
        </p:blipFill>
        <p:spPr bwMode="auto">
          <a:xfrm>
            <a:off x="805318" y="2048823"/>
            <a:ext cx="2764611" cy="25004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3"/>
          <p:cNvPicPr>
            <a:picLocks noChangeAspect="1" noChangeArrowheads="1"/>
          </p:cNvPicPr>
          <p:nvPr/>
        </p:nvPicPr>
        <p:blipFill>
          <a:blip r:embed="rId5" cstate="print"/>
          <a:srcRect/>
          <a:stretch>
            <a:fillRect/>
          </a:stretch>
        </p:blipFill>
        <p:spPr bwMode="auto">
          <a:xfrm>
            <a:off x="3563938" y="4549043"/>
            <a:ext cx="1143000" cy="1114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9688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تذييل 4"/>
          <p:cNvSpPr>
            <a:spLocks noGrp="1"/>
          </p:cNvSpPr>
          <p:nvPr>
            <p:ph type="ftr" sz="quarter" idx="11"/>
          </p:nvPr>
        </p:nvSpPr>
        <p:spPr>
          <a:xfrm>
            <a:off x="4067944" y="5805264"/>
            <a:ext cx="2592387" cy="457200"/>
          </a:xfrm>
        </p:spPr>
        <p:txBody>
          <a:bodyPr/>
          <a:lstStyle/>
          <a:p>
            <a:r>
              <a:rPr lang="en-US" dirty="0"/>
              <a:t>Presented by : Sarah </a:t>
            </a:r>
            <a:r>
              <a:rPr lang="en-US" dirty="0" err="1"/>
              <a:t>M.Eljack</a:t>
            </a:r>
            <a:r>
              <a:rPr lang="en-US" dirty="0"/>
              <a:t> </a:t>
            </a:r>
          </a:p>
        </p:txBody>
      </p:sp>
      <p:sp>
        <p:nvSpPr>
          <p:cNvPr id="58370" name="AutoShape 2"/>
          <p:cNvSpPr>
            <a:spLocks noChangeArrowheads="1"/>
          </p:cNvSpPr>
          <p:nvPr/>
        </p:nvSpPr>
        <p:spPr bwMode="auto">
          <a:xfrm>
            <a:off x="5003800" y="333375"/>
            <a:ext cx="3744913" cy="503238"/>
          </a:xfrm>
          <a:prstGeom prst="wedgeEllipseCallout">
            <a:avLst>
              <a:gd name="adj1" fmla="val -21301"/>
              <a:gd name="adj2" fmla="val 74606"/>
            </a:avLst>
          </a:prstGeom>
          <a:gradFill rotWithShape="1">
            <a:gsLst>
              <a:gs pos="0">
                <a:srgbClr val="89D19C"/>
              </a:gs>
              <a:gs pos="100000">
                <a:srgbClr val="FF99FF"/>
              </a:gs>
            </a:gsLst>
            <a:lin ang="2700000" scaled="1"/>
          </a:gradFill>
          <a:ln>
            <a:noFill/>
          </a:ln>
          <a:effectLst>
            <a:prstShdw prst="shdw17" dist="17961" dir="2700000">
              <a:srgbClr val="89D19C">
                <a:gamma/>
                <a:shade val="60000"/>
                <a:invGamma/>
              </a:srgbClr>
            </a:prstShdw>
          </a:effectLst>
          <a:extLst>
            <a:ext uri="{91240B29-F687-4F45-9708-019B960494DF}">
              <a14:hiddenLine xmlns:a14="http://schemas.microsoft.com/office/drawing/2010/main" w="28575" algn="ctr">
                <a:solidFill>
                  <a:schemeClr val="tx1"/>
                </a:solidFill>
                <a:miter lim="800000"/>
                <a:headEnd/>
                <a:tailEnd/>
              </a14:hiddenLine>
            </a:ext>
          </a:extLst>
        </p:spPr>
        <p:txBody>
          <a:bodyPr/>
          <a:lstStyle/>
          <a:p>
            <a:pPr algn="r" rtl="1"/>
            <a:r>
              <a:rPr lang="ar-SA" sz="2400" b="1"/>
              <a:t>برنامج اكسل  </a:t>
            </a:r>
            <a:r>
              <a:rPr lang="en-US" sz="2400" b="1"/>
              <a:t>Excel</a:t>
            </a:r>
          </a:p>
        </p:txBody>
      </p:sp>
      <p:sp>
        <p:nvSpPr>
          <p:cNvPr id="58371" name="AutoShape 3"/>
          <p:cNvSpPr>
            <a:spLocks noChangeArrowheads="1"/>
          </p:cNvSpPr>
          <p:nvPr/>
        </p:nvSpPr>
        <p:spPr bwMode="auto">
          <a:xfrm>
            <a:off x="2205038" y="2636838"/>
            <a:ext cx="6038850" cy="900112"/>
          </a:xfrm>
          <a:prstGeom prst="bevel">
            <a:avLst>
              <a:gd name="adj" fmla="val 12500"/>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w="28575" algn="ctr">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1"/>
            <a:r>
              <a:rPr lang="ar-SA" sz="2400">
                <a:solidFill>
                  <a:srgbClr val="FF0000"/>
                </a:solidFill>
              </a:rPr>
              <a:t>الصف</a:t>
            </a:r>
            <a:r>
              <a:rPr lang="ar-SA" sz="2000" b="1">
                <a:solidFill>
                  <a:srgbClr val="FF0000"/>
                </a:solidFill>
              </a:rPr>
              <a:t> </a:t>
            </a:r>
            <a:r>
              <a:rPr lang="en-US" b="1">
                <a:solidFill>
                  <a:srgbClr val="FF0000"/>
                </a:solidFill>
              </a:rPr>
              <a:t>Row</a:t>
            </a:r>
            <a:r>
              <a:rPr lang="ar-SA" sz="2000" b="1">
                <a:solidFill>
                  <a:srgbClr val="FF0000"/>
                </a:solidFill>
              </a:rPr>
              <a:t> </a:t>
            </a:r>
            <a:r>
              <a:rPr lang="ar-SA" sz="2400"/>
              <a:t>عبارة عن سطر افقى من الخلايا ويوجد رقم يشير الى كل صف</a:t>
            </a:r>
            <a:endParaRPr lang="en-US" b="1">
              <a:solidFill>
                <a:srgbClr val="FF0000"/>
              </a:solidFill>
            </a:endParaRPr>
          </a:p>
        </p:txBody>
      </p:sp>
      <p:sp>
        <p:nvSpPr>
          <p:cNvPr id="58372" name="AutoShape 4"/>
          <p:cNvSpPr>
            <a:spLocks noChangeArrowheads="1"/>
          </p:cNvSpPr>
          <p:nvPr/>
        </p:nvSpPr>
        <p:spPr bwMode="auto">
          <a:xfrm>
            <a:off x="5821363" y="1449388"/>
            <a:ext cx="2484437" cy="722312"/>
          </a:xfrm>
          <a:prstGeom prst="flowChartAlternateProcess">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a:noFill/>
          </a:ln>
          <a:effectLst>
            <a:prstShdw prst="shdw17" dist="52363" dir="20757825">
              <a:schemeClr val="accent2"/>
            </a:prstShdw>
          </a:effectLst>
          <a:extLst>
            <a:ext uri="{91240B29-F687-4F45-9708-019B960494DF}">
              <a14:hiddenLine xmlns:a14="http://schemas.microsoft.com/office/drawing/2010/main" w="28575" algn="ctr">
                <a:solidFill>
                  <a:srgbClr val="FF99FF"/>
                </a:solidFill>
                <a:miter lim="800000"/>
                <a:headEnd/>
                <a:tailEnd/>
              </a14:hiddenLine>
            </a:ext>
          </a:extLst>
        </p:spPr>
        <p:txBody>
          <a:bodyPr anchor="ctr">
            <a:spAutoFit/>
          </a:bodyPr>
          <a:lstStyle/>
          <a:p>
            <a:pPr algn="ctr" rtl="1"/>
            <a:r>
              <a:rPr lang="ar-SA" sz="2400" b="1"/>
              <a:t>المصنف</a:t>
            </a:r>
            <a:br>
              <a:rPr lang="ar-SA" sz="2400" b="1"/>
            </a:br>
            <a:r>
              <a:rPr lang="ar-SA" sz="2400" b="1"/>
              <a:t> </a:t>
            </a:r>
            <a:r>
              <a:rPr lang="en-US" sz="2000" b="1">
                <a:solidFill>
                  <a:srgbClr val="FF0000"/>
                </a:solidFill>
              </a:rPr>
              <a:t>Workbook</a:t>
            </a:r>
          </a:p>
        </p:txBody>
      </p:sp>
      <p:sp>
        <p:nvSpPr>
          <p:cNvPr id="58373" name="AutoShape 5"/>
          <p:cNvSpPr>
            <a:spLocks noChangeArrowheads="1"/>
          </p:cNvSpPr>
          <p:nvPr/>
        </p:nvSpPr>
        <p:spPr bwMode="auto">
          <a:xfrm>
            <a:off x="2205038" y="4292600"/>
            <a:ext cx="6038850" cy="900113"/>
          </a:xfrm>
          <a:prstGeom prst="bevel">
            <a:avLst>
              <a:gd name="adj" fmla="val 12500"/>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w="28575" algn="ctr">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1"/>
            <a:r>
              <a:rPr lang="ar-SA" sz="2400">
                <a:solidFill>
                  <a:srgbClr val="FF0000"/>
                </a:solidFill>
              </a:rPr>
              <a:t>العمود </a:t>
            </a:r>
            <a:r>
              <a:rPr lang="en-US" sz="2000">
                <a:solidFill>
                  <a:srgbClr val="FF0000"/>
                </a:solidFill>
              </a:rPr>
              <a:t>Column</a:t>
            </a:r>
            <a:r>
              <a:rPr lang="ar-SA" sz="2400"/>
              <a:t>عبارة عن</a:t>
            </a:r>
            <a:r>
              <a:rPr lang="en-US" sz="2400"/>
              <a:t> </a:t>
            </a:r>
            <a:r>
              <a:rPr lang="ar-SA" sz="2400"/>
              <a:t>سطر رأسى من الخلايا ويوجد حرف يشير الى كل عمود.</a:t>
            </a:r>
            <a:endParaRPr lang="en-US" b="1">
              <a:solidFill>
                <a:srgbClr val="FF0000"/>
              </a:solidFill>
            </a:endParaRPr>
          </a:p>
        </p:txBody>
      </p:sp>
      <p:pic>
        <p:nvPicPr>
          <p:cNvPr id="58374" name="Picture 6">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489044"/>
            <a:ext cx="647700" cy="6477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988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wedge">
                                      <p:cBhvr>
                                        <p:cTn id="7" dur="2000"/>
                                        <p:tgtEl>
                                          <p:spTgt spid="58371"/>
                                        </p:tgtEl>
                                      </p:cBhvr>
                                    </p:animEffect>
                                  </p:childTnLst>
                                </p:cTn>
                              </p:par>
                            </p:childTnLst>
                          </p:cTn>
                        </p:par>
                        <p:par>
                          <p:cTn id="8" fill="hold" nodeType="afterGroup">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58372"/>
                                        </p:tgtEl>
                                        <p:attrNameLst>
                                          <p:attrName>style.visibility</p:attrName>
                                        </p:attrNameLst>
                                      </p:cBhvr>
                                      <p:to>
                                        <p:strVal val="visible"/>
                                      </p:to>
                                    </p:set>
                                    <p:animEffect transition="in" filter="wedge">
                                      <p:cBhvr>
                                        <p:cTn id="11" dur="2000"/>
                                        <p:tgtEl>
                                          <p:spTgt spid="58372"/>
                                        </p:tgtEl>
                                      </p:cBhvr>
                                    </p:animEffect>
                                  </p:childTnLst>
                                </p:cTn>
                              </p:par>
                            </p:childTnLst>
                          </p:cTn>
                        </p:par>
                        <p:par>
                          <p:cTn id="12" fill="hold" nodeType="afterGroup">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58373"/>
                                        </p:tgtEl>
                                        <p:attrNameLst>
                                          <p:attrName>style.visibility</p:attrName>
                                        </p:attrNameLst>
                                      </p:cBhvr>
                                      <p:to>
                                        <p:strVal val="visible"/>
                                      </p:to>
                                    </p:set>
                                    <p:animEffect transition="in" filter="wedge">
                                      <p:cBhvr>
                                        <p:cTn id="15" dur="20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P spid="58372" grpId="0" animBg="1"/>
      <p:bldP spid="583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تذييل 4"/>
          <p:cNvSpPr>
            <a:spLocks noGrp="1"/>
          </p:cNvSpPr>
          <p:nvPr>
            <p:ph type="ftr" sz="quarter" idx="11"/>
          </p:nvPr>
        </p:nvSpPr>
        <p:spPr/>
        <p:txBody>
          <a:bodyPr/>
          <a:lstStyle/>
          <a:p>
            <a:r>
              <a:rPr lang="en-US" dirty="0"/>
              <a:t>Presented by : Sarah </a:t>
            </a:r>
            <a:r>
              <a:rPr lang="en-US" dirty="0" err="1"/>
              <a:t>M.Eljack</a:t>
            </a:r>
            <a:r>
              <a:rPr lang="en-US" dirty="0"/>
              <a:t> </a:t>
            </a:r>
          </a:p>
        </p:txBody>
      </p:sp>
      <p:sp>
        <p:nvSpPr>
          <p:cNvPr id="26626" name="AutoShape 2"/>
          <p:cNvSpPr>
            <a:spLocks noChangeArrowheads="1"/>
          </p:cNvSpPr>
          <p:nvPr/>
        </p:nvSpPr>
        <p:spPr bwMode="auto">
          <a:xfrm>
            <a:off x="5003800" y="333375"/>
            <a:ext cx="3744913" cy="503238"/>
          </a:xfrm>
          <a:prstGeom prst="wedgeEllipseCallout">
            <a:avLst>
              <a:gd name="adj1" fmla="val -21301"/>
              <a:gd name="adj2" fmla="val 74606"/>
            </a:avLst>
          </a:prstGeom>
          <a:gradFill rotWithShape="1">
            <a:gsLst>
              <a:gs pos="0">
                <a:srgbClr val="89D19C"/>
              </a:gs>
              <a:gs pos="100000">
                <a:srgbClr val="FF99FF"/>
              </a:gs>
            </a:gsLst>
            <a:lin ang="2700000" scaled="1"/>
          </a:gradFill>
          <a:ln>
            <a:noFill/>
          </a:ln>
          <a:effectLst>
            <a:prstShdw prst="shdw17" dist="17961" dir="2700000">
              <a:srgbClr val="89D19C">
                <a:gamma/>
                <a:shade val="60000"/>
                <a:invGamma/>
              </a:srgbClr>
            </a:prstShdw>
          </a:effectLst>
          <a:extLst>
            <a:ext uri="{91240B29-F687-4F45-9708-019B960494DF}">
              <a14:hiddenLine xmlns:a14="http://schemas.microsoft.com/office/drawing/2010/main" w="28575" algn="ctr">
                <a:solidFill>
                  <a:schemeClr val="tx1"/>
                </a:solidFill>
                <a:miter lim="800000"/>
                <a:headEnd/>
                <a:tailEnd/>
              </a14:hiddenLine>
            </a:ext>
          </a:extLst>
        </p:spPr>
        <p:txBody>
          <a:bodyPr/>
          <a:lstStyle/>
          <a:p>
            <a:pPr algn="r" rtl="1"/>
            <a:r>
              <a:rPr lang="ar-SA" sz="2400" b="1"/>
              <a:t>برنامج اكسل  </a:t>
            </a:r>
            <a:r>
              <a:rPr lang="en-US" sz="2400" b="1"/>
              <a:t>Excel</a:t>
            </a:r>
          </a:p>
        </p:txBody>
      </p:sp>
      <p:sp>
        <p:nvSpPr>
          <p:cNvPr id="26627" name="AutoShape 3"/>
          <p:cNvSpPr>
            <a:spLocks noChangeArrowheads="1"/>
          </p:cNvSpPr>
          <p:nvPr/>
        </p:nvSpPr>
        <p:spPr bwMode="auto">
          <a:xfrm>
            <a:off x="2124075" y="2492375"/>
            <a:ext cx="6038850" cy="900113"/>
          </a:xfrm>
          <a:prstGeom prst="bevel">
            <a:avLst>
              <a:gd name="adj" fmla="val 12500"/>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w="28575" algn="ctr">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1"/>
            <a:r>
              <a:rPr lang="ar-SA" sz="2400"/>
              <a:t>عبارة عن العلامات الموجودة اسفل ورقة العمل حيث ينقسم كل مصنف الى عدة اوراق عمل </a:t>
            </a:r>
            <a:endParaRPr lang="en-US" b="1">
              <a:solidFill>
                <a:srgbClr val="FF0000"/>
              </a:solidFill>
            </a:endParaRPr>
          </a:p>
        </p:txBody>
      </p:sp>
      <p:sp>
        <p:nvSpPr>
          <p:cNvPr id="26628" name="AutoShape 4"/>
          <p:cNvSpPr>
            <a:spLocks noChangeArrowheads="1"/>
          </p:cNvSpPr>
          <p:nvPr/>
        </p:nvSpPr>
        <p:spPr bwMode="auto">
          <a:xfrm>
            <a:off x="5087938" y="1606550"/>
            <a:ext cx="3206750" cy="407988"/>
          </a:xfrm>
          <a:prstGeom prst="flowChartAlternateProcess">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a:noFill/>
          </a:ln>
          <a:effectLst>
            <a:prstShdw prst="shdw17" dist="77251" dir="21032261">
              <a:schemeClr val="accent2"/>
            </a:prstShdw>
          </a:effectLst>
          <a:extLst>
            <a:ext uri="{91240B29-F687-4F45-9708-019B960494DF}">
              <a14:hiddenLine xmlns:a14="http://schemas.microsoft.com/office/drawing/2010/main" w="28575" algn="ctr">
                <a:solidFill>
                  <a:srgbClr val="FF99FF"/>
                </a:solidFill>
                <a:miter lim="800000"/>
                <a:headEnd/>
                <a:tailEnd/>
              </a14:hiddenLine>
            </a:ext>
          </a:extLst>
        </p:spPr>
        <p:txBody>
          <a:bodyPr anchor="ctr">
            <a:spAutoFit/>
          </a:bodyPr>
          <a:lstStyle/>
          <a:p>
            <a:pPr algn="ctr" rtl="1"/>
            <a:r>
              <a:rPr lang="ar-SA" sz="2400" b="1"/>
              <a:t>علامات تبويب ورقة العمل</a:t>
            </a:r>
            <a:endParaRPr lang="en-US" sz="2000" b="1">
              <a:solidFill>
                <a:srgbClr val="FF0000"/>
              </a:solidFill>
            </a:endParaRPr>
          </a:p>
        </p:txBody>
      </p:sp>
      <p:pic>
        <p:nvPicPr>
          <p:cNvPr id="266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4005263"/>
            <a:ext cx="4319587" cy="2039937"/>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5" name="Picture 11">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1" y="5171412"/>
            <a:ext cx="647700" cy="6477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438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amond(out)">
                                      <p:cBhvr>
                                        <p:cTn id="7" dur="1000"/>
                                        <p:tgtEl>
                                          <p:spTgt spid="26626"/>
                                        </p:tgtEl>
                                      </p:cBhvr>
                                    </p:animEffect>
                                  </p:childTnLst>
                                </p:cTn>
                              </p:par>
                            </p:childTnLst>
                          </p:cTn>
                        </p:par>
                        <p:par>
                          <p:cTn id="8" fill="hold" nodeType="afterGroup">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6628"/>
                                        </p:tgtEl>
                                        <p:attrNameLst>
                                          <p:attrName>style.visibility</p:attrName>
                                        </p:attrNameLst>
                                      </p:cBhvr>
                                      <p:to>
                                        <p:strVal val="visible"/>
                                      </p:to>
                                    </p:set>
                                    <p:animEffect transition="in" filter="wedge">
                                      <p:cBhvr>
                                        <p:cTn id="11" dur="2000"/>
                                        <p:tgtEl>
                                          <p:spTgt spid="26628"/>
                                        </p:tgtEl>
                                      </p:cBhvr>
                                    </p:animEffect>
                                  </p:childTnLst>
                                </p:cTn>
                              </p:par>
                            </p:childTnLst>
                          </p:cTn>
                        </p:par>
                        <p:par>
                          <p:cTn id="12" fill="hold" nodeType="afterGroup">
                            <p:stCondLst>
                              <p:cond delay="3000"/>
                            </p:stCondLst>
                            <p:childTnLst>
                              <p:par>
                                <p:cTn id="13" presetID="20" presetClass="entr" presetSubtype="0" fill="hold" grpId="0" nodeType="afterEffect">
                                  <p:stCondLst>
                                    <p:cond delay="0"/>
                                  </p:stCondLst>
                                  <p:childTnLst>
                                    <p:set>
                                      <p:cBhvr>
                                        <p:cTn id="14" dur="1" fill="hold">
                                          <p:stCondLst>
                                            <p:cond delay="0"/>
                                          </p:stCondLst>
                                        </p:cTn>
                                        <p:tgtEl>
                                          <p:spTgt spid="26627"/>
                                        </p:tgtEl>
                                        <p:attrNameLst>
                                          <p:attrName>style.visibility</p:attrName>
                                        </p:attrNameLst>
                                      </p:cBhvr>
                                      <p:to>
                                        <p:strVal val="visible"/>
                                      </p:to>
                                    </p:set>
                                    <p:animEffect transition="in" filter="wedge">
                                      <p:cBhvr>
                                        <p:cTn id="15" dur="2000"/>
                                        <p:tgtEl>
                                          <p:spTgt spid="26627"/>
                                        </p:tgtEl>
                                      </p:cBhvr>
                                    </p:animEffect>
                                  </p:childTnLst>
                                </p:cTn>
                              </p:par>
                            </p:childTnLst>
                          </p:cTn>
                        </p:par>
                        <p:par>
                          <p:cTn id="16" fill="hold" nodeType="afterGroup">
                            <p:stCondLst>
                              <p:cond delay="5000"/>
                            </p:stCondLst>
                            <p:childTnLst>
                              <p:par>
                                <p:cTn id="17" presetID="8" presetClass="entr" presetSubtype="32" fill="hold" nodeType="afterEffect">
                                  <p:stCondLst>
                                    <p:cond delay="0"/>
                                  </p:stCondLst>
                                  <p:childTnLst>
                                    <p:set>
                                      <p:cBhvr>
                                        <p:cTn id="18" dur="1" fill="hold">
                                          <p:stCondLst>
                                            <p:cond delay="0"/>
                                          </p:stCondLst>
                                        </p:cTn>
                                        <p:tgtEl>
                                          <p:spTgt spid="26633"/>
                                        </p:tgtEl>
                                        <p:attrNameLst>
                                          <p:attrName>style.visibility</p:attrName>
                                        </p:attrNameLst>
                                      </p:cBhvr>
                                      <p:to>
                                        <p:strVal val="visible"/>
                                      </p:to>
                                    </p:set>
                                    <p:animEffect transition="in" filter="diamond(out)">
                                      <p:cBhvr>
                                        <p:cTn id="19" dur="20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7" grpId="0" animBg="1"/>
      <p:bldP spid="266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تذييل 4"/>
          <p:cNvSpPr>
            <a:spLocks noGrp="1"/>
          </p:cNvSpPr>
          <p:nvPr>
            <p:ph type="ftr" sz="quarter" idx="11"/>
          </p:nvPr>
        </p:nvSpPr>
        <p:spPr/>
        <p:txBody>
          <a:bodyPr/>
          <a:lstStyle/>
          <a:p>
            <a:r>
              <a:rPr lang="en-US" dirty="0"/>
              <a:t>Presented by : Sarah </a:t>
            </a:r>
            <a:r>
              <a:rPr lang="en-US" dirty="0" err="1"/>
              <a:t>M.Eljack</a:t>
            </a:r>
            <a:r>
              <a:rPr lang="en-US" dirty="0"/>
              <a:t> </a:t>
            </a:r>
          </a:p>
        </p:txBody>
      </p:sp>
      <p:sp>
        <p:nvSpPr>
          <p:cNvPr id="62466" name="AutoShape 2"/>
          <p:cNvSpPr>
            <a:spLocks noChangeArrowheads="1"/>
          </p:cNvSpPr>
          <p:nvPr/>
        </p:nvSpPr>
        <p:spPr bwMode="auto">
          <a:xfrm>
            <a:off x="5003800" y="333375"/>
            <a:ext cx="3744913" cy="503238"/>
          </a:xfrm>
          <a:prstGeom prst="wedgeEllipseCallout">
            <a:avLst>
              <a:gd name="adj1" fmla="val -21301"/>
              <a:gd name="adj2" fmla="val 74606"/>
            </a:avLst>
          </a:prstGeom>
          <a:gradFill rotWithShape="1">
            <a:gsLst>
              <a:gs pos="0">
                <a:srgbClr val="89D19C"/>
              </a:gs>
              <a:gs pos="100000">
                <a:srgbClr val="FF99FF"/>
              </a:gs>
            </a:gsLst>
            <a:lin ang="2700000" scaled="1"/>
          </a:gradFill>
          <a:ln>
            <a:noFill/>
          </a:ln>
          <a:effectLst>
            <a:prstShdw prst="shdw17" dist="17961" dir="2700000">
              <a:srgbClr val="89D19C">
                <a:gamma/>
                <a:shade val="60000"/>
                <a:invGamma/>
              </a:srgbClr>
            </a:prstShdw>
          </a:effectLst>
          <a:extLst>
            <a:ext uri="{91240B29-F687-4F45-9708-019B960494DF}">
              <a14:hiddenLine xmlns:a14="http://schemas.microsoft.com/office/drawing/2010/main" w="28575" algn="ctr">
                <a:solidFill>
                  <a:schemeClr val="tx1"/>
                </a:solidFill>
                <a:miter lim="800000"/>
                <a:headEnd/>
                <a:tailEnd/>
              </a14:hiddenLine>
            </a:ext>
          </a:extLst>
        </p:spPr>
        <p:txBody>
          <a:bodyPr/>
          <a:lstStyle/>
          <a:p>
            <a:pPr algn="r" rtl="1"/>
            <a:r>
              <a:rPr lang="ar-SA" sz="2400" b="1"/>
              <a:t>برنامج اكسل  </a:t>
            </a:r>
            <a:r>
              <a:rPr lang="en-US" sz="2400" b="1"/>
              <a:t>Excel</a:t>
            </a:r>
          </a:p>
        </p:txBody>
      </p:sp>
      <p:sp>
        <p:nvSpPr>
          <p:cNvPr id="62467" name="AutoShape 3"/>
          <p:cNvSpPr>
            <a:spLocks noChangeArrowheads="1"/>
          </p:cNvSpPr>
          <p:nvPr/>
        </p:nvSpPr>
        <p:spPr bwMode="auto">
          <a:xfrm>
            <a:off x="2124075" y="2205038"/>
            <a:ext cx="6118225" cy="1327150"/>
          </a:xfrm>
          <a:prstGeom prst="bevel">
            <a:avLst>
              <a:gd name="adj" fmla="val 12500"/>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w="28575" algn="ctr">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1">
              <a:lnSpc>
                <a:spcPct val="165000"/>
              </a:lnSpc>
            </a:pPr>
            <a:r>
              <a:rPr lang="ar-SA" altLang="zh-CN" b="1"/>
              <a:t>يمكن اضافة ورقة جديدة او حذف ورقة او اعادة تسمية ورقة .. و ذلك بالضغط على زر الفارة الأيمن على الورقة النشطة فتظهر القائمة التالية :</a:t>
            </a:r>
            <a:endParaRPr lang="en-US" b="1"/>
          </a:p>
        </p:txBody>
      </p:sp>
      <p:sp>
        <p:nvSpPr>
          <p:cNvPr id="62468" name="AutoShape 4"/>
          <p:cNvSpPr>
            <a:spLocks noChangeArrowheads="1"/>
          </p:cNvSpPr>
          <p:nvPr/>
        </p:nvSpPr>
        <p:spPr bwMode="auto">
          <a:xfrm>
            <a:off x="5219700" y="1196975"/>
            <a:ext cx="3206750" cy="407988"/>
          </a:xfrm>
          <a:prstGeom prst="flowChartAlternateProcess">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a:noFill/>
          </a:ln>
          <a:effectLst>
            <a:prstShdw prst="shdw17" dist="77251" dir="21032261">
              <a:schemeClr val="accent2"/>
            </a:prstShdw>
          </a:effectLst>
          <a:extLst>
            <a:ext uri="{91240B29-F687-4F45-9708-019B960494DF}">
              <a14:hiddenLine xmlns:a14="http://schemas.microsoft.com/office/drawing/2010/main" w="28575" algn="ctr">
                <a:solidFill>
                  <a:srgbClr val="FF99FF"/>
                </a:solidFill>
                <a:miter lim="800000"/>
                <a:headEnd/>
                <a:tailEnd/>
              </a14:hiddenLine>
            </a:ext>
          </a:extLst>
        </p:spPr>
        <p:txBody>
          <a:bodyPr anchor="ctr">
            <a:spAutoFit/>
          </a:bodyPr>
          <a:lstStyle/>
          <a:p>
            <a:pPr algn="ctr" rtl="1"/>
            <a:r>
              <a:rPr lang="ar-SA" sz="2400" b="1"/>
              <a:t>علامات تبويب ورقة العمل</a:t>
            </a:r>
            <a:endParaRPr lang="en-US" sz="2000" b="1">
              <a:solidFill>
                <a:srgbClr val="FF0000"/>
              </a:solidFill>
            </a:endParaRPr>
          </a:p>
        </p:txBody>
      </p:sp>
      <p:pic>
        <p:nvPicPr>
          <p:cNvPr id="62498"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3860800"/>
            <a:ext cx="1604963" cy="2160588"/>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500" name="Picture 36">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5161452"/>
            <a:ext cx="647700" cy="6477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107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amond(out)">
                                      <p:cBhvr>
                                        <p:cTn id="7" dur="1000"/>
                                        <p:tgtEl>
                                          <p:spTgt spid="62466"/>
                                        </p:tgtEl>
                                      </p:cBhvr>
                                    </p:animEffect>
                                  </p:childTnLst>
                                </p:cTn>
                              </p:par>
                            </p:childTnLst>
                          </p:cTn>
                        </p:par>
                        <p:par>
                          <p:cTn id="8" fill="hold" nodeType="afterGroup">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62468"/>
                                        </p:tgtEl>
                                        <p:attrNameLst>
                                          <p:attrName>style.visibility</p:attrName>
                                        </p:attrNameLst>
                                      </p:cBhvr>
                                      <p:to>
                                        <p:strVal val="visible"/>
                                      </p:to>
                                    </p:set>
                                    <p:animEffect transition="in" filter="wedge">
                                      <p:cBhvr>
                                        <p:cTn id="11" dur="2000"/>
                                        <p:tgtEl>
                                          <p:spTgt spid="62468"/>
                                        </p:tgtEl>
                                      </p:cBhvr>
                                    </p:animEffect>
                                  </p:childTnLst>
                                </p:cTn>
                              </p:par>
                            </p:childTnLst>
                          </p:cTn>
                        </p:par>
                        <p:par>
                          <p:cTn id="12" fill="hold" nodeType="afterGroup">
                            <p:stCondLst>
                              <p:cond delay="3000"/>
                            </p:stCondLst>
                            <p:childTnLst>
                              <p:par>
                                <p:cTn id="13" presetID="20" presetClass="entr" presetSubtype="0" fill="hold" grpId="0" nodeType="afterEffect">
                                  <p:stCondLst>
                                    <p:cond delay="0"/>
                                  </p:stCondLst>
                                  <p:childTnLst>
                                    <p:set>
                                      <p:cBhvr>
                                        <p:cTn id="14" dur="1" fill="hold">
                                          <p:stCondLst>
                                            <p:cond delay="0"/>
                                          </p:stCondLst>
                                        </p:cTn>
                                        <p:tgtEl>
                                          <p:spTgt spid="62467"/>
                                        </p:tgtEl>
                                        <p:attrNameLst>
                                          <p:attrName>style.visibility</p:attrName>
                                        </p:attrNameLst>
                                      </p:cBhvr>
                                      <p:to>
                                        <p:strVal val="visible"/>
                                      </p:to>
                                    </p:set>
                                    <p:animEffect transition="in" filter="wedge">
                                      <p:cBhvr>
                                        <p:cTn id="15" dur="20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67" grpId="0" animBg="1"/>
      <p:bldP spid="624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عنصر نائب للتذييل 4"/>
          <p:cNvSpPr>
            <a:spLocks noGrp="1"/>
          </p:cNvSpPr>
          <p:nvPr>
            <p:ph type="ftr" sz="quarter" idx="11"/>
          </p:nvPr>
        </p:nvSpPr>
        <p:spPr/>
        <p:txBody>
          <a:bodyPr/>
          <a:lstStyle/>
          <a:p>
            <a:r>
              <a:rPr lang="en-US" dirty="0"/>
              <a:t>Presented by : Sarah </a:t>
            </a:r>
            <a:r>
              <a:rPr lang="en-US" dirty="0" err="1"/>
              <a:t>M.Eljack</a:t>
            </a:r>
            <a:r>
              <a:rPr lang="en-US" dirty="0"/>
              <a:t> </a:t>
            </a:r>
          </a:p>
        </p:txBody>
      </p:sp>
      <p:sp>
        <p:nvSpPr>
          <p:cNvPr id="60418" name="AutoShape 2"/>
          <p:cNvSpPr>
            <a:spLocks noChangeArrowheads="1"/>
          </p:cNvSpPr>
          <p:nvPr/>
        </p:nvSpPr>
        <p:spPr bwMode="auto">
          <a:xfrm>
            <a:off x="5003800" y="549498"/>
            <a:ext cx="3744913" cy="503238"/>
          </a:xfrm>
          <a:prstGeom prst="wedgeEllipseCallout">
            <a:avLst>
              <a:gd name="adj1" fmla="val -21301"/>
              <a:gd name="adj2" fmla="val 74606"/>
            </a:avLst>
          </a:prstGeom>
          <a:gradFill rotWithShape="1">
            <a:gsLst>
              <a:gs pos="0">
                <a:srgbClr val="89D19C"/>
              </a:gs>
              <a:gs pos="100000">
                <a:srgbClr val="FF99FF"/>
              </a:gs>
            </a:gsLst>
            <a:lin ang="2700000" scaled="1"/>
          </a:gradFill>
          <a:ln>
            <a:noFill/>
          </a:ln>
          <a:effectLst>
            <a:prstShdw prst="shdw17" dist="17961" dir="2700000">
              <a:srgbClr val="89D19C">
                <a:gamma/>
                <a:shade val="60000"/>
                <a:invGamma/>
              </a:srgbClr>
            </a:prstShdw>
          </a:effectLst>
          <a:extLst>
            <a:ext uri="{91240B29-F687-4F45-9708-019B960494DF}">
              <a14:hiddenLine xmlns:a14="http://schemas.microsoft.com/office/drawing/2010/main" w="28575" algn="ctr">
                <a:solidFill>
                  <a:schemeClr val="tx1"/>
                </a:solidFill>
                <a:miter lim="800000"/>
                <a:headEnd/>
                <a:tailEnd/>
              </a14:hiddenLine>
            </a:ext>
          </a:extLst>
        </p:spPr>
        <p:txBody>
          <a:bodyPr/>
          <a:lstStyle/>
          <a:p>
            <a:pPr algn="r" rtl="1"/>
            <a:r>
              <a:rPr lang="ar-SA" sz="2400" b="1" dirty="0"/>
              <a:t>برنامج اكسل  </a:t>
            </a:r>
            <a:r>
              <a:rPr lang="en-US" sz="2400" b="1" dirty="0"/>
              <a:t>Excel</a:t>
            </a:r>
          </a:p>
        </p:txBody>
      </p:sp>
      <p:sp>
        <p:nvSpPr>
          <p:cNvPr id="60419" name="AutoShape 3"/>
          <p:cNvSpPr>
            <a:spLocks noChangeArrowheads="1"/>
          </p:cNvSpPr>
          <p:nvPr/>
        </p:nvSpPr>
        <p:spPr bwMode="auto">
          <a:xfrm>
            <a:off x="2124075" y="2420938"/>
            <a:ext cx="5940425" cy="509587"/>
          </a:xfrm>
          <a:prstGeom prst="bevel">
            <a:avLst>
              <a:gd name="adj" fmla="val 12500"/>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w="28575" algn="ctr">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1"/>
            <a:r>
              <a:rPr lang="ar-SA" sz="2400"/>
              <a:t>هذه خاصية موجودة ببرنامج </a:t>
            </a:r>
            <a:r>
              <a:rPr lang="en-US" sz="2400"/>
              <a:t>Excel </a:t>
            </a:r>
            <a:r>
              <a:rPr lang="ar-SA" sz="2400"/>
              <a:t>لتوفير الوقت </a:t>
            </a:r>
            <a:endParaRPr lang="en-US" b="1">
              <a:solidFill>
                <a:srgbClr val="FF0000"/>
              </a:solidFill>
            </a:endParaRPr>
          </a:p>
        </p:txBody>
      </p:sp>
      <p:sp>
        <p:nvSpPr>
          <p:cNvPr id="60420" name="AutoShape 4"/>
          <p:cNvSpPr>
            <a:spLocks noChangeArrowheads="1"/>
          </p:cNvSpPr>
          <p:nvPr/>
        </p:nvSpPr>
        <p:spPr bwMode="auto">
          <a:xfrm>
            <a:off x="5087938" y="1606550"/>
            <a:ext cx="3206750" cy="407988"/>
          </a:xfrm>
          <a:prstGeom prst="flowChartAlternateProcess">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a:noFill/>
          </a:ln>
          <a:effectLst>
            <a:prstShdw prst="shdw17" dist="77251" dir="21032261">
              <a:schemeClr val="accent2"/>
            </a:prstShdw>
          </a:effectLst>
          <a:extLst>
            <a:ext uri="{91240B29-F687-4F45-9708-019B960494DF}">
              <a14:hiddenLine xmlns:a14="http://schemas.microsoft.com/office/drawing/2010/main" w="28575" algn="ctr">
                <a:solidFill>
                  <a:srgbClr val="FF99FF"/>
                </a:solidFill>
                <a:miter lim="800000"/>
                <a:headEnd/>
                <a:tailEnd/>
              </a14:hiddenLine>
            </a:ext>
          </a:extLst>
        </p:spPr>
        <p:txBody>
          <a:bodyPr anchor="ctr">
            <a:spAutoFit/>
          </a:bodyPr>
          <a:lstStyle/>
          <a:p>
            <a:pPr algn="ctr" rtl="1"/>
            <a:r>
              <a:rPr lang="ar-SA" sz="2400" b="1"/>
              <a:t>اكمال سلسلة نصية او رقمية</a:t>
            </a:r>
            <a:endParaRPr lang="en-US" sz="2000" b="1">
              <a:solidFill>
                <a:srgbClr val="FF0000"/>
              </a:solidFill>
            </a:endParaRPr>
          </a:p>
        </p:txBody>
      </p:sp>
      <p:pic>
        <p:nvPicPr>
          <p:cNvPr id="604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25" y="1943894"/>
            <a:ext cx="1150938" cy="3767137"/>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641" y="3129782"/>
            <a:ext cx="5791200" cy="542925"/>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636" y="3124200"/>
            <a:ext cx="895350" cy="278130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2103" y="3923751"/>
            <a:ext cx="4486275" cy="36195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6" name="Picture 10">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2540" y="5581650"/>
            <a:ext cx="647700" cy="6477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252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diamond(out)">
                                      <p:cBhvr>
                                        <p:cTn id="7" dur="1000"/>
                                        <p:tgtEl>
                                          <p:spTgt spid="60418"/>
                                        </p:tgtEl>
                                      </p:cBhvr>
                                    </p:animEffect>
                                  </p:childTnLst>
                                </p:cTn>
                              </p:par>
                            </p:childTnLst>
                          </p:cTn>
                        </p:par>
                        <p:par>
                          <p:cTn id="8" fill="hold" nodeType="afterGroup">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60420"/>
                                        </p:tgtEl>
                                        <p:attrNameLst>
                                          <p:attrName>style.visibility</p:attrName>
                                        </p:attrNameLst>
                                      </p:cBhvr>
                                      <p:to>
                                        <p:strVal val="visible"/>
                                      </p:to>
                                    </p:set>
                                    <p:animEffect transition="in" filter="wedge">
                                      <p:cBhvr>
                                        <p:cTn id="11" dur="2000"/>
                                        <p:tgtEl>
                                          <p:spTgt spid="60420"/>
                                        </p:tgtEl>
                                      </p:cBhvr>
                                    </p:animEffect>
                                  </p:childTnLst>
                                </p:cTn>
                              </p:par>
                            </p:childTnLst>
                          </p:cTn>
                        </p:par>
                        <p:par>
                          <p:cTn id="12" fill="hold" nodeType="afterGroup">
                            <p:stCondLst>
                              <p:cond delay="3000"/>
                            </p:stCondLst>
                            <p:childTnLst>
                              <p:par>
                                <p:cTn id="13" presetID="20" presetClass="entr" presetSubtype="0" fill="hold" grpId="0" nodeType="afterEffect">
                                  <p:stCondLst>
                                    <p:cond delay="0"/>
                                  </p:stCondLst>
                                  <p:childTnLst>
                                    <p:set>
                                      <p:cBhvr>
                                        <p:cTn id="14" dur="1" fill="hold">
                                          <p:stCondLst>
                                            <p:cond delay="0"/>
                                          </p:stCondLst>
                                        </p:cTn>
                                        <p:tgtEl>
                                          <p:spTgt spid="60419"/>
                                        </p:tgtEl>
                                        <p:attrNameLst>
                                          <p:attrName>style.visibility</p:attrName>
                                        </p:attrNameLst>
                                      </p:cBhvr>
                                      <p:to>
                                        <p:strVal val="visible"/>
                                      </p:to>
                                    </p:set>
                                    <p:animEffect transition="in" filter="wedge">
                                      <p:cBhvr>
                                        <p:cTn id="15" dur="2000"/>
                                        <p:tgtEl>
                                          <p:spTgt spid="60419"/>
                                        </p:tgtEl>
                                      </p:cBhvr>
                                    </p:animEffect>
                                  </p:childTnLst>
                                </p:cTn>
                              </p:par>
                            </p:childTnLst>
                          </p:cTn>
                        </p:par>
                        <p:par>
                          <p:cTn id="16" fill="hold" nodeType="afterGroup">
                            <p:stCondLst>
                              <p:cond delay="5000"/>
                            </p:stCondLst>
                            <p:childTnLst>
                              <p:par>
                                <p:cTn id="17" presetID="8" presetClass="entr" presetSubtype="32" fill="hold" nodeType="afterEffect">
                                  <p:stCondLst>
                                    <p:cond delay="0"/>
                                  </p:stCondLst>
                                  <p:childTnLst>
                                    <p:set>
                                      <p:cBhvr>
                                        <p:cTn id="18" dur="1" fill="hold">
                                          <p:stCondLst>
                                            <p:cond delay="0"/>
                                          </p:stCondLst>
                                        </p:cTn>
                                        <p:tgtEl>
                                          <p:spTgt spid="60423"/>
                                        </p:tgtEl>
                                        <p:attrNameLst>
                                          <p:attrName>style.visibility</p:attrName>
                                        </p:attrNameLst>
                                      </p:cBhvr>
                                      <p:to>
                                        <p:strVal val="visible"/>
                                      </p:to>
                                    </p:set>
                                    <p:animEffect transition="in" filter="diamond(out)">
                                      <p:cBhvr>
                                        <p:cTn id="19" dur="2000"/>
                                        <p:tgtEl>
                                          <p:spTgt spid="60423"/>
                                        </p:tgtEl>
                                      </p:cBhvr>
                                    </p:animEffect>
                                  </p:childTnLst>
                                </p:cTn>
                              </p:par>
                            </p:childTnLst>
                          </p:cTn>
                        </p:par>
                        <p:par>
                          <p:cTn id="20" fill="hold" nodeType="afterGroup">
                            <p:stCondLst>
                              <p:cond delay="7000"/>
                            </p:stCondLst>
                            <p:childTnLst>
                              <p:par>
                                <p:cTn id="21" presetID="8" presetClass="entr" presetSubtype="32" fill="hold" nodeType="afterEffect">
                                  <p:stCondLst>
                                    <p:cond delay="0"/>
                                  </p:stCondLst>
                                  <p:childTnLst>
                                    <p:set>
                                      <p:cBhvr>
                                        <p:cTn id="22" dur="1" fill="hold">
                                          <p:stCondLst>
                                            <p:cond delay="0"/>
                                          </p:stCondLst>
                                        </p:cTn>
                                        <p:tgtEl>
                                          <p:spTgt spid="60422"/>
                                        </p:tgtEl>
                                        <p:attrNameLst>
                                          <p:attrName>style.visibility</p:attrName>
                                        </p:attrNameLst>
                                      </p:cBhvr>
                                      <p:to>
                                        <p:strVal val="visible"/>
                                      </p:to>
                                    </p:set>
                                    <p:animEffect transition="in" filter="diamond(out)">
                                      <p:cBhvr>
                                        <p:cTn id="23" dur="2000"/>
                                        <p:tgtEl>
                                          <p:spTgt spid="60422"/>
                                        </p:tgtEl>
                                      </p:cBhvr>
                                    </p:animEffect>
                                  </p:childTnLst>
                                </p:cTn>
                              </p:par>
                            </p:childTnLst>
                          </p:cTn>
                        </p:par>
                        <p:par>
                          <p:cTn id="24" fill="hold" nodeType="afterGroup">
                            <p:stCondLst>
                              <p:cond delay="9000"/>
                            </p:stCondLst>
                            <p:childTnLst>
                              <p:par>
                                <p:cTn id="25" presetID="8" presetClass="entr" presetSubtype="32" fill="hold" nodeType="afterEffect">
                                  <p:stCondLst>
                                    <p:cond delay="0"/>
                                  </p:stCondLst>
                                  <p:childTnLst>
                                    <p:set>
                                      <p:cBhvr>
                                        <p:cTn id="26" dur="1" fill="hold">
                                          <p:stCondLst>
                                            <p:cond delay="0"/>
                                          </p:stCondLst>
                                        </p:cTn>
                                        <p:tgtEl>
                                          <p:spTgt spid="60424"/>
                                        </p:tgtEl>
                                        <p:attrNameLst>
                                          <p:attrName>style.visibility</p:attrName>
                                        </p:attrNameLst>
                                      </p:cBhvr>
                                      <p:to>
                                        <p:strVal val="visible"/>
                                      </p:to>
                                    </p:set>
                                    <p:animEffect transition="in" filter="diamond(out)">
                                      <p:cBhvr>
                                        <p:cTn id="27" dur="2000"/>
                                        <p:tgtEl>
                                          <p:spTgt spid="60424"/>
                                        </p:tgtEl>
                                      </p:cBhvr>
                                    </p:animEffect>
                                  </p:childTnLst>
                                </p:cTn>
                              </p:par>
                            </p:childTnLst>
                          </p:cTn>
                        </p:par>
                        <p:par>
                          <p:cTn id="28" fill="hold" nodeType="afterGroup">
                            <p:stCondLst>
                              <p:cond delay="11000"/>
                            </p:stCondLst>
                            <p:childTnLst>
                              <p:par>
                                <p:cTn id="29" presetID="8" presetClass="entr" presetSubtype="32" fill="hold" nodeType="afterEffect">
                                  <p:stCondLst>
                                    <p:cond delay="0"/>
                                  </p:stCondLst>
                                  <p:childTnLst>
                                    <p:set>
                                      <p:cBhvr>
                                        <p:cTn id="30" dur="1" fill="hold">
                                          <p:stCondLst>
                                            <p:cond delay="0"/>
                                          </p:stCondLst>
                                        </p:cTn>
                                        <p:tgtEl>
                                          <p:spTgt spid="60425"/>
                                        </p:tgtEl>
                                        <p:attrNameLst>
                                          <p:attrName>style.visibility</p:attrName>
                                        </p:attrNameLst>
                                      </p:cBhvr>
                                      <p:to>
                                        <p:strVal val="visible"/>
                                      </p:to>
                                    </p:set>
                                    <p:animEffect transition="in" filter="diamond(out)">
                                      <p:cBhvr>
                                        <p:cTn id="31" dur="2000"/>
                                        <p:tgtEl>
                                          <p:spTgt spid="60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P spid="60419" grpId="0" animBg="1"/>
      <p:bldP spid="604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idx="1"/>
          </p:nvPr>
        </p:nvSpPr>
        <p:spPr>
          <a:xfrm>
            <a:off x="1439863" y="1556792"/>
            <a:ext cx="6300489" cy="4176464"/>
          </a:xfrm>
        </p:spPr>
        <p:txBody>
          <a:bodyPr/>
          <a:lstStyle/>
          <a:p>
            <a:pPr eaLnBrk="1" hangingPunct="1"/>
            <a:r>
              <a:rPr lang="ar-SA" altLang="ar-JO" b="1" dirty="0">
                <a:latin typeface="Traditional Arabic" panose="02020603050405020304" pitchFamily="18" charset="-78"/>
                <a:cs typeface="Traditional Arabic" panose="02020603050405020304" pitchFamily="18" charset="-78"/>
              </a:rPr>
              <a:t>أكسل </a:t>
            </a:r>
            <a:r>
              <a:rPr lang="en-US" altLang="ar-JO" b="1" dirty="0">
                <a:latin typeface="Traditional Arabic" panose="02020603050405020304" pitchFamily="18" charset="-78"/>
                <a:cs typeface="Traditional Arabic" panose="02020603050405020304" pitchFamily="18" charset="-78"/>
              </a:rPr>
              <a:t>Excel  : </a:t>
            </a:r>
            <a:r>
              <a:rPr lang="ar-SA" altLang="ar-JO" b="1" dirty="0">
                <a:latin typeface="Traditional Arabic" panose="02020603050405020304" pitchFamily="18" charset="-78"/>
                <a:cs typeface="Traditional Arabic" panose="02020603050405020304" pitchFamily="18" charset="-78"/>
              </a:rPr>
              <a:t>هو عبارة عن برنامج الجداول الإلكترونية الحسابية والرياضية .</a:t>
            </a:r>
          </a:p>
          <a:p>
            <a:pPr eaLnBrk="1" hangingPunct="1"/>
            <a:r>
              <a:rPr lang="ar-SA" altLang="ar-JO" b="1" dirty="0">
                <a:latin typeface="Traditional Arabic" panose="02020603050405020304" pitchFamily="18" charset="-78"/>
                <a:cs typeface="Traditional Arabic" panose="02020603050405020304" pitchFamily="18" charset="-78"/>
              </a:rPr>
              <a:t>يساعد المستخدم على بناء الجداول بكل سهولة وإجراء العمليات الحسابية البسيطة والمعقدة بكل سهولة ويسر , ومن مميزات برنامج أكسل </a:t>
            </a:r>
            <a:r>
              <a:rPr lang="en-US" altLang="ar-JO" b="1" dirty="0">
                <a:latin typeface="Traditional Arabic" panose="02020603050405020304" pitchFamily="18" charset="-78"/>
                <a:cs typeface="Traditional Arabic" panose="02020603050405020304" pitchFamily="18" charset="-78"/>
              </a:rPr>
              <a:t>Excel </a:t>
            </a:r>
            <a:r>
              <a:rPr lang="ar-SA" altLang="ar-JO" b="1" dirty="0">
                <a:latin typeface="Traditional Arabic" panose="02020603050405020304" pitchFamily="18" charset="-78"/>
                <a:cs typeface="Traditional Arabic" panose="02020603050405020304" pitchFamily="18" charset="-78"/>
              </a:rPr>
              <a:t>أنه سهل الاستخدام وسهل التعلم .</a:t>
            </a:r>
          </a:p>
          <a:p>
            <a:pPr eaLnBrk="1" hangingPunct="1"/>
            <a:endParaRPr lang="en-US" altLang="ar-JO" b="1" dirty="0">
              <a:latin typeface="Traditional Arabic" panose="02020603050405020304" pitchFamily="18" charset="-78"/>
              <a:cs typeface="Traditional Arabic" panose="02020603050405020304" pitchFamily="18" charset="-78"/>
            </a:endParaRPr>
          </a:p>
          <a:p>
            <a:pPr eaLnBrk="1" hangingPunct="1"/>
            <a:r>
              <a:rPr lang="ar-SA" altLang="ar-JO" b="1" dirty="0">
                <a:latin typeface="Traditional Arabic" panose="02020603050405020304" pitchFamily="18" charset="-78"/>
                <a:cs typeface="Traditional Arabic" panose="02020603050405020304" pitchFamily="18" charset="-78"/>
              </a:rPr>
              <a:t>ينتمي هذا البرنامج من المجموعة المكتبية إلى مجموعه (الجداول </a:t>
            </a:r>
            <a:r>
              <a:rPr lang="ar-SA" altLang="ar-JO" b="1" dirty="0" err="1">
                <a:latin typeface="Traditional Arabic" panose="02020603050405020304" pitchFamily="18" charset="-78"/>
                <a:cs typeface="Traditional Arabic" panose="02020603050405020304" pitchFamily="18" charset="-78"/>
              </a:rPr>
              <a:t>الممتده</a:t>
            </a:r>
            <a:r>
              <a:rPr lang="ar-SA" altLang="ar-JO" b="1" dirty="0">
                <a:latin typeface="Traditional Arabic" panose="02020603050405020304" pitchFamily="18" charset="-78"/>
                <a:cs typeface="Traditional Arabic" panose="02020603050405020304" pitchFamily="18" charset="-78"/>
              </a:rPr>
              <a:t> او </a:t>
            </a:r>
            <a:r>
              <a:rPr lang="en-US" altLang="ar-JO" b="1" dirty="0">
                <a:latin typeface="Traditional Arabic" panose="02020603050405020304" pitchFamily="18" charset="-78"/>
                <a:cs typeface="Traditional Arabic" panose="02020603050405020304" pitchFamily="18" charset="-78"/>
              </a:rPr>
              <a:t>SPREAD SHEET</a:t>
            </a:r>
            <a:r>
              <a:rPr lang="ar-SA" altLang="ar-JO" b="1" dirty="0">
                <a:latin typeface="Traditional Arabic" panose="02020603050405020304" pitchFamily="18" charset="-78"/>
                <a:cs typeface="Traditional Arabic" panose="02020603050405020304" pitchFamily="18" charset="-78"/>
              </a:rPr>
              <a:t> أو الجداول الحسابية وتستخدم عاده لتخزين البيانات الحسابية .</a:t>
            </a:r>
          </a:p>
          <a:p>
            <a:pPr eaLnBrk="1" hangingPunct="1"/>
            <a:endParaRPr lang="ar-SA" altLang="ar-JO" b="1" dirty="0">
              <a:latin typeface="Traditional Arabic" panose="02020603050405020304" pitchFamily="18" charset="-78"/>
              <a:cs typeface="Traditional Arabic" panose="02020603050405020304" pitchFamily="18" charset="-78"/>
            </a:endParaRPr>
          </a:p>
          <a:p>
            <a:pPr eaLnBrk="1" hangingPunct="1"/>
            <a:endParaRPr lang="ar-SA" altLang="ar-JO" b="1" dirty="0">
              <a:latin typeface="Traditional Arabic" panose="02020603050405020304" pitchFamily="18" charset="-78"/>
              <a:cs typeface="Traditional Arabic" panose="02020603050405020304" pitchFamily="18" charset="-78"/>
            </a:endParaRPr>
          </a:p>
          <a:p>
            <a:pPr eaLnBrk="1" hangingPunct="1"/>
            <a:endParaRPr lang="ar-SA" altLang="ar-JO" b="1" dirty="0">
              <a:latin typeface="Traditional Arabic" panose="02020603050405020304" pitchFamily="18" charset="-78"/>
              <a:cs typeface="Traditional Arabic" panose="02020603050405020304" pitchFamily="18" charset="-78"/>
            </a:endParaRPr>
          </a:p>
          <a:p>
            <a:pPr eaLnBrk="1" hangingPunct="1"/>
            <a:endParaRPr lang="ar-SA" altLang="ar-JO" b="1" dirty="0">
              <a:latin typeface="Traditional Arabic" panose="02020603050405020304" pitchFamily="18" charset="-78"/>
              <a:cs typeface="Traditional Arabic" panose="02020603050405020304" pitchFamily="18" charset="-78"/>
            </a:endParaRPr>
          </a:p>
        </p:txBody>
      </p:sp>
      <p:pic>
        <p:nvPicPr>
          <p:cNvPr id="11267" name="Picture 2" descr="http://www.razorleaf.com/wp-content/uploads/2009/09/Microsoft-Excel-2007-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8138"/>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555875" y="570831"/>
            <a:ext cx="4010025" cy="769937"/>
          </a:xfrm>
          <a:prstGeom prst="rect">
            <a:avLst/>
          </a:prstGeom>
        </p:spPr>
        <p:txBody>
          <a:bodyPr>
            <a:spAutoFit/>
          </a:bodyPr>
          <a:lstStyle/>
          <a:p>
            <a:pPr algn="ctr" rtl="1" eaLnBrk="1" fontAlgn="auto" hangingPunct="1">
              <a:spcBef>
                <a:spcPts val="0"/>
              </a:spcBef>
              <a:spcAft>
                <a:spcPts val="0"/>
              </a:spcAft>
              <a:defRPr/>
            </a:pPr>
            <a:r>
              <a:rPr lang="en-US" sz="4400" b="1" dirty="0">
                <a:solidFill>
                  <a:schemeClr val="accent2">
                    <a:lumMod val="75000"/>
                  </a:schemeClr>
                </a:solidFill>
                <a:latin typeface="Vladimir Script" pitchFamily="66" charset="0"/>
                <a:cs typeface="Traditional Arabic" pitchFamily="18" charset="-78"/>
              </a:rPr>
              <a:t>Microsoft Excel </a:t>
            </a:r>
            <a:endParaRPr lang="ar-SA" sz="4400" b="1" dirty="0">
              <a:solidFill>
                <a:schemeClr val="accent2">
                  <a:lumMod val="75000"/>
                </a:schemeClr>
              </a:solidFill>
              <a:latin typeface="Vladimir Script" pitchFamily="66" charset="0"/>
              <a:cs typeface="+mn-cs"/>
            </a:endParaRPr>
          </a:p>
        </p:txBody>
      </p:sp>
    </p:spTree>
    <p:extLst>
      <p:ext uri="{BB962C8B-B14F-4D97-AF65-F5344CB8AC3E}">
        <p14:creationId xmlns:p14="http://schemas.microsoft.com/office/powerpoint/2010/main" val="2945218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1700808"/>
            <a:ext cx="7200800" cy="4320480"/>
          </a:xfrm>
          <a:solidFill>
            <a:schemeClr val="bg1"/>
          </a:solidFill>
        </p:spPr>
        <p:txBody>
          <a:bodyPr>
            <a:normAutofit/>
          </a:bodyPr>
          <a:lstStyle/>
          <a:p>
            <a:pPr>
              <a:buFont typeface="Wingdings" pitchFamily="2" charset="2"/>
              <a:buChar char="q"/>
            </a:pPr>
            <a:r>
              <a:rPr lang="ar-SA" dirty="0"/>
              <a:t>لكتابة  الصيغة لابد أن</a:t>
            </a:r>
            <a:r>
              <a:rPr lang="en-US" dirty="0"/>
              <a:t> </a:t>
            </a:r>
            <a:r>
              <a:rPr lang="ar-SA" dirty="0"/>
              <a:t> تبدأ بإشارة المساواة متبوعة بعناوين الخلايا المراد عمل حسابات عليها و المعاملات الحسابية المرغوبة ثم زر الادخال </a:t>
            </a:r>
            <a:r>
              <a:rPr lang="en-US" dirty="0"/>
              <a:t>Enter</a:t>
            </a:r>
            <a:r>
              <a:rPr lang="ar-SA" dirty="0"/>
              <a:t> ليتم عرض النتيجة في الخلية النشطة .</a:t>
            </a:r>
          </a:p>
          <a:p>
            <a:pPr>
              <a:buFont typeface="Wingdings" pitchFamily="2" charset="2"/>
              <a:buChar char="q"/>
            </a:pPr>
            <a:endParaRPr lang="ar-SA" sz="900" dirty="0"/>
          </a:p>
          <a:p>
            <a:pPr marL="0" indent="0" algn="ctr">
              <a:buNone/>
            </a:pPr>
            <a:r>
              <a:rPr lang="en-US" sz="3600" b="1" dirty="0">
                <a:solidFill>
                  <a:schemeClr val="accent2"/>
                </a:solidFill>
              </a:rPr>
              <a:t>A1*B2+C3</a:t>
            </a:r>
            <a:r>
              <a:rPr lang="ar-SA" sz="3600" b="1" dirty="0">
                <a:solidFill>
                  <a:schemeClr val="accent2"/>
                </a:solidFill>
              </a:rPr>
              <a:t>=  </a:t>
            </a:r>
          </a:p>
          <a:p>
            <a:pPr algn="ctr">
              <a:buFont typeface="Wingdings" pitchFamily="2" charset="2"/>
              <a:buChar char="q"/>
            </a:pPr>
            <a:endParaRPr lang="ar-SA" sz="900" b="1" dirty="0">
              <a:solidFill>
                <a:schemeClr val="accent2"/>
              </a:solidFill>
            </a:endParaRPr>
          </a:p>
          <a:p>
            <a:pPr>
              <a:buFont typeface="Wingdings" pitchFamily="2" charset="2"/>
              <a:buChar char="q"/>
            </a:pPr>
            <a:r>
              <a:rPr lang="ar-SA" dirty="0"/>
              <a:t>الترتيب مهم في الصيغ الرياضية حيث أن عملية الضرب والقسمة تتم قبل الجمع والطرح .</a:t>
            </a:r>
          </a:p>
          <a:p>
            <a:pPr>
              <a:buFont typeface="Wingdings" pitchFamily="2" charset="2"/>
              <a:buChar char="q"/>
            </a:pPr>
            <a:r>
              <a:rPr lang="ar-SA" dirty="0"/>
              <a:t>يمكن تعديل الصيغة بالنقر المزدوج على الخلية أو من شريط المعادلة .</a:t>
            </a:r>
          </a:p>
          <a:p>
            <a:pPr>
              <a:buNone/>
            </a:pPr>
            <a:endParaRPr lang="ar-SA" dirty="0"/>
          </a:p>
          <a:p>
            <a:endParaRPr lang="ar-SA" dirty="0"/>
          </a:p>
        </p:txBody>
      </p:sp>
      <p:sp>
        <p:nvSpPr>
          <p:cNvPr id="7" name="Rectangle 2"/>
          <p:cNvSpPr txBox="1">
            <a:spLocks noChangeArrowheads="1"/>
          </p:cNvSpPr>
          <p:nvPr/>
        </p:nvSpPr>
        <p:spPr>
          <a:xfrm>
            <a:off x="2555776" y="692696"/>
            <a:ext cx="4053041" cy="811217"/>
          </a:xfrm>
          <a:prstGeom prst="rect">
            <a:avLst/>
          </a:prstGeom>
          <a:solidFill>
            <a:schemeClr val="accent4">
              <a:lumMod val="75000"/>
            </a:schemeClr>
          </a:solidFill>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defRPr/>
            </a:pPr>
            <a:r>
              <a:rPr lang="ar-SA" b="1" dirty="0">
                <a:solidFill>
                  <a:schemeClr val="bg1"/>
                </a:solidFill>
              </a:rPr>
              <a:t>الصيغ الرياضية </a:t>
            </a:r>
            <a:endParaRPr lang="en-US" b="1" dirty="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349893172"/>
              </p:ext>
            </p:extLst>
          </p:nvPr>
        </p:nvGraphicFramePr>
        <p:xfrm>
          <a:off x="1187623" y="2060850"/>
          <a:ext cx="6912768" cy="3816421"/>
        </p:xfrm>
        <a:graphic>
          <a:graphicData uri="http://schemas.openxmlformats.org/drawingml/2006/table">
            <a:tbl>
              <a:tblPr rtl="1" firstRow="1" bandRow="1">
                <a:tableStyleId>{775DCB02-9BB8-47FD-8907-85C794F793BA}</a:tableStyleId>
              </a:tblPr>
              <a:tblGrid>
                <a:gridCol w="230425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545203">
                <a:tc>
                  <a:txBody>
                    <a:bodyPr/>
                    <a:lstStyle/>
                    <a:p>
                      <a:pPr algn="ctr" rtl="1"/>
                      <a:r>
                        <a:rPr lang="ar-SA" sz="2400" dirty="0"/>
                        <a:t>العامل</a:t>
                      </a:r>
                      <a:endParaRPr lang="ar-SA" sz="2400" b="1" dirty="0"/>
                    </a:p>
                  </a:txBody>
                  <a:tcPr/>
                </a:tc>
                <a:tc>
                  <a:txBody>
                    <a:bodyPr/>
                    <a:lstStyle/>
                    <a:p>
                      <a:pPr algn="ctr" rtl="1"/>
                      <a:r>
                        <a:rPr lang="ar-SA" sz="2400" dirty="0"/>
                        <a:t>المعنى </a:t>
                      </a:r>
                      <a:endParaRPr lang="ar-SA" sz="2400" b="1" dirty="0"/>
                    </a:p>
                  </a:txBody>
                  <a:tcPr/>
                </a:tc>
                <a:tc>
                  <a:txBody>
                    <a:bodyPr/>
                    <a:lstStyle/>
                    <a:p>
                      <a:pPr algn="ctr" rtl="1"/>
                      <a:r>
                        <a:rPr lang="ar-SA" sz="2400" dirty="0"/>
                        <a:t>مثال</a:t>
                      </a:r>
                      <a:endParaRPr lang="ar-SA" sz="2400" b="1" dirty="0"/>
                    </a:p>
                  </a:txBody>
                  <a:tcPr/>
                </a:tc>
                <a:extLst>
                  <a:ext uri="{0D108BD9-81ED-4DB2-BD59-A6C34878D82A}">
                    <a16:rowId xmlns:a16="http://schemas.microsoft.com/office/drawing/2014/main" val="10000"/>
                  </a:ext>
                </a:extLst>
              </a:tr>
              <a:tr h="545203">
                <a:tc>
                  <a:txBody>
                    <a:bodyPr/>
                    <a:lstStyle/>
                    <a:p>
                      <a:pPr algn="ctr" rtl="1"/>
                      <a:r>
                        <a:rPr lang="ar-SA" sz="2400" dirty="0"/>
                        <a:t>%</a:t>
                      </a:r>
                      <a:endParaRPr lang="ar-SA" sz="2400" b="1" dirty="0"/>
                    </a:p>
                  </a:txBody>
                  <a:tcPr/>
                </a:tc>
                <a:tc>
                  <a:txBody>
                    <a:bodyPr/>
                    <a:lstStyle/>
                    <a:p>
                      <a:pPr algn="ctr" rtl="1"/>
                      <a:r>
                        <a:rPr lang="ar-SA" sz="2400" dirty="0"/>
                        <a:t>النسبة المئوية</a:t>
                      </a:r>
                      <a:endParaRPr lang="ar-SA" sz="2400" b="1" dirty="0"/>
                    </a:p>
                  </a:txBody>
                  <a:tcPr/>
                </a:tc>
                <a:tc>
                  <a:txBody>
                    <a:bodyPr/>
                    <a:lstStyle/>
                    <a:p>
                      <a:pPr algn="ctr" rtl="1"/>
                      <a:r>
                        <a:rPr lang="ar-SA" sz="2400" dirty="0"/>
                        <a:t>5%</a:t>
                      </a:r>
                      <a:endParaRPr lang="ar-SA" sz="2400" b="1" dirty="0"/>
                    </a:p>
                  </a:txBody>
                  <a:tcPr/>
                </a:tc>
                <a:extLst>
                  <a:ext uri="{0D108BD9-81ED-4DB2-BD59-A6C34878D82A}">
                    <a16:rowId xmlns:a16="http://schemas.microsoft.com/office/drawing/2014/main" val="10001"/>
                  </a:ext>
                </a:extLst>
              </a:tr>
              <a:tr h="545203">
                <a:tc>
                  <a:txBody>
                    <a:bodyPr/>
                    <a:lstStyle/>
                    <a:p>
                      <a:pPr algn="ctr" rtl="1"/>
                      <a:r>
                        <a:rPr lang="ar-SA" sz="2400" dirty="0"/>
                        <a:t>+</a:t>
                      </a:r>
                      <a:endParaRPr lang="ar-SA" sz="2400" b="1" dirty="0"/>
                    </a:p>
                  </a:txBody>
                  <a:tcPr/>
                </a:tc>
                <a:tc>
                  <a:txBody>
                    <a:bodyPr/>
                    <a:lstStyle/>
                    <a:p>
                      <a:pPr algn="ctr" rtl="1"/>
                      <a:r>
                        <a:rPr lang="ar-SA" sz="2400" dirty="0"/>
                        <a:t>عملية الجمع </a:t>
                      </a:r>
                      <a:endParaRPr lang="ar-SA" sz="2400" b="1" dirty="0"/>
                    </a:p>
                  </a:txBody>
                  <a:tcPr/>
                </a:tc>
                <a:tc>
                  <a:txBody>
                    <a:bodyPr/>
                    <a:lstStyle/>
                    <a:p>
                      <a:pPr algn="ctr" rtl="1"/>
                      <a:r>
                        <a:rPr lang="en-US" sz="2400" dirty="0"/>
                        <a:t>5+10</a:t>
                      </a:r>
                      <a:endParaRPr lang="en-US" sz="2400" b="1" dirty="0"/>
                    </a:p>
                  </a:txBody>
                  <a:tcPr/>
                </a:tc>
                <a:extLst>
                  <a:ext uri="{0D108BD9-81ED-4DB2-BD59-A6C34878D82A}">
                    <a16:rowId xmlns:a16="http://schemas.microsoft.com/office/drawing/2014/main" val="10002"/>
                  </a:ext>
                </a:extLst>
              </a:tr>
              <a:tr h="545203">
                <a:tc>
                  <a:txBody>
                    <a:bodyPr/>
                    <a:lstStyle/>
                    <a:p>
                      <a:pPr algn="ctr" rtl="1"/>
                      <a:r>
                        <a:rPr lang="en-US" sz="2400" dirty="0"/>
                        <a:t>-</a:t>
                      </a:r>
                      <a:endParaRPr lang="ar-SA" sz="2400" b="1" dirty="0"/>
                    </a:p>
                  </a:txBody>
                  <a:tcPr/>
                </a:tc>
                <a:tc>
                  <a:txBody>
                    <a:bodyPr/>
                    <a:lstStyle/>
                    <a:p>
                      <a:pPr algn="ctr" rtl="1"/>
                      <a:r>
                        <a:rPr lang="ar-SA" sz="2400" dirty="0"/>
                        <a:t>عملية</a:t>
                      </a:r>
                      <a:r>
                        <a:rPr lang="ar-SA" sz="2400" baseline="0" dirty="0"/>
                        <a:t> الطرح</a:t>
                      </a:r>
                      <a:endParaRPr lang="ar-SA" sz="2400" b="1" dirty="0"/>
                    </a:p>
                  </a:txBody>
                  <a:tcPr/>
                </a:tc>
                <a:tc>
                  <a:txBody>
                    <a:bodyPr/>
                    <a:lstStyle/>
                    <a:p>
                      <a:pPr algn="ctr" rtl="1"/>
                      <a:r>
                        <a:rPr lang="en-US" sz="2400" dirty="0"/>
                        <a:t>5</a:t>
                      </a:r>
                      <a:r>
                        <a:rPr lang="en-US" sz="2400" baseline="0" dirty="0"/>
                        <a:t> – 10</a:t>
                      </a:r>
                      <a:endParaRPr lang="en-US" sz="2400" b="1" baseline="0" dirty="0"/>
                    </a:p>
                  </a:txBody>
                  <a:tcPr/>
                </a:tc>
                <a:extLst>
                  <a:ext uri="{0D108BD9-81ED-4DB2-BD59-A6C34878D82A}">
                    <a16:rowId xmlns:a16="http://schemas.microsoft.com/office/drawing/2014/main" val="10003"/>
                  </a:ext>
                </a:extLst>
              </a:tr>
              <a:tr h="545203">
                <a:tc>
                  <a:txBody>
                    <a:bodyPr/>
                    <a:lstStyle/>
                    <a:p>
                      <a:pPr algn="ctr" rtl="1"/>
                      <a:r>
                        <a:rPr lang="en-US" sz="2400" dirty="0"/>
                        <a:t>*</a:t>
                      </a:r>
                      <a:endParaRPr lang="ar-SA" sz="2400" b="1" dirty="0"/>
                    </a:p>
                  </a:txBody>
                  <a:tcPr/>
                </a:tc>
                <a:tc>
                  <a:txBody>
                    <a:bodyPr/>
                    <a:lstStyle/>
                    <a:p>
                      <a:pPr algn="ctr" rtl="1"/>
                      <a:r>
                        <a:rPr lang="ar-SA" sz="2400" dirty="0"/>
                        <a:t>عملية الضرب</a:t>
                      </a:r>
                      <a:endParaRPr lang="ar-SA" sz="2400" b="1" dirty="0"/>
                    </a:p>
                  </a:txBody>
                  <a:tcPr/>
                </a:tc>
                <a:tc>
                  <a:txBody>
                    <a:bodyPr/>
                    <a:lstStyle/>
                    <a:p>
                      <a:pPr algn="ctr" rtl="1"/>
                      <a:r>
                        <a:rPr lang="en-US" sz="2400" dirty="0"/>
                        <a:t>3 *</a:t>
                      </a:r>
                      <a:r>
                        <a:rPr lang="en-US" sz="2400" baseline="0" dirty="0"/>
                        <a:t> 5</a:t>
                      </a:r>
                      <a:endParaRPr lang="ar-SA" sz="2400" b="1" dirty="0"/>
                    </a:p>
                  </a:txBody>
                  <a:tcPr/>
                </a:tc>
                <a:extLst>
                  <a:ext uri="{0D108BD9-81ED-4DB2-BD59-A6C34878D82A}">
                    <a16:rowId xmlns:a16="http://schemas.microsoft.com/office/drawing/2014/main" val="10004"/>
                  </a:ext>
                </a:extLst>
              </a:tr>
              <a:tr h="545203">
                <a:tc>
                  <a:txBody>
                    <a:bodyPr/>
                    <a:lstStyle/>
                    <a:p>
                      <a:pPr algn="ctr" rtl="1"/>
                      <a:r>
                        <a:rPr lang="en-US" sz="2400" dirty="0"/>
                        <a:t>/</a:t>
                      </a:r>
                      <a:endParaRPr lang="ar-SA" sz="2400" b="1" dirty="0"/>
                    </a:p>
                  </a:txBody>
                  <a:tcPr/>
                </a:tc>
                <a:tc>
                  <a:txBody>
                    <a:bodyPr/>
                    <a:lstStyle/>
                    <a:p>
                      <a:pPr algn="ctr" rtl="1"/>
                      <a:r>
                        <a:rPr lang="ar-SA" sz="2400" dirty="0"/>
                        <a:t>عملية القسمة</a:t>
                      </a:r>
                      <a:endParaRPr lang="ar-SA" sz="2400" b="1" dirty="0"/>
                    </a:p>
                  </a:txBody>
                  <a:tcPr/>
                </a:tc>
                <a:tc>
                  <a:txBody>
                    <a:bodyPr/>
                    <a:lstStyle/>
                    <a:p>
                      <a:pPr algn="ctr" rtl="1"/>
                      <a:r>
                        <a:rPr lang="en-US" sz="2400" dirty="0"/>
                        <a:t>10 /</a:t>
                      </a:r>
                      <a:r>
                        <a:rPr lang="en-US" sz="2400" baseline="0" dirty="0"/>
                        <a:t> 2</a:t>
                      </a:r>
                      <a:endParaRPr lang="en-US" sz="2400" b="1" baseline="0" dirty="0"/>
                    </a:p>
                  </a:txBody>
                  <a:tcPr/>
                </a:tc>
                <a:extLst>
                  <a:ext uri="{0D108BD9-81ED-4DB2-BD59-A6C34878D82A}">
                    <a16:rowId xmlns:a16="http://schemas.microsoft.com/office/drawing/2014/main" val="10005"/>
                  </a:ext>
                </a:extLst>
              </a:tr>
              <a:tr h="545203">
                <a:tc>
                  <a:txBody>
                    <a:bodyPr/>
                    <a:lstStyle/>
                    <a:p>
                      <a:pPr algn="ctr" rtl="1"/>
                      <a:r>
                        <a:rPr lang="en-US" sz="2400" dirty="0"/>
                        <a:t>^</a:t>
                      </a:r>
                      <a:endParaRPr lang="ar-SA" sz="2400" b="1" dirty="0"/>
                    </a:p>
                  </a:txBody>
                  <a:tcPr/>
                </a:tc>
                <a:tc>
                  <a:txBody>
                    <a:bodyPr/>
                    <a:lstStyle/>
                    <a:p>
                      <a:pPr algn="ctr" rtl="1"/>
                      <a:r>
                        <a:rPr lang="ar-SA" sz="2400" dirty="0"/>
                        <a:t>الأس (القوة)</a:t>
                      </a:r>
                      <a:endParaRPr lang="ar-SA" sz="2400" b="1" dirty="0"/>
                    </a:p>
                  </a:txBody>
                  <a:tcPr/>
                </a:tc>
                <a:tc>
                  <a:txBody>
                    <a:bodyPr/>
                    <a:lstStyle/>
                    <a:p>
                      <a:pPr algn="ctr" rtl="1"/>
                      <a:r>
                        <a:rPr lang="en-US" sz="2400" dirty="0"/>
                        <a:t>3 ^ 2</a:t>
                      </a:r>
                      <a:endParaRPr lang="ar-SA" sz="2400" b="1" dirty="0"/>
                    </a:p>
                  </a:txBody>
                  <a:tcPr/>
                </a:tc>
                <a:extLst>
                  <a:ext uri="{0D108BD9-81ED-4DB2-BD59-A6C34878D82A}">
                    <a16:rowId xmlns:a16="http://schemas.microsoft.com/office/drawing/2014/main" val="10006"/>
                  </a:ext>
                </a:extLst>
              </a:tr>
            </a:tbl>
          </a:graphicData>
        </a:graphic>
      </p:graphicFrame>
      <p:sp>
        <p:nvSpPr>
          <p:cNvPr id="7" name="Rectangle 2"/>
          <p:cNvSpPr txBox="1">
            <a:spLocks noChangeArrowheads="1"/>
          </p:cNvSpPr>
          <p:nvPr/>
        </p:nvSpPr>
        <p:spPr>
          <a:xfrm>
            <a:off x="2651410" y="764704"/>
            <a:ext cx="4053041" cy="811217"/>
          </a:xfrm>
          <a:prstGeom prst="rect">
            <a:avLst/>
          </a:prstGeom>
          <a:solidFill>
            <a:schemeClr val="accent4">
              <a:lumMod val="75000"/>
            </a:schemeClr>
          </a:solidFill>
        </p:spPr>
        <p:txBody>
          <a:bodyPr vert="horz" lIns="91440" tIns="45720" rIns="91440" bIns="45720" rtlCol="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defRPr/>
            </a:pPr>
            <a:r>
              <a:rPr lang="ar-SA" b="1" dirty="0">
                <a:solidFill>
                  <a:schemeClr val="bg1"/>
                </a:solidFill>
              </a:rPr>
              <a:t>العوامل الحسابية</a:t>
            </a:r>
            <a:endParaRPr lang="en-US"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9478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94308" y="3346982"/>
            <a:ext cx="6128601" cy="923330"/>
          </a:xfrm>
          <a:prstGeom prst="rect">
            <a:avLst/>
          </a:prstGeom>
          <a:noFill/>
        </p:spPr>
        <p:txBody>
          <a:bodyPr wrap="none" lIns="91440" tIns="45720" rIns="91440" bIns="45720">
            <a:spAutoFit/>
          </a:bodyPr>
          <a:lstStyle/>
          <a:p>
            <a:pPr algn="ctr"/>
            <a:r>
              <a:rPr lang="ar-SA" sz="5400" b="1" cap="none" spc="0" dirty="0">
                <a:ln w="10541" cmpd="sng">
                  <a:solidFill>
                    <a:srgbClr val="7D7D7D">
                      <a:tint val="100000"/>
                      <a:shade val="100000"/>
                      <a:satMod val="110000"/>
                    </a:srgbClr>
                  </a:solidFill>
                  <a:prstDash val="solid"/>
                </a:ln>
                <a:solidFill>
                  <a:schemeClr val="accent4">
                    <a:lumMod val="75000"/>
                  </a:schemeClr>
                </a:solidFill>
                <a:effectLst/>
              </a:rPr>
              <a:t>برنامج الجداول الإلكترونية</a:t>
            </a:r>
          </a:p>
        </p:txBody>
      </p:sp>
      <p:pic>
        <p:nvPicPr>
          <p:cNvPr id="2" name="صورة 1" descr="Original file ‎ (SVG file, nominally 110 × 108 pixels, file size: 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308" y="1124744"/>
            <a:ext cx="1800200" cy="1767406"/>
          </a:xfrm>
          <a:prstGeom prst="rect">
            <a:avLst/>
          </a:prstGeom>
        </p:spPr>
      </p:pic>
      <p:sp>
        <p:nvSpPr>
          <p:cNvPr id="7" name="مستطيل 6"/>
          <p:cNvSpPr/>
          <p:nvPr/>
        </p:nvSpPr>
        <p:spPr>
          <a:xfrm>
            <a:off x="3111407" y="1968820"/>
            <a:ext cx="2017552" cy="923330"/>
          </a:xfrm>
          <a:prstGeom prst="rect">
            <a:avLst/>
          </a:prstGeom>
          <a:noFill/>
        </p:spPr>
        <p:txBody>
          <a:bodyPr wrap="square" lIns="91440" tIns="45720" rIns="91440" bIns="45720">
            <a:spAutoFit/>
          </a:bodyPr>
          <a:lstStyle/>
          <a:p>
            <a:pPr algn="ctr"/>
            <a:r>
              <a:rPr lang="en-US" sz="5400" b="1" cap="none" spc="0" dirty="0">
                <a:ln w="10541" cmpd="sng">
                  <a:solidFill>
                    <a:srgbClr val="7D7D7D">
                      <a:tint val="100000"/>
                      <a:shade val="100000"/>
                      <a:satMod val="110000"/>
                    </a:srgbClr>
                  </a:solidFill>
                  <a:prstDash val="solid"/>
                </a:ln>
                <a:solidFill>
                  <a:schemeClr val="accent4">
                    <a:lumMod val="75000"/>
                  </a:schemeClr>
                </a:solidFill>
                <a:effectLst/>
              </a:rPr>
              <a:t>EXCEL</a:t>
            </a:r>
            <a:endParaRPr lang="ar-SA" sz="5400" b="1" cap="none" spc="0" dirty="0">
              <a:ln w="10541" cmpd="sng">
                <a:solidFill>
                  <a:srgbClr val="7D7D7D">
                    <a:tint val="100000"/>
                    <a:shade val="100000"/>
                    <a:satMod val="110000"/>
                  </a:srgbClr>
                </a:solidFill>
                <a:prstDash val="solid"/>
              </a:ln>
              <a:solidFill>
                <a:schemeClr val="accent4">
                  <a:lumMod val="75000"/>
                </a:schemeClr>
              </a:solidFill>
              <a:effectLst/>
            </a:endParaRPr>
          </a:p>
        </p:txBody>
      </p:sp>
      <p:sp>
        <p:nvSpPr>
          <p:cNvPr id="8" name="Title 1"/>
          <p:cNvSpPr txBox="1">
            <a:spLocks/>
          </p:cNvSpPr>
          <p:nvPr/>
        </p:nvSpPr>
        <p:spPr>
          <a:xfrm>
            <a:off x="2194408" y="4725144"/>
            <a:ext cx="4933031" cy="841977"/>
          </a:xfrm>
          <a:prstGeom prst="rect">
            <a:avLst/>
          </a:prstGeom>
        </p:spPr>
        <p:txBody>
          <a:bodyPr vert="horz" lIns="91440" tIns="45720" rIns="91440" bIns="45720" rtlCol="0" anchor="b">
            <a:normAutofit/>
          </a:bodyPr>
          <a:lstStyle>
            <a:lvl1pPr algn="ctr" defTabSz="914400" rtl="1" eaLnBrk="1" latinLnBrk="0" hangingPunct="1">
              <a:spcBef>
                <a:spcPct val="0"/>
              </a:spcBef>
              <a:buNone/>
              <a:defRPr sz="48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ar-SA"/>
              <a:t>الجزء الثاني</a:t>
            </a:r>
            <a:endParaRPr lang="ar-SA" dirty="0"/>
          </a:p>
        </p:txBody>
      </p:sp>
    </p:spTree>
    <p:extLst>
      <p:ext uri="{BB962C8B-B14F-4D97-AF65-F5344CB8AC3E}">
        <p14:creationId xmlns:p14="http://schemas.microsoft.com/office/powerpoint/2010/main" val="307035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483768" y="836712"/>
            <a:ext cx="4053041" cy="811217"/>
          </a:xfrm>
          <a:solidFill>
            <a:schemeClr val="accent4">
              <a:lumMod val="75000"/>
            </a:schemeClr>
          </a:solidFill>
        </p:spPr>
        <p:txBody>
          <a:bodyPr>
            <a:normAutofit/>
          </a:bodyPr>
          <a:lstStyle/>
          <a:p>
            <a:pPr eaLnBrk="1" hangingPunct="1">
              <a:defRPr/>
            </a:pPr>
            <a:r>
              <a:rPr lang="ar-SA" b="1" dirty="0">
                <a:solidFill>
                  <a:schemeClr val="bg1"/>
                </a:solidFill>
                <a:effectLst>
                  <a:outerShdw blurRad="38100" dist="38100" dir="2700000" algn="tl">
                    <a:srgbClr val="000000"/>
                  </a:outerShdw>
                </a:effectLst>
              </a:rPr>
              <a:t>الصيغ الجاهزة</a:t>
            </a:r>
            <a:endParaRPr lang="en-US" b="1" dirty="0">
              <a:solidFill>
                <a:schemeClr val="bg1"/>
              </a:solidFill>
              <a:effectLst>
                <a:outerShdw blurRad="38100" dist="38100" dir="2700000" algn="tl">
                  <a:srgbClr val="000000"/>
                </a:outerShdw>
              </a:effectLst>
            </a:endParaRPr>
          </a:p>
        </p:txBody>
      </p:sp>
      <p:sp>
        <p:nvSpPr>
          <p:cNvPr id="20484" name="Rectangle 3"/>
          <p:cNvSpPr>
            <a:spLocks noGrp="1" noChangeArrowheads="1"/>
          </p:cNvSpPr>
          <p:nvPr>
            <p:ph type="body" idx="1"/>
          </p:nvPr>
        </p:nvSpPr>
        <p:spPr>
          <a:xfrm>
            <a:off x="1115616" y="2119257"/>
            <a:ext cx="6984776" cy="3603812"/>
          </a:xfrm>
        </p:spPr>
        <p:txBody>
          <a:bodyPr/>
          <a:lstStyle/>
          <a:p>
            <a:pPr eaLnBrk="1" hangingPunct="1"/>
            <a:r>
              <a:rPr lang="ar-SA" altLang="ar-SA" sz="2800" dirty="0"/>
              <a:t>هي عبارة عن صيغ رياضية معرفه مسبقأ من قبل برنامج </a:t>
            </a:r>
            <a:r>
              <a:rPr lang="en-US" altLang="ar-SA" sz="2800" dirty="0"/>
              <a:t>Excel</a:t>
            </a:r>
            <a:r>
              <a:rPr lang="ar-SA" altLang="ar-SA" sz="2800" dirty="0"/>
              <a:t> .</a:t>
            </a:r>
          </a:p>
          <a:p>
            <a:pPr eaLnBrk="1" hangingPunct="1">
              <a:buFontTx/>
              <a:buNone/>
            </a:pPr>
            <a:r>
              <a:rPr lang="ar-SA" altLang="ar-SA" sz="2800" dirty="0"/>
              <a:t>صيغة يكتبها المستخدم       :    </a:t>
            </a:r>
            <a:r>
              <a:rPr lang="en-US" altLang="ar-SA" sz="2800" dirty="0"/>
              <a:t>= A1+A2+A3</a:t>
            </a:r>
          </a:p>
          <a:p>
            <a:pPr eaLnBrk="1" hangingPunct="1">
              <a:buFontTx/>
              <a:buNone/>
            </a:pPr>
            <a:r>
              <a:rPr lang="ar-SA" altLang="ar-SA" sz="2800" dirty="0"/>
              <a:t>صيغة موجودة في البرنامج  :     </a:t>
            </a:r>
            <a:r>
              <a:rPr lang="en-US" altLang="ar-SA" sz="2800" dirty="0"/>
              <a:t>SUM(A1:A3)</a:t>
            </a:r>
          </a:p>
          <a:p>
            <a:pPr eaLnBrk="1" hangingPunct="1">
              <a:buFontTx/>
              <a:buNone/>
            </a:pPr>
            <a:endParaRPr lang="en-US" altLang="ar-SA" dirty="0">
              <a:solidFill>
                <a:srgbClr val="0000FF"/>
              </a:solidFill>
            </a:endParaRPr>
          </a:p>
        </p:txBody>
      </p:sp>
    </p:spTree>
    <p:extLst>
      <p:ext uri="{BB962C8B-B14F-4D97-AF65-F5344CB8AC3E}">
        <p14:creationId xmlns:p14="http://schemas.microsoft.com/office/powerpoint/2010/main" val="2687146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2026568" y="1052736"/>
            <a:ext cx="4968551" cy="864096"/>
          </a:xfrm>
          <a:prstGeom prst="rect">
            <a:avLst/>
          </a:prstGeom>
          <a:solidFill>
            <a:schemeClr val="accent4">
              <a:lumMod val="75000"/>
            </a:schemeClr>
          </a:solidFill>
        </p:spPr>
        <p:txBody>
          <a:bodyPr vert="horz" lIns="91440" tIns="45720" rIns="91440" bIns="45720" rtlCol="0" anchor="ctr">
            <a:normAutofit/>
          </a:bodyPr>
          <a:lstStyle>
            <a:defPPr>
              <a:defRPr lang="ar-SA"/>
            </a:defPPr>
            <a:lvl1pPr algn="ctr">
              <a:spcBef>
                <a:spcPct val="0"/>
              </a:spcBef>
              <a:buNone/>
              <a:defRPr sz="4400" b="1">
                <a:solidFill>
                  <a:schemeClr val="bg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ar-SA" dirty="0"/>
              <a:t>مكتبة الدالات </a:t>
            </a:r>
          </a:p>
        </p:txBody>
      </p:sp>
      <p:pic>
        <p:nvPicPr>
          <p:cNvPr id="2" name="صورة 1"/>
          <p:cNvPicPr>
            <a:picLocks noChangeAspect="1"/>
          </p:cNvPicPr>
          <p:nvPr/>
        </p:nvPicPr>
        <p:blipFill rotWithShape="1">
          <a:blip r:embed="rId2"/>
          <a:srcRect l="57383" b="80515"/>
          <a:stretch/>
        </p:blipFill>
        <p:spPr>
          <a:xfrm>
            <a:off x="1246814" y="2348880"/>
            <a:ext cx="6528058" cy="2238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725684424"/>
              </p:ext>
            </p:extLst>
          </p:nvPr>
        </p:nvGraphicFramePr>
        <p:xfrm>
          <a:off x="2483768" y="2420888"/>
          <a:ext cx="5112568" cy="3384377"/>
        </p:xfrm>
        <a:graphic>
          <a:graphicData uri="http://schemas.openxmlformats.org/drawingml/2006/table">
            <a:tbl>
              <a:tblPr rtl="1" firstRow="1" bandRow="1">
                <a:tableStyleId>{17292A2E-F333-43FB-9621-5CBBE7FDCDCB}</a:tableStyleId>
              </a:tblPr>
              <a:tblGrid>
                <a:gridCol w="2556284">
                  <a:extLst>
                    <a:ext uri="{9D8B030D-6E8A-4147-A177-3AD203B41FA5}">
                      <a16:colId xmlns:a16="http://schemas.microsoft.com/office/drawing/2014/main" val="20000"/>
                    </a:ext>
                  </a:extLst>
                </a:gridCol>
                <a:gridCol w="2556284">
                  <a:extLst>
                    <a:ext uri="{9D8B030D-6E8A-4147-A177-3AD203B41FA5}">
                      <a16:colId xmlns:a16="http://schemas.microsoft.com/office/drawing/2014/main" val="20001"/>
                    </a:ext>
                  </a:extLst>
                </a:gridCol>
              </a:tblGrid>
              <a:tr h="881601">
                <a:tc>
                  <a:txBody>
                    <a:bodyPr/>
                    <a:lstStyle/>
                    <a:p>
                      <a:pPr algn="ctr" rtl="1"/>
                      <a:r>
                        <a:rPr lang="ar-SA" sz="2400" dirty="0"/>
                        <a:t>الصيغة</a:t>
                      </a:r>
                      <a:r>
                        <a:rPr lang="ar-SA" sz="2400" baseline="0" dirty="0"/>
                        <a:t> العامة للدالة</a:t>
                      </a:r>
                      <a:endParaRPr lang="ar-SA" sz="2400" b="1" baseline="0" dirty="0"/>
                    </a:p>
                  </a:txBody>
                  <a:tcPr/>
                </a:tc>
                <a:tc>
                  <a:txBody>
                    <a:bodyPr/>
                    <a:lstStyle/>
                    <a:p>
                      <a:pPr algn="ctr" rtl="1"/>
                      <a:r>
                        <a:rPr lang="ar-SA" sz="2400" dirty="0"/>
                        <a:t>الغرض</a:t>
                      </a:r>
                      <a:r>
                        <a:rPr lang="ar-SA" sz="2400" baseline="0" dirty="0"/>
                        <a:t> منها</a:t>
                      </a:r>
                      <a:endParaRPr lang="ar-SA" sz="2400" b="1" dirty="0"/>
                    </a:p>
                  </a:txBody>
                  <a:tcPr/>
                </a:tc>
                <a:extLst>
                  <a:ext uri="{0D108BD9-81ED-4DB2-BD59-A6C34878D82A}">
                    <a16:rowId xmlns:a16="http://schemas.microsoft.com/office/drawing/2014/main" val="10000"/>
                  </a:ext>
                </a:extLst>
              </a:tr>
              <a:tr h="67085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a:t>=Date()</a:t>
                      </a:r>
                      <a:endParaRPr lang="ar-SA" sz="2400" b="1" dirty="0"/>
                    </a:p>
                  </a:txBody>
                  <a:tcPr/>
                </a:tc>
                <a:tc>
                  <a:txBody>
                    <a:bodyPr/>
                    <a:lstStyle/>
                    <a:p>
                      <a:pPr algn="ctr" rtl="1"/>
                      <a:r>
                        <a:rPr lang="ar-SA" sz="2000" baseline="0" dirty="0"/>
                        <a:t>إدخال تاريخ</a:t>
                      </a:r>
                      <a:endParaRPr lang="en-US" sz="2000" b="1" baseline="0" dirty="0"/>
                    </a:p>
                  </a:txBody>
                  <a:tcPr/>
                </a:tc>
                <a:extLst>
                  <a:ext uri="{0D108BD9-81ED-4DB2-BD59-A6C34878D82A}">
                    <a16:rowId xmlns:a16="http://schemas.microsoft.com/office/drawing/2014/main" val="10001"/>
                  </a:ext>
                </a:extLst>
              </a:tr>
              <a:tr h="91596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a:t>=Today()</a:t>
                      </a:r>
                      <a:endParaRPr lang="ar-SA" sz="2400" b="1" dirty="0"/>
                    </a:p>
                  </a:txBody>
                  <a:tcPr/>
                </a:tc>
                <a:tc>
                  <a:txBody>
                    <a:bodyPr/>
                    <a:lstStyle/>
                    <a:p>
                      <a:pPr algn="ctr" rtl="1"/>
                      <a:r>
                        <a:rPr lang="ar-SA" sz="2400" dirty="0"/>
                        <a:t>إرجاع تاريخ اليوم</a:t>
                      </a:r>
                      <a:endParaRPr lang="ar-SA" sz="2400" b="1" dirty="0"/>
                    </a:p>
                  </a:txBody>
                  <a:tcPr/>
                </a:tc>
                <a:extLst>
                  <a:ext uri="{0D108BD9-81ED-4DB2-BD59-A6C34878D82A}">
                    <a16:rowId xmlns:a16="http://schemas.microsoft.com/office/drawing/2014/main" val="10002"/>
                  </a:ext>
                </a:extLst>
              </a:tr>
              <a:tr h="91596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a:t>=Now()</a:t>
                      </a:r>
                      <a:endParaRPr lang="ar-SA" sz="2400" dirty="0"/>
                    </a:p>
                    <a:p>
                      <a:pPr algn="ctr" rtl="1"/>
                      <a:endParaRPr lang="ar-SA" sz="24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dirty="0"/>
                        <a:t>إرجاع تاريخ اليوم</a:t>
                      </a:r>
                    </a:p>
                    <a:p>
                      <a:pPr marL="0" marR="0" indent="0" algn="ctr" defTabSz="914400" rtl="1" eaLnBrk="1" fontAlgn="auto" latinLnBrk="0" hangingPunct="1">
                        <a:lnSpc>
                          <a:spcPct val="100000"/>
                        </a:lnSpc>
                        <a:spcBef>
                          <a:spcPts val="0"/>
                        </a:spcBef>
                        <a:spcAft>
                          <a:spcPts val="0"/>
                        </a:spcAft>
                        <a:buClrTx/>
                        <a:buSzTx/>
                        <a:buFontTx/>
                        <a:buNone/>
                        <a:tabLst/>
                        <a:defRPr/>
                      </a:pPr>
                      <a:r>
                        <a:rPr lang="ar-SA" sz="2400" baseline="0" dirty="0"/>
                        <a:t>و الوقت الحالي</a:t>
                      </a:r>
                      <a:endParaRPr lang="en-US" sz="2400" b="1" baseline="0" dirty="0"/>
                    </a:p>
                  </a:txBody>
                  <a:tcPr/>
                </a:tc>
                <a:extLst>
                  <a:ext uri="{0D108BD9-81ED-4DB2-BD59-A6C34878D82A}">
                    <a16:rowId xmlns:a16="http://schemas.microsoft.com/office/drawing/2014/main" val="10003"/>
                  </a:ext>
                </a:extLst>
              </a:tr>
            </a:tbl>
          </a:graphicData>
        </a:graphic>
      </p:graphicFrame>
      <p:sp>
        <p:nvSpPr>
          <p:cNvPr id="6" name="عنوان 1"/>
          <p:cNvSpPr txBox="1">
            <a:spLocks/>
          </p:cNvSpPr>
          <p:nvPr/>
        </p:nvSpPr>
        <p:spPr>
          <a:xfrm>
            <a:off x="2555776" y="980728"/>
            <a:ext cx="4968551" cy="1080120"/>
          </a:xfrm>
          <a:prstGeom prst="rect">
            <a:avLst/>
          </a:prstGeom>
        </p:spPr>
        <p:txBody>
          <a:bodyPr vert="horz" lIns="91440" tIns="45720" rIns="91440" bIns="45720" rtlCol="0" anchor="b">
            <a:normAutofit fontScale="850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a:ln>
                  <a:noFill/>
                </a:ln>
                <a:solidFill>
                  <a:schemeClr val="tx2">
                    <a:lumMod val="75000"/>
                  </a:schemeClr>
                </a:solidFill>
                <a:effectLst/>
                <a:uLnTx/>
                <a:uFillTx/>
                <a:latin typeface="+mj-lt"/>
                <a:ea typeface="+mj-ea"/>
                <a:cs typeface="+mj-cs"/>
              </a:rPr>
              <a:t>أمثلة لدوال التاريخ والوقت</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034" y="1124744"/>
            <a:ext cx="971586"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8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841756370"/>
              </p:ext>
            </p:extLst>
          </p:nvPr>
        </p:nvGraphicFramePr>
        <p:xfrm>
          <a:off x="2480599" y="2276872"/>
          <a:ext cx="5256584" cy="3521563"/>
        </p:xfrm>
        <a:graphic>
          <a:graphicData uri="http://schemas.openxmlformats.org/drawingml/2006/table">
            <a:tbl>
              <a:tblPr rtl="1" firstRow="1" bandRow="1">
                <a:tableStyleId>{17292A2E-F333-43FB-9621-5CBBE7FDCDCB}</a:tableStyleId>
              </a:tblPr>
              <a:tblGrid>
                <a:gridCol w="2628292">
                  <a:extLst>
                    <a:ext uri="{9D8B030D-6E8A-4147-A177-3AD203B41FA5}">
                      <a16:colId xmlns:a16="http://schemas.microsoft.com/office/drawing/2014/main" val="20000"/>
                    </a:ext>
                  </a:extLst>
                </a:gridCol>
                <a:gridCol w="2628292">
                  <a:extLst>
                    <a:ext uri="{9D8B030D-6E8A-4147-A177-3AD203B41FA5}">
                      <a16:colId xmlns:a16="http://schemas.microsoft.com/office/drawing/2014/main" val="20001"/>
                    </a:ext>
                  </a:extLst>
                </a:gridCol>
              </a:tblGrid>
              <a:tr h="788243">
                <a:tc>
                  <a:txBody>
                    <a:bodyPr/>
                    <a:lstStyle/>
                    <a:p>
                      <a:pPr algn="ctr" rtl="1"/>
                      <a:r>
                        <a:rPr lang="ar-SA" sz="2400" dirty="0"/>
                        <a:t>الصيغة</a:t>
                      </a:r>
                      <a:r>
                        <a:rPr lang="ar-SA" sz="2400" baseline="0" dirty="0"/>
                        <a:t> العامة للدالة</a:t>
                      </a:r>
                      <a:endParaRPr lang="ar-SA" sz="2400" b="1" baseline="0" dirty="0"/>
                    </a:p>
                  </a:txBody>
                  <a:tcPr/>
                </a:tc>
                <a:tc>
                  <a:txBody>
                    <a:bodyPr/>
                    <a:lstStyle/>
                    <a:p>
                      <a:pPr algn="ctr" rtl="1"/>
                      <a:r>
                        <a:rPr lang="ar-SA" sz="2400" dirty="0"/>
                        <a:t>الغرض</a:t>
                      </a:r>
                      <a:r>
                        <a:rPr lang="ar-SA" sz="2400" baseline="0" dirty="0"/>
                        <a:t> منها</a:t>
                      </a:r>
                      <a:endParaRPr lang="ar-SA" sz="2400" b="1" dirty="0"/>
                    </a:p>
                  </a:txBody>
                  <a:tcPr/>
                </a:tc>
                <a:extLst>
                  <a:ext uri="{0D108BD9-81ED-4DB2-BD59-A6C34878D82A}">
                    <a16:rowId xmlns:a16="http://schemas.microsoft.com/office/drawing/2014/main" val="10000"/>
                  </a:ext>
                </a:extLst>
              </a:tr>
              <a:tr h="69763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a:t>=LEN(D4)</a:t>
                      </a:r>
                      <a:endParaRPr lang="ar-SA" sz="2400" b="1" dirty="0"/>
                    </a:p>
                  </a:txBody>
                  <a:tcPr/>
                </a:tc>
                <a:tc>
                  <a:txBody>
                    <a:bodyPr/>
                    <a:lstStyle/>
                    <a:p>
                      <a:pPr algn="ctr" rtl="1"/>
                      <a:r>
                        <a:rPr lang="ar-SA" sz="2000" baseline="0" dirty="0"/>
                        <a:t>تحسب عدد الأحرف في الخلية</a:t>
                      </a:r>
                      <a:endParaRPr lang="en-US" sz="2000" b="1" baseline="0" dirty="0"/>
                    </a:p>
                  </a:txBody>
                  <a:tcPr/>
                </a:tc>
                <a:extLst>
                  <a:ext uri="{0D108BD9-81ED-4DB2-BD59-A6C34878D82A}">
                    <a16:rowId xmlns:a16="http://schemas.microsoft.com/office/drawing/2014/main" val="10001"/>
                  </a:ext>
                </a:extLst>
              </a:tr>
              <a:tr h="59981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a:t>=TRIM(A4)</a:t>
                      </a:r>
                      <a:endParaRPr lang="ar-SA" sz="2400" b="1" dirty="0"/>
                    </a:p>
                  </a:txBody>
                  <a:tcPr/>
                </a:tc>
                <a:tc>
                  <a:txBody>
                    <a:bodyPr/>
                    <a:lstStyle/>
                    <a:p>
                      <a:pPr algn="ctr" rtl="1"/>
                      <a:r>
                        <a:rPr lang="ar-SA" sz="2000" baseline="0" dirty="0"/>
                        <a:t>تقلل الفراغات لخانة واحدة</a:t>
                      </a:r>
                      <a:endParaRPr lang="en-US" sz="2000" b="1" baseline="0" dirty="0"/>
                    </a:p>
                  </a:txBody>
                  <a:tcPr/>
                </a:tc>
                <a:extLst>
                  <a:ext uri="{0D108BD9-81ED-4DB2-BD59-A6C34878D82A}">
                    <a16:rowId xmlns:a16="http://schemas.microsoft.com/office/drawing/2014/main" val="10002"/>
                  </a:ext>
                </a:extLst>
              </a:tr>
              <a:tr h="599811">
                <a:tc>
                  <a:txBody>
                    <a:bodyPr/>
                    <a:lstStyle/>
                    <a:p>
                      <a:pPr algn="ctr" rtl="1"/>
                      <a:r>
                        <a:rPr lang="en-US" sz="2400" dirty="0"/>
                        <a:t>=UPPER(F6)</a:t>
                      </a:r>
                      <a:endParaRPr lang="ar-SA" sz="2400" b="1" dirty="0"/>
                    </a:p>
                  </a:txBody>
                  <a:tcPr/>
                </a:tc>
                <a:tc>
                  <a:txBody>
                    <a:bodyPr/>
                    <a:lstStyle/>
                    <a:p>
                      <a:pPr algn="ctr" rtl="1"/>
                      <a:r>
                        <a:rPr lang="ar-SA" sz="2400" dirty="0"/>
                        <a:t>تحول</a:t>
                      </a:r>
                      <a:r>
                        <a:rPr lang="ar-SA" sz="2400" baseline="0" dirty="0"/>
                        <a:t> من صغير لكبير</a:t>
                      </a:r>
                      <a:endParaRPr lang="ar-SA" sz="2400" b="1" dirty="0"/>
                    </a:p>
                  </a:txBody>
                  <a:tcPr/>
                </a:tc>
                <a:extLst>
                  <a:ext uri="{0D108BD9-81ED-4DB2-BD59-A6C34878D82A}">
                    <a16:rowId xmlns:a16="http://schemas.microsoft.com/office/drawing/2014/main" val="10003"/>
                  </a:ext>
                </a:extLst>
              </a:tr>
              <a:tr h="83606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a:t>=LOWER(F7)</a:t>
                      </a:r>
                      <a:endParaRPr lang="ar-SA" sz="2400" dirty="0"/>
                    </a:p>
                    <a:p>
                      <a:pPr algn="ctr" rtl="1"/>
                      <a:endParaRPr lang="ar-SA" sz="24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aseline="0" dirty="0"/>
                        <a:t>تحول من كبير لصغير</a:t>
                      </a:r>
                      <a:endParaRPr lang="en-US" sz="2400" b="1" baseline="0" dirty="0"/>
                    </a:p>
                  </a:txBody>
                  <a:tcPr/>
                </a:tc>
                <a:extLst>
                  <a:ext uri="{0D108BD9-81ED-4DB2-BD59-A6C34878D82A}">
                    <a16:rowId xmlns:a16="http://schemas.microsoft.com/office/drawing/2014/main" val="10004"/>
                  </a:ext>
                </a:extLst>
              </a:tr>
            </a:tbl>
          </a:graphicData>
        </a:graphic>
      </p:graphicFrame>
      <p:sp>
        <p:nvSpPr>
          <p:cNvPr id="6" name="عنوان 1"/>
          <p:cNvSpPr txBox="1">
            <a:spLocks/>
          </p:cNvSpPr>
          <p:nvPr/>
        </p:nvSpPr>
        <p:spPr>
          <a:xfrm>
            <a:off x="2915816" y="873783"/>
            <a:ext cx="4386150" cy="1016802"/>
          </a:xfrm>
          <a:prstGeom prst="rect">
            <a:avLst/>
          </a:prstGeom>
        </p:spPr>
        <p:txBody>
          <a:bodyPr vert="horz" lIns="91440" tIns="45720" rIns="91440" bIns="45720" rtlCol="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a:ln>
                  <a:noFill/>
                </a:ln>
                <a:solidFill>
                  <a:schemeClr val="tx2">
                    <a:lumMod val="75000"/>
                  </a:schemeClr>
                </a:solidFill>
                <a:effectLst/>
                <a:uLnTx/>
                <a:uFillTx/>
                <a:latin typeface="+mj-lt"/>
                <a:ea typeface="+mj-ea"/>
                <a:cs typeface="+mj-cs"/>
              </a:rPr>
              <a:t>أمثلة</a:t>
            </a:r>
            <a:r>
              <a:rPr kumimoji="0" lang="ar-SA" sz="4800" b="1" i="0" u="none" strike="noStrike" kern="1200" cap="none" spc="0" normalizeH="0" noProof="0" dirty="0">
                <a:ln>
                  <a:noFill/>
                </a:ln>
                <a:solidFill>
                  <a:schemeClr val="tx2">
                    <a:lumMod val="75000"/>
                  </a:schemeClr>
                </a:solidFill>
                <a:effectLst/>
                <a:uLnTx/>
                <a:uFillTx/>
                <a:latin typeface="+mj-lt"/>
                <a:ea typeface="+mj-ea"/>
                <a:cs typeface="+mj-cs"/>
              </a:rPr>
              <a:t> </a:t>
            </a:r>
            <a:r>
              <a:rPr kumimoji="0" lang="ar-SA" sz="4800" b="1" i="0" u="none" strike="noStrike" kern="1200" cap="none" spc="0" normalizeH="0" baseline="0" noProof="0" dirty="0">
                <a:ln>
                  <a:noFill/>
                </a:ln>
                <a:solidFill>
                  <a:schemeClr val="tx2">
                    <a:lumMod val="75000"/>
                  </a:schemeClr>
                </a:solidFill>
                <a:effectLst/>
                <a:uLnTx/>
                <a:uFillTx/>
                <a:latin typeface="+mj-lt"/>
                <a:ea typeface="+mj-ea"/>
                <a:cs typeface="+mj-cs"/>
              </a:rPr>
              <a:t>لدوال نصية</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70505"/>
            <a:ext cx="86409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8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295667307"/>
              </p:ext>
            </p:extLst>
          </p:nvPr>
        </p:nvGraphicFramePr>
        <p:xfrm>
          <a:off x="2339752" y="2204864"/>
          <a:ext cx="5706634" cy="3580200"/>
        </p:xfrm>
        <a:graphic>
          <a:graphicData uri="http://schemas.openxmlformats.org/drawingml/2006/table">
            <a:tbl>
              <a:tblPr rtl="1" firstRow="1" bandRow="1">
                <a:tableStyleId>{17292A2E-F333-43FB-9621-5CBBE7FDCDCB}</a:tableStyleId>
              </a:tblPr>
              <a:tblGrid>
                <a:gridCol w="2504119">
                  <a:extLst>
                    <a:ext uri="{9D8B030D-6E8A-4147-A177-3AD203B41FA5}">
                      <a16:colId xmlns:a16="http://schemas.microsoft.com/office/drawing/2014/main" val="20000"/>
                    </a:ext>
                  </a:extLst>
                </a:gridCol>
                <a:gridCol w="3202515">
                  <a:extLst>
                    <a:ext uri="{9D8B030D-6E8A-4147-A177-3AD203B41FA5}">
                      <a16:colId xmlns:a16="http://schemas.microsoft.com/office/drawing/2014/main" val="20001"/>
                    </a:ext>
                  </a:extLst>
                </a:gridCol>
              </a:tblGrid>
              <a:tr h="555342">
                <a:tc>
                  <a:txBody>
                    <a:bodyPr/>
                    <a:lstStyle/>
                    <a:p>
                      <a:pPr algn="ctr" rtl="1"/>
                      <a:r>
                        <a:rPr lang="ar-SA" sz="2400" dirty="0"/>
                        <a:t>ا</a:t>
                      </a:r>
                      <a:r>
                        <a:rPr lang="ar-SA" sz="2400" baseline="0" dirty="0"/>
                        <a:t>لدالة</a:t>
                      </a:r>
                      <a:endParaRPr lang="ar-SA" sz="2400" b="1" baseline="0" dirty="0"/>
                    </a:p>
                  </a:txBody>
                  <a:tcPr/>
                </a:tc>
                <a:tc>
                  <a:txBody>
                    <a:bodyPr/>
                    <a:lstStyle/>
                    <a:p>
                      <a:pPr algn="ctr" rtl="1"/>
                      <a:r>
                        <a:rPr lang="ar-SA" sz="2400" dirty="0"/>
                        <a:t>الغرض</a:t>
                      </a:r>
                      <a:r>
                        <a:rPr lang="ar-SA" sz="2400" baseline="0" dirty="0"/>
                        <a:t> منها</a:t>
                      </a:r>
                      <a:endParaRPr lang="ar-SA" sz="2400" b="1" dirty="0"/>
                    </a:p>
                  </a:txBody>
                  <a:tcPr/>
                </a:tc>
                <a:extLst>
                  <a:ext uri="{0D108BD9-81ED-4DB2-BD59-A6C34878D82A}">
                    <a16:rowId xmlns:a16="http://schemas.microsoft.com/office/drawing/2014/main" val="10000"/>
                  </a:ext>
                </a:extLst>
              </a:tr>
              <a:tr h="677898">
                <a:tc>
                  <a:txBody>
                    <a:bodyPr/>
                    <a:lstStyle/>
                    <a:p>
                      <a:pPr algn="ctr" rtl="1"/>
                      <a:r>
                        <a:rPr lang="en-US" sz="2400" dirty="0"/>
                        <a:t>Average(A1:A6)</a:t>
                      </a:r>
                      <a:r>
                        <a:rPr lang="ar-SA" sz="2400" dirty="0"/>
                        <a:t>=</a:t>
                      </a:r>
                      <a:endParaRPr lang="ar-SA" sz="2400" b="1" dirty="0"/>
                    </a:p>
                  </a:txBody>
                  <a:tcPr/>
                </a:tc>
                <a:tc>
                  <a:txBody>
                    <a:bodyPr/>
                    <a:lstStyle/>
                    <a:p>
                      <a:pPr algn="ctr" rtl="1"/>
                      <a:r>
                        <a:rPr lang="ar-SA" sz="2400" dirty="0"/>
                        <a:t>إيجاد</a:t>
                      </a:r>
                      <a:r>
                        <a:rPr lang="ar-SA" sz="2400" baseline="0" dirty="0"/>
                        <a:t> الوسط الحسابي</a:t>
                      </a:r>
                      <a:endParaRPr lang="en-US" sz="2400" b="1" dirty="0"/>
                    </a:p>
                  </a:txBody>
                  <a:tcPr/>
                </a:tc>
                <a:extLst>
                  <a:ext uri="{0D108BD9-81ED-4DB2-BD59-A6C34878D82A}">
                    <a16:rowId xmlns:a16="http://schemas.microsoft.com/office/drawing/2014/main" val="10001"/>
                  </a:ext>
                </a:extLst>
              </a:tr>
              <a:tr h="593820">
                <a:tc>
                  <a:txBody>
                    <a:bodyPr/>
                    <a:lstStyle/>
                    <a:p>
                      <a:pPr algn="ctr" rtl="1"/>
                      <a:r>
                        <a:rPr lang="en-US" sz="2400" dirty="0"/>
                        <a:t>=Count(A1:A6)</a:t>
                      </a:r>
                      <a:endParaRPr lang="ar-SA" sz="2400" b="1" dirty="0"/>
                    </a:p>
                  </a:txBody>
                  <a:tcPr/>
                </a:tc>
                <a:tc>
                  <a:txBody>
                    <a:bodyPr/>
                    <a:lstStyle/>
                    <a:p>
                      <a:pPr algn="ctr" rtl="1"/>
                      <a:r>
                        <a:rPr lang="ar-SA" sz="2000" baseline="0" dirty="0"/>
                        <a:t>لحساب عدد الأرقام الموجودة</a:t>
                      </a:r>
                    </a:p>
                    <a:p>
                      <a:pPr algn="ctr" rtl="1"/>
                      <a:r>
                        <a:rPr lang="ar-SA" sz="2000" baseline="0" dirty="0"/>
                        <a:t> في نطاق</a:t>
                      </a:r>
                      <a:endParaRPr lang="en-US" sz="2000" b="1" baseline="0" dirty="0"/>
                    </a:p>
                  </a:txBody>
                  <a:tcPr/>
                </a:tc>
                <a:extLst>
                  <a:ext uri="{0D108BD9-81ED-4DB2-BD59-A6C34878D82A}">
                    <a16:rowId xmlns:a16="http://schemas.microsoft.com/office/drawing/2014/main" val="10002"/>
                  </a:ext>
                </a:extLst>
              </a:tr>
              <a:tr h="777695">
                <a:tc>
                  <a:txBody>
                    <a:bodyPr/>
                    <a:lstStyle/>
                    <a:p>
                      <a:pPr algn="ctr" rtl="1"/>
                      <a:r>
                        <a:rPr lang="en-US" sz="2400" dirty="0"/>
                        <a:t>=Max(A1:A6)</a:t>
                      </a:r>
                      <a:endParaRPr lang="ar-SA" sz="2400" b="1" dirty="0"/>
                    </a:p>
                  </a:txBody>
                  <a:tcPr/>
                </a:tc>
                <a:tc>
                  <a:txBody>
                    <a:bodyPr/>
                    <a:lstStyle/>
                    <a:p>
                      <a:pPr algn="ctr" rtl="1"/>
                      <a:r>
                        <a:rPr lang="ar-SA" sz="2400" dirty="0"/>
                        <a:t>القيمة القصوى ضمن نطاق</a:t>
                      </a:r>
                    </a:p>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a:t>Maximum </a:t>
                      </a:r>
                      <a:r>
                        <a:rPr lang="en-US" sz="2400" baseline="0" dirty="0"/>
                        <a:t>Value</a:t>
                      </a:r>
                      <a:endParaRPr lang="ar-SA" sz="2400" b="1" dirty="0"/>
                    </a:p>
                  </a:txBody>
                  <a:tcPr/>
                </a:tc>
                <a:extLst>
                  <a:ext uri="{0D108BD9-81ED-4DB2-BD59-A6C34878D82A}">
                    <a16:rowId xmlns:a16="http://schemas.microsoft.com/office/drawing/2014/main" val="10003"/>
                  </a:ext>
                </a:extLst>
              </a:tr>
              <a:tr h="777695">
                <a:tc>
                  <a:txBody>
                    <a:bodyPr/>
                    <a:lstStyle/>
                    <a:p>
                      <a:pPr algn="ctr" rtl="1"/>
                      <a:r>
                        <a:rPr lang="en-US" sz="2400" dirty="0"/>
                        <a:t>=Min(A1:A6)</a:t>
                      </a:r>
                      <a:endParaRPr lang="ar-SA" sz="24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dirty="0"/>
                        <a:t>القيمة الدنيا ضمن نطاق</a:t>
                      </a:r>
                    </a:p>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a:t>Minimum</a:t>
                      </a:r>
                      <a:r>
                        <a:rPr lang="en-US" sz="2400" baseline="0" dirty="0"/>
                        <a:t> Value</a:t>
                      </a:r>
                      <a:endParaRPr lang="ar-SA" sz="2400" b="1" dirty="0"/>
                    </a:p>
                  </a:txBody>
                  <a:tcPr/>
                </a:tc>
                <a:extLst>
                  <a:ext uri="{0D108BD9-81ED-4DB2-BD59-A6C34878D82A}">
                    <a16:rowId xmlns:a16="http://schemas.microsoft.com/office/drawing/2014/main" val="10004"/>
                  </a:ext>
                </a:extLst>
              </a:tr>
            </a:tbl>
          </a:graphicData>
        </a:graphic>
      </p:graphicFrame>
      <p:sp>
        <p:nvSpPr>
          <p:cNvPr id="6" name="عنوان 1"/>
          <p:cNvSpPr txBox="1">
            <a:spLocks/>
          </p:cNvSpPr>
          <p:nvPr/>
        </p:nvSpPr>
        <p:spPr>
          <a:xfrm>
            <a:off x="2537022" y="1052736"/>
            <a:ext cx="5040559" cy="792088"/>
          </a:xfrm>
          <a:prstGeom prst="rect">
            <a:avLst/>
          </a:prstGeom>
        </p:spPr>
        <p:txBody>
          <a:bodyPr vert="horz" lIns="91440" tIns="45720" rIns="91440" bIns="45720" rtlCol="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4000" b="1" dirty="0">
                <a:solidFill>
                  <a:schemeClr val="tx2">
                    <a:lumMod val="75000"/>
                  </a:schemeClr>
                </a:solidFill>
                <a:latin typeface="+mj-lt"/>
                <a:ea typeface="+mj-ea"/>
                <a:cs typeface="+mj-cs"/>
              </a:rPr>
              <a:t>أمثلة </a:t>
            </a:r>
            <a:r>
              <a:rPr kumimoji="0" lang="ar-SA" sz="4000" b="1" i="0" u="none" strike="noStrike" kern="1200" cap="none" spc="0" normalizeH="0" baseline="0" noProof="0" dirty="0">
                <a:ln>
                  <a:noFill/>
                </a:ln>
                <a:solidFill>
                  <a:schemeClr val="tx2">
                    <a:lumMod val="75000"/>
                  </a:schemeClr>
                </a:solidFill>
                <a:effectLst/>
                <a:uLnTx/>
                <a:uFillTx/>
                <a:latin typeface="+mj-lt"/>
                <a:ea typeface="+mj-ea"/>
                <a:cs typeface="+mj-cs"/>
              </a:rPr>
              <a:t>لدوال إحصائية</a:t>
            </a: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6940"/>
          <a:stretch/>
        </p:blipFill>
        <p:spPr bwMode="auto">
          <a:xfrm>
            <a:off x="766119" y="1052736"/>
            <a:ext cx="1501625" cy="248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8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958426268"/>
              </p:ext>
            </p:extLst>
          </p:nvPr>
        </p:nvGraphicFramePr>
        <p:xfrm>
          <a:off x="1907704" y="1698717"/>
          <a:ext cx="5688632" cy="4207337"/>
        </p:xfrm>
        <a:graphic>
          <a:graphicData uri="http://schemas.openxmlformats.org/drawingml/2006/table">
            <a:tbl>
              <a:tblPr rtl="1" firstRow="1" bandRow="1">
                <a:tableStyleId>{17292A2E-F333-43FB-9621-5CBBE7FDCDCB}</a:tableStyleId>
              </a:tblPr>
              <a:tblGrid>
                <a:gridCol w="2844316">
                  <a:extLst>
                    <a:ext uri="{9D8B030D-6E8A-4147-A177-3AD203B41FA5}">
                      <a16:colId xmlns:a16="http://schemas.microsoft.com/office/drawing/2014/main" val="20000"/>
                    </a:ext>
                  </a:extLst>
                </a:gridCol>
                <a:gridCol w="2844316">
                  <a:extLst>
                    <a:ext uri="{9D8B030D-6E8A-4147-A177-3AD203B41FA5}">
                      <a16:colId xmlns:a16="http://schemas.microsoft.com/office/drawing/2014/main" val="20001"/>
                    </a:ext>
                  </a:extLst>
                </a:gridCol>
              </a:tblGrid>
              <a:tr h="881601">
                <a:tc>
                  <a:txBody>
                    <a:bodyPr/>
                    <a:lstStyle/>
                    <a:p>
                      <a:pPr algn="ctr" rtl="1"/>
                      <a:r>
                        <a:rPr lang="ar-SA" sz="2400" dirty="0"/>
                        <a:t>الدالة</a:t>
                      </a:r>
                      <a:r>
                        <a:rPr lang="ar-SA" sz="2400" baseline="0" dirty="0"/>
                        <a:t> </a:t>
                      </a:r>
                      <a:endParaRPr lang="ar-SA" sz="2400" b="1" baseline="0" dirty="0"/>
                    </a:p>
                  </a:txBody>
                  <a:tcPr/>
                </a:tc>
                <a:tc>
                  <a:txBody>
                    <a:bodyPr/>
                    <a:lstStyle/>
                    <a:p>
                      <a:pPr algn="ctr" rtl="1"/>
                      <a:r>
                        <a:rPr lang="ar-SA" sz="2400" dirty="0"/>
                        <a:t>الغرض</a:t>
                      </a:r>
                      <a:r>
                        <a:rPr lang="ar-SA" sz="2400" baseline="0" dirty="0"/>
                        <a:t> منها</a:t>
                      </a:r>
                      <a:endParaRPr lang="ar-SA" sz="2400" b="1" dirty="0"/>
                    </a:p>
                  </a:txBody>
                  <a:tcPr/>
                </a:tc>
                <a:extLst>
                  <a:ext uri="{0D108BD9-81ED-4DB2-BD59-A6C34878D82A}">
                    <a16:rowId xmlns:a16="http://schemas.microsoft.com/office/drawing/2014/main" val="10000"/>
                  </a:ext>
                </a:extLst>
              </a:tr>
              <a:tr h="670852">
                <a:tc>
                  <a:txBody>
                    <a:bodyPr/>
                    <a:lstStyle/>
                    <a:p>
                      <a:pPr algn="ctr" rtl="1"/>
                      <a:r>
                        <a:rPr lang="en-US" sz="2400" dirty="0"/>
                        <a:t>=SUM(A1:A6)</a:t>
                      </a:r>
                    </a:p>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a:t>=SUM(A1,D2,B5 )</a:t>
                      </a:r>
                      <a:endParaRPr lang="ar-SA" sz="2400" b="1" dirty="0"/>
                    </a:p>
                  </a:txBody>
                  <a:tcPr/>
                </a:tc>
                <a:tc>
                  <a:txBody>
                    <a:bodyPr/>
                    <a:lstStyle/>
                    <a:p>
                      <a:pPr algn="ctr" rtl="1"/>
                      <a:r>
                        <a:rPr lang="ar-SA" sz="2000" dirty="0"/>
                        <a:t>إيجاد</a:t>
                      </a:r>
                      <a:r>
                        <a:rPr lang="ar-SA" sz="2000" baseline="0" dirty="0"/>
                        <a:t> مجموع نطاق</a:t>
                      </a:r>
                    </a:p>
                    <a:p>
                      <a:pPr algn="ctr" rtl="1"/>
                      <a:r>
                        <a:rPr lang="ar-SA" sz="2000" baseline="0" dirty="0"/>
                        <a:t>إيجاد مجموع قيم متفرقة</a:t>
                      </a:r>
                      <a:endParaRPr lang="ar-SA" sz="2000" b="1" baseline="0" dirty="0"/>
                    </a:p>
                  </a:txBody>
                  <a:tcPr/>
                </a:tc>
                <a:extLst>
                  <a:ext uri="{0D108BD9-81ED-4DB2-BD59-A6C34878D82A}">
                    <a16:rowId xmlns:a16="http://schemas.microsoft.com/office/drawing/2014/main" val="10001"/>
                  </a:ext>
                </a:extLst>
              </a:tr>
              <a:tr h="67085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a:t>=POWER(A1 ;2)</a:t>
                      </a:r>
                      <a:endParaRPr lang="ar-SA" sz="2400" b="1" dirty="0"/>
                    </a:p>
                  </a:txBody>
                  <a:tcPr/>
                </a:tc>
                <a:tc>
                  <a:txBody>
                    <a:bodyPr/>
                    <a:lstStyle/>
                    <a:p>
                      <a:pPr algn="ctr" rtl="1"/>
                      <a:r>
                        <a:rPr lang="ar-SA" sz="2000" baseline="0" dirty="0"/>
                        <a:t>دالة القوة أو الأس</a:t>
                      </a:r>
                      <a:endParaRPr lang="en-US" sz="2000" b="1" baseline="0" dirty="0"/>
                    </a:p>
                  </a:txBody>
                  <a:tcPr/>
                </a:tc>
                <a:extLst>
                  <a:ext uri="{0D108BD9-81ED-4DB2-BD59-A6C34878D82A}">
                    <a16:rowId xmlns:a16="http://schemas.microsoft.com/office/drawing/2014/main" val="10002"/>
                  </a:ext>
                </a:extLst>
              </a:tr>
              <a:tr h="915962">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dirty="0"/>
                        <a:t>=SQRT(A1)</a:t>
                      </a:r>
                      <a:endParaRPr lang="ar-SA" sz="2400" b="1" dirty="0"/>
                    </a:p>
                  </a:txBody>
                  <a:tcPr/>
                </a:tc>
                <a:tc>
                  <a:txBody>
                    <a:bodyPr/>
                    <a:lstStyle/>
                    <a:p>
                      <a:pPr algn="ctr" rtl="1"/>
                      <a:r>
                        <a:rPr lang="ar-SA" sz="2400" dirty="0"/>
                        <a:t>إرجاع الجذر التربيعي</a:t>
                      </a:r>
                      <a:endParaRPr lang="ar-SA" sz="2400" b="1" dirty="0"/>
                    </a:p>
                  </a:txBody>
                  <a:tcPr/>
                </a:tc>
                <a:extLst>
                  <a:ext uri="{0D108BD9-81ED-4DB2-BD59-A6C34878D82A}">
                    <a16:rowId xmlns:a16="http://schemas.microsoft.com/office/drawing/2014/main" val="10003"/>
                  </a:ext>
                </a:extLst>
              </a:tr>
              <a:tr h="915962">
                <a:tc>
                  <a:txBody>
                    <a:bodyPr/>
                    <a:lstStyle/>
                    <a:p>
                      <a:pPr algn="ctr" rtl="1"/>
                      <a:r>
                        <a:rPr lang="en-US" sz="2400" dirty="0"/>
                        <a:t>=INT(A2)</a:t>
                      </a:r>
                      <a:endParaRPr lang="ar-SA" sz="2400" b="1"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aseline="0" dirty="0"/>
                        <a:t>التقريب إلى اقرب عدد صحيح</a:t>
                      </a:r>
                      <a:endParaRPr lang="en-US" sz="2400" b="1" baseline="0" dirty="0"/>
                    </a:p>
                  </a:txBody>
                  <a:tcPr/>
                </a:tc>
                <a:extLst>
                  <a:ext uri="{0D108BD9-81ED-4DB2-BD59-A6C34878D82A}">
                    <a16:rowId xmlns:a16="http://schemas.microsoft.com/office/drawing/2014/main" val="10004"/>
                  </a:ext>
                </a:extLst>
              </a:tr>
            </a:tbl>
          </a:graphicData>
        </a:graphic>
      </p:graphicFrame>
      <p:sp>
        <p:nvSpPr>
          <p:cNvPr id="7" name="عنوان 1"/>
          <p:cNvSpPr txBox="1">
            <a:spLocks/>
          </p:cNvSpPr>
          <p:nvPr/>
        </p:nvSpPr>
        <p:spPr>
          <a:xfrm>
            <a:off x="2267744" y="836712"/>
            <a:ext cx="5040559" cy="792088"/>
          </a:xfrm>
          <a:prstGeom prst="rect">
            <a:avLst/>
          </a:prstGeom>
        </p:spPr>
        <p:txBody>
          <a:bodyPr vert="horz" lIns="91440" tIns="45720" rIns="91440" bIns="45720" rtlCol="0" anchor="b">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baseline="0" noProof="0" dirty="0">
                <a:ln>
                  <a:noFill/>
                </a:ln>
                <a:solidFill>
                  <a:schemeClr val="tx2">
                    <a:lumMod val="75000"/>
                  </a:schemeClr>
                </a:solidFill>
                <a:effectLst/>
                <a:uLnTx/>
                <a:uFillTx/>
                <a:latin typeface="+mj-lt"/>
                <a:ea typeface="+mj-ea"/>
                <a:cs typeface="+mj-cs"/>
              </a:rPr>
              <a:t>أمثلة لدوال الرياضية</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1090"/>
            <a:ext cx="864096" cy="159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8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94308" y="3346982"/>
            <a:ext cx="6128601" cy="923330"/>
          </a:xfrm>
          <a:prstGeom prst="rect">
            <a:avLst/>
          </a:prstGeom>
          <a:noFill/>
        </p:spPr>
        <p:txBody>
          <a:bodyPr wrap="none" lIns="91440" tIns="45720" rIns="91440" bIns="45720">
            <a:spAutoFit/>
          </a:bodyPr>
          <a:lstStyle/>
          <a:p>
            <a:pPr algn="ctr"/>
            <a:r>
              <a:rPr lang="ar-SA" sz="5400" b="1" cap="none" spc="0" dirty="0">
                <a:ln w="10541" cmpd="sng">
                  <a:solidFill>
                    <a:srgbClr val="7D7D7D">
                      <a:tint val="100000"/>
                      <a:shade val="100000"/>
                      <a:satMod val="110000"/>
                    </a:srgbClr>
                  </a:solidFill>
                  <a:prstDash val="solid"/>
                </a:ln>
                <a:solidFill>
                  <a:schemeClr val="accent4">
                    <a:lumMod val="75000"/>
                  </a:schemeClr>
                </a:solidFill>
                <a:effectLst/>
              </a:rPr>
              <a:t>برنامج الجداول الإلكترونية</a:t>
            </a:r>
          </a:p>
        </p:txBody>
      </p:sp>
      <p:pic>
        <p:nvPicPr>
          <p:cNvPr id="2" name="صورة 1" descr="Original file ‎ (SVG file, nominally 110 × 108 pixels, file size: 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308" y="1124744"/>
            <a:ext cx="1800200" cy="1767406"/>
          </a:xfrm>
          <a:prstGeom prst="rect">
            <a:avLst/>
          </a:prstGeom>
        </p:spPr>
      </p:pic>
      <p:sp>
        <p:nvSpPr>
          <p:cNvPr id="7" name="مستطيل 6"/>
          <p:cNvSpPr/>
          <p:nvPr/>
        </p:nvSpPr>
        <p:spPr>
          <a:xfrm>
            <a:off x="3111407" y="1968820"/>
            <a:ext cx="2017552" cy="923330"/>
          </a:xfrm>
          <a:prstGeom prst="rect">
            <a:avLst/>
          </a:prstGeom>
          <a:noFill/>
        </p:spPr>
        <p:txBody>
          <a:bodyPr wrap="square" lIns="91440" tIns="45720" rIns="91440" bIns="45720">
            <a:spAutoFit/>
          </a:bodyPr>
          <a:lstStyle/>
          <a:p>
            <a:pPr algn="ctr"/>
            <a:r>
              <a:rPr lang="en-US" sz="5400" b="1" cap="none" spc="0" dirty="0">
                <a:ln w="10541" cmpd="sng">
                  <a:solidFill>
                    <a:srgbClr val="7D7D7D">
                      <a:tint val="100000"/>
                      <a:shade val="100000"/>
                      <a:satMod val="110000"/>
                    </a:srgbClr>
                  </a:solidFill>
                  <a:prstDash val="solid"/>
                </a:ln>
                <a:solidFill>
                  <a:schemeClr val="accent4">
                    <a:lumMod val="75000"/>
                  </a:schemeClr>
                </a:solidFill>
                <a:effectLst/>
              </a:rPr>
              <a:t>EXCEL</a:t>
            </a:r>
            <a:endParaRPr lang="ar-SA" sz="5400" b="1" cap="none" spc="0" dirty="0">
              <a:ln w="10541" cmpd="sng">
                <a:solidFill>
                  <a:srgbClr val="7D7D7D">
                    <a:tint val="100000"/>
                    <a:shade val="100000"/>
                    <a:satMod val="110000"/>
                  </a:srgbClr>
                </a:solidFill>
                <a:prstDash val="solid"/>
              </a:ln>
              <a:solidFill>
                <a:schemeClr val="accent4">
                  <a:lumMod val="75000"/>
                </a:schemeClr>
              </a:solidFill>
              <a:effectLst/>
            </a:endParaRPr>
          </a:p>
        </p:txBody>
      </p:sp>
      <p:sp>
        <p:nvSpPr>
          <p:cNvPr id="8" name="Title 1"/>
          <p:cNvSpPr txBox="1">
            <a:spLocks/>
          </p:cNvSpPr>
          <p:nvPr/>
        </p:nvSpPr>
        <p:spPr>
          <a:xfrm>
            <a:off x="2194408" y="4725144"/>
            <a:ext cx="4933031" cy="841977"/>
          </a:xfrm>
          <a:prstGeom prst="rect">
            <a:avLst/>
          </a:prstGeom>
        </p:spPr>
        <p:txBody>
          <a:bodyPr vert="horz" lIns="91440" tIns="45720" rIns="91440" bIns="45720" rtlCol="0" anchor="b">
            <a:normAutofit/>
          </a:bodyPr>
          <a:lstStyle>
            <a:lvl1pPr algn="ctr" defTabSz="914400" rtl="1" eaLnBrk="1" latinLnBrk="0" hangingPunct="1">
              <a:spcBef>
                <a:spcPct val="0"/>
              </a:spcBef>
              <a:buNone/>
              <a:defRPr sz="48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ar-SA"/>
              <a:t>الجزء الثالث</a:t>
            </a:r>
            <a:endParaRPr lang="ar-SA" dirty="0"/>
          </a:p>
        </p:txBody>
      </p:sp>
    </p:spTree>
    <p:extLst>
      <p:ext uri="{BB962C8B-B14F-4D97-AF65-F5344CB8AC3E}">
        <p14:creationId xmlns:p14="http://schemas.microsoft.com/office/powerpoint/2010/main" val="268700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9632" y="1412776"/>
            <a:ext cx="6840760" cy="4310293"/>
          </a:xfrm>
        </p:spPr>
        <p:txBody>
          <a:bodyPr/>
          <a:lstStyle/>
          <a:p>
            <a:pPr marL="0" indent="0">
              <a:buNone/>
            </a:pPr>
            <a:r>
              <a:rPr lang="ar-SA" sz="2800" b="1" u="sng" dirty="0">
                <a:solidFill>
                  <a:schemeClr val="bg2">
                    <a:lumMod val="50000"/>
                  </a:schemeClr>
                </a:solidFill>
                <a:latin typeface="Arial" pitchFamily="34" charset="0"/>
                <a:cs typeface="Arial" pitchFamily="34" charset="0"/>
              </a:rPr>
              <a:t>الهدف الرئيسي من تصميم برنامج الجداول الإلكترونية </a:t>
            </a:r>
          </a:p>
          <a:p>
            <a:pPr marL="0" indent="0">
              <a:buNone/>
            </a:pPr>
            <a:r>
              <a:rPr lang="ar-SA" sz="2800" b="1" u="sng" dirty="0">
                <a:solidFill>
                  <a:schemeClr val="bg2">
                    <a:lumMod val="50000"/>
                  </a:schemeClr>
                </a:solidFill>
                <a:latin typeface="Arial" pitchFamily="34" charset="0"/>
                <a:cs typeface="Arial" pitchFamily="34" charset="0"/>
              </a:rPr>
              <a:t>( </a:t>
            </a:r>
            <a:r>
              <a:rPr lang="en-US" sz="2800" b="1" u="sng" dirty="0">
                <a:solidFill>
                  <a:srgbClr val="00B050"/>
                </a:solidFill>
                <a:latin typeface="Arial" pitchFamily="34" charset="0"/>
                <a:cs typeface="Arial" pitchFamily="34" charset="0"/>
              </a:rPr>
              <a:t>Microsoft Excel</a:t>
            </a:r>
            <a:r>
              <a:rPr lang="ar-SA" sz="2800" b="1" u="sng" dirty="0">
                <a:solidFill>
                  <a:schemeClr val="bg2">
                    <a:lumMod val="50000"/>
                  </a:schemeClr>
                </a:solidFill>
                <a:latin typeface="Arial" pitchFamily="34" charset="0"/>
                <a:cs typeface="Arial" pitchFamily="34" charset="0"/>
              </a:rPr>
              <a:t> ) :</a:t>
            </a:r>
          </a:p>
          <a:p>
            <a:pPr marL="0" indent="0">
              <a:buNone/>
            </a:pPr>
            <a:endParaRPr lang="ar-SA" u="sng" dirty="0">
              <a:solidFill>
                <a:schemeClr val="accent2"/>
              </a:solidFill>
            </a:endParaRPr>
          </a:p>
          <a:p>
            <a:pPr marL="0" indent="0" algn="just">
              <a:buNone/>
            </a:pPr>
            <a:r>
              <a:rPr lang="ar-SA" dirty="0"/>
              <a:t> </a:t>
            </a:r>
          </a:p>
          <a:p>
            <a:pPr marL="0" indent="0" algn="just">
              <a:buNone/>
            </a:pPr>
            <a:r>
              <a:rPr lang="ar-SA" sz="2800" dirty="0"/>
              <a:t>هو تخزين البيانات وإجراء العمليات الحسابية والتحليلات الإحصائية عليها وإنشاء الرسوم البيانية التي تمثلها وذلك عن طريق أوامر سهلة الاستخدام .</a:t>
            </a:r>
          </a:p>
          <a:p>
            <a:endParaRPr lang="ar-SA" dirty="0"/>
          </a:p>
        </p:txBody>
      </p:sp>
      <p:pic>
        <p:nvPicPr>
          <p:cNvPr id="5" name="صورة 4" descr="Original file ‎ (SVG file, nominally 110 × 108 pixels, file size: 4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2060848"/>
            <a:ext cx="973436" cy="9557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txBox="1">
            <a:spLocks/>
          </p:cNvSpPr>
          <p:nvPr/>
        </p:nvSpPr>
        <p:spPr>
          <a:xfrm>
            <a:off x="2699792" y="1340768"/>
            <a:ext cx="5040559" cy="1224136"/>
          </a:xfrm>
          <a:prstGeom prst="rect">
            <a:avLst/>
          </a:prstGeom>
        </p:spPr>
        <p:txBody>
          <a:bodyPr vert="horz" lIns="91440" tIns="45720" rIns="91440" bIns="45720" rtlCol="0" anchor="b">
            <a:normAutofit fontScale="9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a:ln>
                  <a:noFill/>
                </a:ln>
                <a:solidFill>
                  <a:schemeClr val="tx2">
                    <a:lumMod val="75000"/>
                  </a:schemeClr>
                </a:solidFill>
                <a:effectLst/>
                <a:uLnTx/>
                <a:uFillTx/>
                <a:latin typeface="+mj-lt"/>
                <a:ea typeface="+mj-ea"/>
                <a:cs typeface="+mj-cs"/>
              </a:rPr>
              <a:t>أشهر الدوال المنطقية</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4800" b="1" dirty="0">
                <a:solidFill>
                  <a:schemeClr val="accent2">
                    <a:lumMod val="75000"/>
                  </a:schemeClr>
                </a:solidFill>
                <a:latin typeface="+mj-lt"/>
                <a:ea typeface="+mj-ea"/>
                <a:cs typeface="+mj-cs"/>
              </a:rPr>
              <a:t>دالة - </a:t>
            </a:r>
            <a:r>
              <a:rPr lang="en-US" sz="4800" b="1" dirty="0">
                <a:solidFill>
                  <a:schemeClr val="accent2">
                    <a:lumMod val="75000"/>
                  </a:schemeClr>
                </a:solidFill>
                <a:latin typeface="+mj-lt"/>
                <a:ea typeface="+mj-ea"/>
                <a:cs typeface="+mj-cs"/>
              </a:rPr>
              <a:t>IF</a:t>
            </a:r>
          </a:p>
        </p:txBody>
      </p:sp>
      <p:sp>
        <p:nvSpPr>
          <p:cNvPr id="7" name="مربع نص 6"/>
          <p:cNvSpPr txBox="1"/>
          <p:nvPr/>
        </p:nvSpPr>
        <p:spPr>
          <a:xfrm>
            <a:off x="971600" y="2996952"/>
            <a:ext cx="7416824" cy="2523768"/>
          </a:xfrm>
          <a:prstGeom prst="rect">
            <a:avLst/>
          </a:prstGeom>
          <a:noFill/>
        </p:spPr>
        <p:txBody>
          <a:bodyPr wrap="square" rtlCol="1">
            <a:spAutoFit/>
          </a:bodyPr>
          <a:lstStyle/>
          <a:p>
            <a:pPr algn="ctr"/>
            <a:r>
              <a:rPr lang="en-US" sz="2800" b="1" dirty="0"/>
              <a:t>=IF(</a:t>
            </a:r>
            <a:r>
              <a:rPr lang="en-US" sz="2800" b="1" dirty="0" err="1">
                <a:solidFill>
                  <a:schemeClr val="tx2">
                    <a:lumMod val="75000"/>
                  </a:schemeClr>
                </a:solidFill>
              </a:rPr>
              <a:t>logical_test</a:t>
            </a:r>
            <a:r>
              <a:rPr lang="en-US" sz="2800" b="1" dirty="0"/>
              <a:t> ; </a:t>
            </a:r>
            <a:r>
              <a:rPr lang="en-US" sz="2800" b="1" dirty="0">
                <a:solidFill>
                  <a:schemeClr val="accent4">
                    <a:lumMod val="75000"/>
                  </a:schemeClr>
                </a:solidFill>
              </a:rPr>
              <a:t>value_if_true</a:t>
            </a:r>
            <a:r>
              <a:rPr lang="en-US" sz="2800" b="1" dirty="0"/>
              <a:t>; </a:t>
            </a:r>
            <a:r>
              <a:rPr lang="en-US" sz="2800" b="1" dirty="0">
                <a:solidFill>
                  <a:schemeClr val="accent2"/>
                </a:solidFill>
              </a:rPr>
              <a:t>value_if_false</a:t>
            </a:r>
            <a:r>
              <a:rPr lang="en-US" sz="2800" b="1" dirty="0"/>
              <a:t>)</a:t>
            </a:r>
          </a:p>
          <a:p>
            <a:pPr algn="ctr"/>
            <a:endParaRPr lang="ar-SA" sz="2800" b="1" dirty="0"/>
          </a:p>
          <a:p>
            <a:pPr algn="ctr"/>
            <a:r>
              <a:rPr lang="en-US" sz="2800" b="1" dirty="0"/>
              <a:t>Ex :</a:t>
            </a:r>
            <a:endParaRPr lang="ar-SA" sz="2800" b="1" dirty="0"/>
          </a:p>
          <a:p>
            <a:pPr algn="ctr"/>
            <a:endParaRPr lang="ar-SA" sz="2800" b="1" dirty="0"/>
          </a:p>
          <a:p>
            <a:pPr algn="ctr"/>
            <a:r>
              <a:rPr lang="en-US" sz="2800" b="1" dirty="0"/>
              <a:t>=IF(A1&gt;=60;”</a:t>
            </a:r>
            <a:r>
              <a:rPr lang="en-US" sz="2800" b="1" dirty="0">
                <a:solidFill>
                  <a:schemeClr val="accent4">
                    <a:lumMod val="75000"/>
                  </a:schemeClr>
                </a:solidFill>
              </a:rPr>
              <a:t>YES</a:t>
            </a:r>
            <a:r>
              <a:rPr lang="en-US" sz="2800" b="1" dirty="0"/>
              <a:t>”;”</a:t>
            </a:r>
            <a:r>
              <a:rPr lang="en-US" sz="2800" b="1" dirty="0">
                <a:solidFill>
                  <a:schemeClr val="accent2">
                    <a:lumMod val="75000"/>
                  </a:schemeClr>
                </a:solidFill>
              </a:rPr>
              <a:t>NO”</a:t>
            </a:r>
            <a:r>
              <a:rPr lang="en-US" sz="2800" b="1" dirty="0"/>
              <a:t>)</a:t>
            </a:r>
          </a:p>
          <a:p>
            <a:pPr algn="l"/>
            <a:endParaRPr lang="ar-S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052736"/>
            <a:ext cx="1152128" cy="176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2"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7">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19"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7">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7">
                                            <p:txEl>
                                              <p:pRg st="4" end="4"/>
                                            </p:txEl>
                                          </p:spTgt>
                                        </p:tgtEl>
                                        <p:attrNameLst>
                                          <p:attrName>style.visibility</p:attrName>
                                        </p:attrNameLst>
                                      </p:cBhvr>
                                      <p:to>
                                        <p:strVal val="visible"/>
                                      </p:to>
                                    </p:set>
                                    <p:anim calcmode="discrete" valueType="clr">
                                      <p:cBhvr override="childStyle">
                                        <p:cTn id="26" dur="80"/>
                                        <p:tgtEl>
                                          <p:spTgt spid="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
                                            <p:txEl>
                                              <p:pRg st="4" end="4"/>
                                            </p:txEl>
                                          </p:spTgt>
                                        </p:tgtEl>
                                        <p:attrNameLst>
                                          <p:attrName>fillcolor</p:attrName>
                                        </p:attrNameLst>
                                      </p:cBhvr>
                                      <p:tavLst>
                                        <p:tav tm="0">
                                          <p:val>
                                            <p:clrVal>
                                              <a:schemeClr val="accent2"/>
                                            </p:clrVal>
                                          </p:val>
                                        </p:tav>
                                        <p:tav tm="50000">
                                          <p:val>
                                            <p:clrVal>
                                              <a:schemeClr val="hlink"/>
                                            </p:clrVal>
                                          </p:val>
                                        </p:tav>
                                      </p:tavLst>
                                    </p:anim>
                                    <p:set>
                                      <p:cBhvr>
                                        <p:cTn id="28" dur="80"/>
                                        <p:tgtEl>
                                          <p:spTgt spid="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AutoShape 3"/>
          <p:cNvSpPr>
            <a:spLocks noGrp="1" noChangeAspect="1" noChangeArrowheads="1"/>
          </p:cNvSpPr>
          <p:nvPr>
            <p:ph type="body" idx="1"/>
          </p:nvPr>
        </p:nvSpPr>
        <p:spPr>
          <a:xfrm>
            <a:off x="1043608" y="1600200"/>
            <a:ext cx="7128792" cy="820738"/>
          </a:xfrm>
        </p:spPr>
        <p:txBody>
          <a:bodyPr>
            <a:normAutofit lnSpcReduction="10000"/>
          </a:bodyPr>
          <a:lstStyle/>
          <a:p>
            <a:pPr eaLnBrk="1" hangingPunct="1">
              <a:lnSpc>
                <a:spcPct val="90000"/>
              </a:lnSpc>
              <a:buFontTx/>
              <a:buNone/>
            </a:pPr>
            <a:r>
              <a:rPr lang="ar-SA" altLang="ar-SA" sz="2400" dirty="0"/>
              <a:t>دالة شرطيه تعطي قيمة معينه</a:t>
            </a:r>
            <a:r>
              <a:rPr lang="en-US" altLang="ar-SA" sz="2400" dirty="0"/>
              <a:t> </a:t>
            </a:r>
            <a:r>
              <a:rPr lang="ar-SA" altLang="ar-SA" sz="2400" dirty="0"/>
              <a:t>اذا كان الشرط متحققاً و قيمة أخرى</a:t>
            </a:r>
            <a:r>
              <a:rPr lang="en-US" altLang="ar-SA" sz="2400" dirty="0"/>
              <a:t> </a:t>
            </a:r>
            <a:endParaRPr lang="ar-SA" altLang="ar-SA" sz="2400" dirty="0"/>
          </a:p>
          <a:p>
            <a:pPr eaLnBrk="1" hangingPunct="1">
              <a:lnSpc>
                <a:spcPct val="90000"/>
              </a:lnSpc>
              <a:buFontTx/>
              <a:buNone/>
            </a:pPr>
            <a:r>
              <a:rPr lang="ar-SA" altLang="ar-SA" sz="2400" dirty="0"/>
              <a:t>اذا لم يتحقق الشرط.</a:t>
            </a:r>
          </a:p>
          <a:p>
            <a:pPr eaLnBrk="1" hangingPunct="1">
              <a:lnSpc>
                <a:spcPct val="90000"/>
              </a:lnSpc>
              <a:buFontTx/>
              <a:buNone/>
            </a:pPr>
            <a:endParaRPr lang="en-US" altLang="ar-SA" sz="2400" dirty="0"/>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36912"/>
            <a:ext cx="7272808"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41991" name="Rectangle 7"/>
          <p:cNvSpPr>
            <a:spLocks noGrp="1" noChangeArrowheads="1"/>
          </p:cNvSpPr>
          <p:nvPr>
            <p:ph type="title"/>
          </p:nvPr>
        </p:nvSpPr>
        <p:spPr>
          <a:xfrm>
            <a:off x="2843808" y="764704"/>
            <a:ext cx="3332961" cy="451178"/>
          </a:xfrm>
          <a:solidFill>
            <a:schemeClr val="accent2"/>
          </a:solidFill>
        </p:spPr>
        <p:txBody>
          <a:bodyPr>
            <a:normAutofit fontScale="90000"/>
          </a:bodyPr>
          <a:lstStyle/>
          <a:p>
            <a:pPr eaLnBrk="1" hangingPunct="1">
              <a:defRPr/>
            </a:pPr>
            <a:r>
              <a:rPr lang="ar-SA" b="1" dirty="0">
                <a:solidFill>
                  <a:schemeClr val="bg1"/>
                </a:solidFill>
                <a:effectLst>
                  <a:outerShdw blurRad="38100" dist="38100" dir="2700000" algn="tl">
                    <a:srgbClr val="000000"/>
                  </a:outerShdw>
                </a:effectLst>
              </a:rPr>
              <a:t>دالة </a:t>
            </a:r>
            <a:r>
              <a:rPr lang="en-US" b="1" dirty="0">
                <a:solidFill>
                  <a:schemeClr val="bg1"/>
                </a:solidFill>
                <a:effectLst>
                  <a:outerShdw blurRad="38100" dist="38100" dir="2700000" algn="tl">
                    <a:srgbClr val="000000"/>
                  </a:outerShdw>
                </a:effectLst>
              </a:rPr>
              <a:t>IF</a:t>
            </a:r>
          </a:p>
        </p:txBody>
      </p:sp>
    </p:spTree>
    <p:extLst>
      <p:ext uri="{BB962C8B-B14F-4D97-AF65-F5344CB8AC3E}">
        <p14:creationId xmlns:p14="http://schemas.microsoft.com/office/powerpoint/2010/main" val="1899102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a:xfrm>
            <a:off x="2843808" y="764704"/>
            <a:ext cx="3332961" cy="451178"/>
          </a:xfrm>
          <a:solidFill>
            <a:schemeClr val="accent2"/>
          </a:solidFill>
        </p:spPr>
        <p:txBody>
          <a:bodyPr>
            <a:normAutofit fontScale="90000"/>
          </a:bodyPr>
          <a:lstStyle/>
          <a:p>
            <a:pPr eaLnBrk="1" hangingPunct="1">
              <a:defRPr/>
            </a:pPr>
            <a:r>
              <a:rPr lang="ar-SA" b="1" dirty="0">
                <a:solidFill>
                  <a:schemeClr val="bg1"/>
                </a:solidFill>
                <a:effectLst>
                  <a:outerShdw blurRad="38100" dist="38100" dir="2700000" algn="tl">
                    <a:srgbClr val="000000"/>
                  </a:outerShdw>
                </a:effectLst>
              </a:rPr>
              <a:t>دالة </a:t>
            </a:r>
            <a:r>
              <a:rPr lang="en-US" b="1" dirty="0">
                <a:solidFill>
                  <a:schemeClr val="bg1"/>
                </a:solidFill>
                <a:effectLst>
                  <a:outerShdw blurRad="38100" dist="38100" dir="2700000" algn="tl">
                    <a:srgbClr val="000000"/>
                  </a:outerShdw>
                </a:effectLst>
              </a:rPr>
              <a:t>IF</a:t>
            </a:r>
          </a:p>
        </p:txBody>
      </p:sp>
      <p:pic>
        <p:nvPicPr>
          <p:cNvPr id="2" name="صورة 1" descr="وسيطات الدال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08" y="1700808"/>
            <a:ext cx="6982359" cy="3672408"/>
          </a:xfrm>
          <a:prstGeom prst="rect">
            <a:avLst/>
          </a:prstGeom>
        </p:spPr>
      </p:pic>
    </p:spTree>
    <p:extLst>
      <p:ext uri="{BB962C8B-B14F-4D97-AF65-F5344CB8AC3E}">
        <p14:creationId xmlns:p14="http://schemas.microsoft.com/office/powerpoint/2010/main" val="3434408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وسيطات الدال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140" y="1700213"/>
            <a:ext cx="6800295" cy="3644128"/>
          </a:xfrm>
          <a:prstGeom prst="rect">
            <a:avLst/>
          </a:prstGeom>
        </p:spPr>
      </p:pic>
      <p:sp>
        <p:nvSpPr>
          <p:cNvPr id="45061" name="Text Box 5"/>
          <p:cNvSpPr txBox="1">
            <a:spLocks noChangeArrowheads="1"/>
          </p:cNvSpPr>
          <p:nvPr/>
        </p:nvSpPr>
        <p:spPr bwMode="auto">
          <a:xfrm>
            <a:off x="6495856" y="1132105"/>
            <a:ext cx="1547813" cy="366712"/>
          </a:xfrm>
          <a:prstGeom prst="rect">
            <a:avLst/>
          </a:prstGeom>
          <a:solidFill>
            <a:schemeClr val="accent2"/>
          </a:solidFill>
          <a:ln>
            <a:noFill/>
          </a:ln>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algn="ctr" eaLnBrk="1" hangingPunct="1">
              <a:spcBef>
                <a:spcPct val="50000"/>
              </a:spcBef>
            </a:pPr>
            <a:r>
              <a:rPr lang="ar-SA" altLang="ar-SA" sz="1800" b="1" dirty="0"/>
              <a:t>الشرط </a:t>
            </a:r>
            <a:endParaRPr lang="en-US" altLang="ar-SA" sz="1800" b="1" dirty="0"/>
          </a:p>
        </p:txBody>
      </p:sp>
      <p:sp>
        <p:nvSpPr>
          <p:cNvPr id="45062" name="Line 6"/>
          <p:cNvSpPr>
            <a:spLocks noChangeShapeType="1"/>
          </p:cNvSpPr>
          <p:nvPr/>
        </p:nvSpPr>
        <p:spPr bwMode="auto">
          <a:xfrm flipH="1">
            <a:off x="6176768" y="1417278"/>
            <a:ext cx="843503" cy="99199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5063" name="Text Box 7"/>
          <p:cNvSpPr txBox="1">
            <a:spLocks noChangeArrowheads="1"/>
          </p:cNvSpPr>
          <p:nvPr/>
        </p:nvSpPr>
        <p:spPr bwMode="auto">
          <a:xfrm>
            <a:off x="7519254" y="2409273"/>
            <a:ext cx="1368152" cy="646331"/>
          </a:xfrm>
          <a:prstGeom prst="rect">
            <a:avLst/>
          </a:prstGeom>
          <a:solidFill>
            <a:schemeClr val="accent2"/>
          </a:solidFill>
          <a:ln>
            <a:noFill/>
          </a:ln>
        </p:spPr>
        <p:txBody>
          <a:bodyPr wrap="square">
            <a:spAutoFit/>
          </a:bodyPr>
          <a:lstStyle>
            <a:defPPr>
              <a:defRPr lang="ar-SA"/>
            </a:defPPr>
            <a:lvl1pPr>
              <a:spcBef>
                <a:spcPct val="50000"/>
              </a:spcBef>
              <a:defRPr b="1">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r>
              <a:rPr lang="ar-SA" altLang="ar-SA" dirty="0"/>
              <a:t>قيمة الخليه اذا تحقق الشرط </a:t>
            </a:r>
            <a:endParaRPr lang="en-US" altLang="ar-SA" dirty="0"/>
          </a:p>
        </p:txBody>
      </p:sp>
      <p:sp>
        <p:nvSpPr>
          <p:cNvPr id="45064" name="Line 8"/>
          <p:cNvSpPr>
            <a:spLocks noChangeShapeType="1"/>
          </p:cNvSpPr>
          <p:nvPr/>
        </p:nvSpPr>
        <p:spPr bwMode="auto">
          <a:xfrm flipH="1">
            <a:off x="7020272" y="2737937"/>
            <a:ext cx="498982" cy="49714"/>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45065" name="Text Box 9"/>
          <p:cNvSpPr txBox="1">
            <a:spLocks noChangeArrowheads="1"/>
          </p:cNvSpPr>
          <p:nvPr/>
        </p:nvSpPr>
        <p:spPr bwMode="auto">
          <a:xfrm>
            <a:off x="7472898" y="3814583"/>
            <a:ext cx="1368153" cy="646331"/>
          </a:xfrm>
          <a:prstGeom prst="rect">
            <a:avLst/>
          </a:prstGeom>
          <a:solidFill>
            <a:schemeClr val="accent2"/>
          </a:solidFill>
          <a:ln>
            <a:noFill/>
          </a:ln>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eaLnBrk="1" hangingPunct="1">
              <a:spcBef>
                <a:spcPct val="50000"/>
              </a:spcBef>
            </a:pPr>
            <a:r>
              <a:rPr lang="ar-SA" altLang="ar-SA" sz="1800" b="1" dirty="0"/>
              <a:t>قيمة الخليه اذا لم يتحقق </a:t>
            </a:r>
            <a:endParaRPr lang="en-US" altLang="ar-SA" sz="1800" b="1" dirty="0"/>
          </a:p>
        </p:txBody>
      </p:sp>
      <p:sp>
        <p:nvSpPr>
          <p:cNvPr id="45066" name="Line 10"/>
          <p:cNvSpPr>
            <a:spLocks noChangeShapeType="1"/>
          </p:cNvSpPr>
          <p:nvPr/>
        </p:nvSpPr>
        <p:spPr bwMode="auto">
          <a:xfrm flipH="1" flipV="1">
            <a:off x="6444355" y="3271982"/>
            <a:ext cx="1028543" cy="949106"/>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2" name="Rectangle 7"/>
          <p:cNvSpPr>
            <a:spLocks noGrp="1" noChangeArrowheads="1"/>
          </p:cNvSpPr>
          <p:nvPr>
            <p:ph type="title"/>
          </p:nvPr>
        </p:nvSpPr>
        <p:spPr>
          <a:xfrm>
            <a:off x="2843808" y="764704"/>
            <a:ext cx="3332961" cy="451178"/>
          </a:xfrm>
          <a:solidFill>
            <a:schemeClr val="accent2"/>
          </a:solidFill>
        </p:spPr>
        <p:txBody>
          <a:bodyPr>
            <a:normAutofit fontScale="90000"/>
          </a:bodyPr>
          <a:lstStyle/>
          <a:p>
            <a:pPr eaLnBrk="1" hangingPunct="1">
              <a:defRPr/>
            </a:pPr>
            <a:r>
              <a:rPr lang="ar-SA" b="1" dirty="0">
                <a:solidFill>
                  <a:schemeClr val="bg1"/>
                </a:solidFill>
                <a:effectLst>
                  <a:outerShdw blurRad="38100" dist="38100" dir="2700000" algn="tl">
                    <a:srgbClr val="000000"/>
                  </a:outerShdw>
                </a:effectLst>
              </a:rPr>
              <a:t>دالة </a:t>
            </a:r>
            <a:r>
              <a:rPr lang="en-US" b="1" dirty="0">
                <a:solidFill>
                  <a:schemeClr val="bg1"/>
                </a:solidFill>
                <a:effectLst>
                  <a:outerShdw blurRad="38100" dist="38100" dir="2700000" algn="tl">
                    <a:srgbClr val="000000"/>
                  </a:outerShdw>
                </a:effectLst>
              </a:rPr>
              <a:t>IF</a:t>
            </a:r>
          </a:p>
        </p:txBody>
      </p:sp>
    </p:spTree>
    <p:extLst>
      <p:ext uri="{BB962C8B-B14F-4D97-AF65-F5344CB8AC3E}">
        <p14:creationId xmlns:p14="http://schemas.microsoft.com/office/powerpoint/2010/main" val="2688289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blinds(horizontal)">
                                      <p:cBhvr>
                                        <p:cTn id="7" dur="500"/>
                                        <p:tgtEl>
                                          <p:spTgt spid="4506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061"/>
                                        </p:tgtEl>
                                        <p:attrNameLst>
                                          <p:attrName>style.visibility</p:attrName>
                                        </p:attrNameLst>
                                      </p:cBhvr>
                                      <p:to>
                                        <p:strVal val="visible"/>
                                      </p:to>
                                    </p:set>
                                    <p:animEffect transition="in" filter="blinds(horizontal)">
                                      <p:cBhvr>
                                        <p:cTn id="10" dur="500"/>
                                        <p:tgtEl>
                                          <p:spTgt spid="4506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5064"/>
                                        </p:tgtEl>
                                        <p:attrNameLst>
                                          <p:attrName>style.visibility</p:attrName>
                                        </p:attrNameLst>
                                      </p:cBhvr>
                                      <p:to>
                                        <p:strVal val="visible"/>
                                      </p:to>
                                    </p:set>
                                    <p:animEffect transition="in" filter="blinds(horizontal)">
                                      <p:cBhvr>
                                        <p:cTn id="15" dur="500"/>
                                        <p:tgtEl>
                                          <p:spTgt spid="4506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5063"/>
                                        </p:tgtEl>
                                        <p:attrNameLst>
                                          <p:attrName>style.visibility</p:attrName>
                                        </p:attrNameLst>
                                      </p:cBhvr>
                                      <p:to>
                                        <p:strVal val="visible"/>
                                      </p:to>
                                    </p:set>
                                    <p:animEffect transition="in" filter="blinds(horizontal)">
                                      <p:cBhvr>
                                        <p:cTn id="18" dur="500"/>
                                        <p:tgtEl>
                                          <p:spTgt spid="450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5066"/>
                                        </p:tgtEl>
                                        <p:attrNameLst>
                                          <p:attrName>style.visibility</p:attrName>
                                        </p:attrNameLst>
                                      </p:cBhvr>
                                      <p:to>
                                        <p:strVal val="visible"/>
                                      </p:to>
                                    </p:set>
                                    <p:animEffect transition="in" filter="blinds(horizontal)">
                                      <p:cBhvr>
                                        <p:cTn id="23" dur="500"/>
                                        <p:tgtEl>
                                          <p:spTgt spid="4506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5065"/>
                                        </p:tgtEl>
                                        <p:attrNameLst>
                                          <p:attrName>style.visibility</p:attrName>
                                        </p:attrNameLst>
                                      </p:cBhvr>
                                      <p:to>
                                        <p:strVal val="visible"/>
                                      </p:to>
                                    </p:set>
                                    <p:animEffect transition="in" filter="blinds(horizontal)">
                                      <p:cBhvr>
                                        <p:cTn id="26" dur="5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P spid="45063" grpId="0" animBg="1"/>
      <p:bldP spid="45064" grpId="0" animBg="1"/>
      <p:bldP spid="45065" grpId="0" animBg="1"/>
      <p:bldP spid="4506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9138"/>
            <a:ext cx="7560840" cy="410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7" name="Rectangle 7"/>
          <p:cNvSpPr>
            <a:spLocks noGrp="1" noChangeArrowheads="1"/>
          </p:cNvSpPr>
          <p:nvPr>
            <p:ph type="title"/>
          </p:nvPr>
        </p:nvSpPr>
        <p:spPr>
          <a:xfrm>
            <a:off x="2941523" y="980728"/>
            <a:ext cx="3332961" cy="451178"/>
          </a:xfrm>
          <a:solidFill>
            <a:schemeClr val="accent2"/>
          </a:solidFill>
        </p:spPr>
        <p:txBody>
          <a:bodyPr>
            <a:normAutofit fontScale="90000"/>
          </a:bodyPr>
          <a:lstStyle/>
          <a:p>
            <a:pPr eaLnBrk="1" hangingPunct="1">
              <a:defRPr/>
            </a:pPr>
            <a:r>
              <a:rPr lang="ar-SA" b="1" dirty="0">
                <a:solidFill>
                  <a:schemeClr val="bg1"/>
                </a:solidFill>
                <a:effectLst>
                  <a:outerShdw blurRad="38100" dist="38100" dir="2700000" algn="tl">
                    <a:srgbClr val="000000"/>
                  </a:outerShdw>
                </a:effectLst>
              </a:rPr>
              <a:t>نتيجة الدالة </a:t>
            </a:r>
            <a:r>
              <a:rPr lang="en-US" b="1" dirty="0">
                <a:solidFill>
                  <a:schemeClr val="bg1"/>
                </a:solidFill>
                <a:effectLst>
                  <a:outerShdw blurRad="38100" dist="38100" dir="2700000" algn="tl">
                    <a:srgbClr val="000000"/>
                  </a:outerShdw>
                </a:effectLst>
              </a:rPr>
              <a:t>IF</a:t>
            </a:r>
          </a:p>
        </p:txBody>
      </p:sp>
    </p:spTree>
    <p:extLst>
      <p:ext uri="{BB962C8B-B14F-4D97-AF65-F5344CB8AC3E}">
        <p14:creationId xmlns:p14="http://schemas.microsoft.com/office/powerpoint/2010/main" val="1844626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a:buNone/>
            </a:pPr>
            <a:r>
              <a:rPr lang="pt-BR" sz="3200" b="1" dirty="0"/>
              <a:t>=</a:t>
            </a:r>
            <a:r>
              <a:rPr lang="pt-BR" sz="3200" b="1" dirty="0">
                <a:solidFill>
                  <a:schemeClr val="accent2">
                    <a:lumMod val="75000"/>
                  </a:schemeClr>
                </a:solidFill>
              </a:rPr>
              <a:t>IF</a:t>
            </a:r>
            <a:r>
              <a:rPr lang="pt-BR" sz="3200" b="1" dirty="0"/>
              <a:t>(H7&gt;=90;</a:t>
            </a:r>
            <a:endParaRPr lang="ar-SA" sz="3200" b="1" dirty="0"/>
          </a:p>
          <a:p>
            <a:pPr algn="l">
              <a:buNone/>
            </a:pPr>
            <a:r>
              <a:rPr lang="pt-BR" sz="3200" b="1" dirty="0"/>
              <a:t>"A";</a:t>
            </a:r>
            <a:r>
              <a:rPr lang="pt-BR" sz="3200" b="1" dirty="0">
                <a:solidFill>
                  <a:schemeClr val="accent2">
                    <a:lumMod val="75000"/>
                  </a:schemeClr>
                </a:solidFill>
              </a:rPr>
              <a:t>IF</a:t>
            </a:r>
            <a:r>
              <a:rPr lang="pt-BR" sz="3200" b="1" dirty="0"/>
              <a:t>(H7&gt;=80;</a:t>
            </a:r>
            <a:endParaRPr lang="ar-SA" sz="3200" b="1" dirty="0"/>
          </a:p>
          <a:p>
            <a:pPr algn="l">
              <a:buNone/>
            </a:pPr>
            <a:r>
              <a:rPr lang="pt-BR" sz="3200" b="1" dirty="0"/>
              <a:t>"B";</a:t>
            </a:r>
            <a:r>
              <a:rPr lang="pt-BR" sz="3200" b="1" dirty="0">
                <a:solidFill>
                  <a:schemeClr val="accent2">
                    <a:lumMod val="75000"/>
                  </a:schemeClr>
                </a:solidFill>
              </a:rPr>
              <a:t>IF</a:t>
            </a:r>
            <a:r>
              <a:rPr lang="pt-BR" sz="3200" b="1" dirty="0"/>
              <a:t>(H7&gt;=70;</a:t>
            </a:r>
            <a:endParaRPr lang="ar-SA" sz="3200" b="1" dirty="0"/>
          </a:p>
          <a:p>
            <a:pPr algn="l">
              <a:buNone/>
            </a:pPr>
            <a:r>
              <a:rPr lang="pt-BR" sz="3200" b="1" dirty="0"/>
              <a:t>"C";</a:t>
            </a:r>
            <a:r>
              <a:rPr lang="pt-BR" sz="3200" b="1" dirty="0">
                <a:solidFill>
                  <a:schemeClr val="accent2">
                    <a:lumMod val="75000"/>
                  </a:schemeClr>
                </a:solidFill>
              </a:rPr>
              <a:t>IF</a:t>
            </a:r>
            <a:r>
              <a:rPr lang="pt-BR" sz="3200" b="1" dirty="0"/>
              <a:t>(H7&gt;=60;</a:t>
            </a:r>
            <a:endParaRPr lang="ar-SA" sz="3200" b="1" dirty="0"/>
          </a:p>
          <a:p>
            <a:pPr algn="l">
              <a:buNone/>
            </a:pPr>
            <a:r>
              <a:rPr lang="pt-BR" sz="3200" b="1" dirty="0"/>
              <a:t>"D";"H”</a:t>
            </a:r>
            <a:endParaRPr lang="ar-SA" sz="3200" b="1" dirty="0"/>
          </a:p>
          <a:p>
            <a:pPr algn="l">
              <a:buNone/>
            </a:pPr>
            <a:r>
              <a:rPr lang="pt-BR" dirty="0"/>
              <a:t>))))</a:t>
            </a:r>
            <a:endParaRPr lang="ar-SA" dirty="0"/>
          </a:p>
        </p:txBody>
      </p:sp>
      <p:sp>
        <p:nvSpPr>
          <p:cNvPr id="6" name="عنوان 1"/>
          <p:cNvSpPr txBox="1">
            <a:spLocks/>
          </p:cNvSpPr>
          <p:nvPr/>
        </p:nvSpPr>
        <p:spPr>
          <a:xfrm>
            <a:off x="2123728" y="764704"/>
            <a:ext cx="5040559" cy="1224136"/>
          </a:xfrm>
          <a:prstGeom prst="rect">
            <a:avLst/>
          </a:prstGeom>
        </p:spPr>
        <p:txBody>
          <a:bodyPr vert="horz" lIns="91440" tIns="45720" rIns="91440" bIns="45720" rtlCol="0" anchor="b">
            <a:normAutofit fontScale="92500"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800" b="1" i="0" u="none" strike="noStrike" kern="1200" cap="none" spc="0" normalizeH="0" baseline="0" noProof="0" dirty="0">
                <a:ln>
                  <a:noFill/>
                </a:ln>
                <a:solidFill>
                  <a:schemeClr val="tx2">
                    <a:lumMod val="75000"/>
                  </a:schemeClr>
                </a:solidFill>
                <a:effectLst/>
                <a:uLnTx/>
                <a:uFillTx/>
                <a:latin typeface="+mj-lt"/>
                <a:ea typeface="+mj-ea"/>
                <a:cs typeface="+mj-cs"/>
              </a:rPr>
              <a:t>أشهر الدوال المنطقية</a:t>
            </a:r>
          </a:p>
          <a:p>
            <a:pPr marL="0" marR="0" lvl="0" indent="0" algn="ctr" defTabSz="914400" rtl="1" eaLnBrk="1" fontAlgn="auto" latinLnBrk="0" hangingPunct="1">
              <a:lnSpc>
                <a:spcPct val="100000"/>
              </a:lnSpc>
              <a:spcBef>
                <a:spcPct val="0"/>
              </a:spcBef>
              <a:spcAft>
                <a:spcPts val="0"/>
              </a:spcAft>
              <a:buClrTx/>
              <a:buSzTx/>
              <a:buFontTx/>
              <a:buNone/>
              <a:tabLst/>
              <a:defRPr/>
            </a:pPr>
            <a:r>
              <a:rPr lang="ar-SA" sz="3900" b="1" dirty="0">
                <a:solidFill>
                  <a:schemeClr val="accent2">
                    <a:lumMod val="75000"/>
                  </a:schemeClr>
                </a:solidFill>
                <a:latin typeface="+mj-lt"/>
                <a:ea typeface="+mj-ea"/>
                <a:cs typeface="+mj-cs"/>
              </a:rPr>
              <a:t>دالة </a:t>
            </a:r>
            <a:r>
              <a:rPr lang="en-US" sz="3900" b="1" dirty="0">
                <a:solidFill>
                  <a:schemeClr val="accent2">
                    <a:lumMod val="75000"/>
                  </a:schemeClr>
                </a:solidFill>
                <a:latin typeface="+mj-lt"/>
                <a:ea typeface="+mj-ea"/>
                <a:cs typeface="+mj-cs"/>
              </a:rPr>
              <a:t>IF </a:t>
            </a:r>
            <a:r>
              <a:rPr lang="ar-SA" sz="3900" b="1" dirty="0">
                <a:solidFill>
                  <a:schemeClr val="accent2">
                    <a:lumMod val="75000"/>
                  </a:schemeClr>
                </a:solidFill>
                <a:latin typeface="+mj-lt"/>
                <a:ea typeface="+mj-ea"/>
                <a:cs typeface="+mj-cs"/>
              </a:rPr>
              <a:t> المتداخلة</a:t>
            </a:r>
            <a:endParaRPr lang="en-US" sz="3900" b="1" dirty="0">
              <a:solidFill>
                <a:schemeClr val="accent2">
                  <a:lumMod val="75000"/>
                </a:schemeClr>
              </a:solidFill>
              <a:latin typeface="+mj-lt"/>
              <a:ea typeface="+mj-ea"/>
              <a:cs typeface="+mj-cs"/>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764704"/>
            <a:ext cx="1152128" cy="176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dirty="0">
                <a:solidFill>
                  <a:schemeClr val="tx2">
                    <a:lumMod val="75000"/>
                  </a:schemeClr>
                </a:solidFill>
              </a:rPr>
              <a:t>أخطاء الصيغ </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625936821"/>
              </p:ext>
            </p:extLst>
          </p:nvPr>
        </p:nvGraphicFramePr>
        <p:xfrm>
          <a:off x="1115616" y="1916832"/>
          <a:ext cx="7128792" cy="3960439"/>
        </p:xfrm>
        <a:graphic>
          <a:graphicData uri="http://schemas.openxmlformats.org/drawingml/2006/table">
            <a:tbl>
              <a:tblPr rtl="1" firstRow="1" bandRow="1">
                <a:tableStyleId>{21E4AEA4-8DFA-4A89-87EB-49C32662AFE0}</a:tableStyleId>
              </a:tblPr>
              <a:tblGrid>
                <a:gridCol w="3564396">
                  <a:extLst>
                    <a:ext uri="{9D8B030D-6E8A-4147-A177-3AD203B41FA5}">
                      <a16:colId xmlns:a16="http://schemas.microsoft.com/office/drawing/2014/main" val="20000"/>
                    </a:ext>
                  </a:extLst>
                </a:gridCol>
                <a:gridCol w="3564396">
                  <a:extLst>
                    <a:ext uri="{9D8B030D-6E8A-4147-A177-3AD203B41FA5}">
                      <a16:colId xmlns:a16="http://schemas.microsoft.com/office/drawing/2014/main" val="20001"/>
                    </a:ext>
                  </a:extLst>
                </a:gridCol>
              </a:tblGrid>
              <a:tr h="739333">
                <a:tc>
                  <a:txBody>
                    <a:bodyPr/>
                    <a:lstStyle/>
                    <a:p>
                      <a:pPr algn="ctr" rtl="1"/>
                      <a:r>
                        <a:rPr lang="ar-SA" sz="2800" b="1" dirty="0"/>
                        <a:t>الخطأ</a:t>
                      </a:r>
                    </a:p>
                  </a:txBody>
                  <a:tcPr/>
                </a:tc>
                <a:tc>
                  <a:txBody>
                    <a:bodyPr/>
                    <a:lstStyle/>
                    <a:p>
                      <a:pPr algn="ctr" rtl="1"/>
                      <a:r>
                        <a:rPr lang="ar-SA" sz="2800" b="1" dirty="0"/>
                        <a:t>المعنى</a:t>
                      </a:r>
                    </a:p>
                  </a:txBody>
                  <a:tcPr/>
                </a:tc>
                <a:extLst>
                  <a:ext uri="{0D108BD9-81ED-4DB2-BD59-A6C34878D82A}">
                    <a16:rowId xmlns:a16="http://schemas.microsoft.com/office/drawing/2014/main" val="10000"/>
                  </a:ext>
                </a:extLst>
              </a:tr>
              <a:tr h="536851">
                <a:tc>
                  <a:txBody>
                    <a:bodyPr/>
                    <a:lstStyle/>
                    <a:p>
                      <a:pPr algn="ctr" rtl="1"/>
                      <a:r>
                        <a:rPr lang="en-US" sz="2000" b="1" dirty="0"/>
                        <a:t>#NAME</a:t>
                      </a:r>
                      <a:endParaRPr lang="ar-SA" sz="2000" b="1" dirty="0"/>
                    </a:p>
                  </a:txBody>
                  <a:tcPr/>
                </a:tc>
                <a:tc>
                  <a:txBody>
                    <a:bodyPr/>
                    <a:lstStyle/>
                    <a:p>
                      <a:pPr algn="ctr" rtl="1"/>
                      <a:r>
                        <a:rPr lang="ar-SA" sz="2000" b="1" dirty="0"/>
                        <a:t>صحح اسم النطاق</a:t>
                      </a:r>
                      <a:r>
                        <a:rPr lang="ar-SA" sz="2000" b="1" baseline="0" dirty="0"/>
                        <a:t> . إملاء خاطئ</a:t>
                      </a:r>
                      <a:endParaRPr lang="ar-SA" sz="2000" b="1" dirty="0"/>
                    </a:p>
                  </a:txBody>
                  <a:tcPr/>
                </a:tc>
                <a:extLst>
                  <a:ext uri="{0D108BD9-81ED-4DB2-BD59-A6C34878D82A}">
                    <a16:rowId xmlns:a16="http://schemas.microsoft.com/office/drawing/2014/main" val="10001"/>
                  </a:ext>
                </a:extLst>
              </a:tr>
              <a:tr h="536851">
                <a:tc>
                  <a:txBody>
                    <a:bodyPr/>
                    <a:lstStyle/>
                    <a:p>
                      <a:pPr algn="ctr" rtl="1"/>
                      <a:r>
                        <a:rPr lang="en-US" sz="2000" b="1" dirty="0"/>
                        <a:t>#N/A</a:t>
                      </a:r>
                      <a:endParaRPr lang="ar-SA" sz="2000" b="1" dirty="0"/>
                    </a:p>
                  </a:txBody>
                  <a:tcPr/>
                </a:tc>
                <a:tc>
                  <a:txBody>
                    <a:bodyPr/>
                    <a:lstStyle/>
                    <a:p>
                      <a:pPr algn="ctr" rtl="1"/>
                      <a:r>
                        <a:rPr lang="ar-SA" sz="2000" b="1" dirty="0"/>
                        <a:t>صيغة غير متاحة</a:t>
                      </a:r>
                      <a:r>
                        <a:rPr lang="ar-SA" sz="2000" b="1" baseline="0" dirty="0"/>
                        <a:t> , تاكد من وجود قيمة.</a:t>
                      </a:r>
                      <a:endParaRPr lang="ar-SA" sz="2000" b="1" dirty="0"/>
                    </a:p>
                  </a:txBody>
                  <a:tcPr/>
                </a:tc>
                <a:extLst>
                  <a:ext uri="{0D108BD9-81ED-4DB2-BD59-A6C34878D82A}">
                    <a16:rowId xmlns:a16="http://schemas.microsoft.com/office/drawing/2014/main" val="10002"/>
                  </a:ext>
                </a:extLst>
              </a:tr>
              <a:tr h="536851">
                <a:tc>
                  <a:txBody>
                    <a:bodyPr/>
                    <a:lstStyle/>
                    <a:p>
                      <a:pPr algn="ctr" rtl="1"/>
                      <a:r>
                        <a:rPr lang="en-US" sz="2000" b="1" dirty="0"/>
                        <a:t>#REF</a:t>
                      </a:r>
                      <a:endParaRPr lang="ar-SA" sz="2000" b="1" dirty="0"/>
                    </a:p>
                  </a:txBody>
                  <a:tcPr/>
                </a:tc>
                <a:tc>
                  <a:txBody>
                    <a:bodyPr/>
                    <a:lstStyle/>
                    <a:p>
                      <a:pPr algn="ctr" rtl="1"/>
                      <a:r>
                        <a:rPr lang="ar-SA" sz="2000" b="1" dirty="0"/>
                        <a:t>مرجع الخلية غير صالح .</a:t>
                      </a:r>
                    </a:p>
                  </a:txBody>
                  <a:tcPr/>
                </a:tc>
                <a:extLst>
                  <a:ext uri="{0D108BD9-81ED-4DB2-BD59-A6C34878D82A}">
                    <a16:rowId xmlns:a16="http://schemas.microsoft.com/office/drawing/2014/main" val="10003"/>
                  </a:ext>
                </a:extLst>
              </a:tr>
              <a:tr h="536851">
                <a:tc>
                  <a:txBody>
                    <a:bodyPr/>
                    <a:lstStyle/>
                    <a:p>
                      <a:pPr algn="ctr" rtl="1"/>
                      <a:r>
                        <a:rPr lang="en-US" sz="2000" b="1" dirty="0"/>
                        <a:t>#VALUE</a:t>
                      </a:r>
                      <a:endParaRPr lang="ar-SA" sz="2000" b="1" dirty="0"/>
                    </a:p>
                  </a:txBody>
                  <a:tcPr/>
                </a:tc>
                <a:tc>
                  <a:txBody>
                    <a:bodyPr/>
                    <a:lstStyle/>
                    <a:p>
                      <a:pPr algn="ctr" rtl="1"/>
                      <a:r>
                        <a:rPr lang="ar-SA" sz="2000" b="1" dirty="0"/>
                        <a:t>المعامل</a:t>
                      </a:r>
                      <a:r>
                        <a:rPr lang="ar-SA" sz="2000" b="1" baseline="0" dirty="0"/>
                        <a:t> خطأ .</a:t>
                      </a:r>
                      <a:endParaRPr lang="ar-SA" sz="2000" b="1" dirty="0"/>
                    </a:p>
                  </a:txBody>
                  <a:tcPr/>
                </a:tc>
                <a:extLst>
                  <a:ext uri="{0D108BD9-81ED-4DB2-BD59-A6C34878D82A}">
                    <a16:rowId xmlns:a16="http://schemas.microsoft.com/office/drawing/2014/main" val="10004"/>
                  </a:ext>
                </a:extLst>
              </a:tr>
              <a:tr h="536851">
                <a:tc>
                  <a:txBody>
                    <a:bodyPr/>
                    <a:lstStyle/>
                    <a:p>
                      <a:pPr algn="ctr" rtl="1"/>
                      <a:r>
                        <a:rPr lang="en-US" sz="2000" b="1" dirty="0"/>
                        <a:t>#DIV/0</a:t>
                      </a:r>
                      <a:endParaRPr lang="ar-SA" sz="2000" b="1" dirty="0"/>
                    </a:p>
                  </a:txBody>
                  <a:tcPr/>
                </a:tc>
                <a:tc>
                  <a:txBody>
                    <a:bodyPr/>
                    <a:lstStyle/>
                    <a:p>
                      <a:pPr algn="ctr" rtl="1"/>
                      <a:r>
                        <a:rPr lang="ar-SA" sz="2000" b="1" dirty="0"/>
                        <a:t>لا يصح القسمة على الصفر</a:t>
                      </a:r>
                      <a:r>
                        <a:rPr lang="ar-SA" sz="2000" b="1" baseline="0" dirty="0"/>
                        <a:t> .</a:t>
                      </a:r>
                      <a:endParaRPr lang="ar-SA" sz="2000" b="1" dirty="0"/>
                    </a:p>
                  </a:txBody>
                  <a:tcPr/>
                </a:tc>
                <a:extLst>
                  <a:ext uri="{0D108BD9-81ED-4DB2-BD59-A6C34878D82A}">
                    <a16:rowId xmlns:a16="http://schemas.microsoft.com/office/drawing/2014/main" val="10005"/>
                  </a:ext>
                </a:extLst>
              </a:tr>
              <a:tr h="536851">
                <a:tc>
                  <a:txBody>
                    <a:bodyPr/>
                    <a:lstStyle/>
                    <a:p>
                      <a:pPr algn="ctr" rtl="1"/>
                      <a:r>
                        <a:rPr lang="en-US" sz="2000" b="1" dirty="0"/>
                        <a:t>###########</a:t>
                      </a:r>
                      <a:endParaRPr lang="ar-SA" sz="2000" b="1" dirty="0"/>
                    </a:p>
                  </a:txBody>
                  <a:tcPr/>
                </a:tc>
                <a:tc>
                  <a:txBody>
                    <a:bodyPr/>
                    <a:lstStyle/>
                    <a:p>
                      <a:pPr algn="ctr" rtl="1"/>
                      <a:r>
                        <a:rPr lang="ar-SA" sz="2000" b="1" dirty="0"/>
                        <a:t>العمود ضيق لذلك زد عرض العمود .</a:t>
                      </a:r>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txBox="1">
            <a:spLocks/>
          </p:cNvSpPr>
          <p:nvPr/>
        </p:nvSpPr>
        <p:spPr>
          <a:xfrm>
            <a:off x="1619672" y="1196752"/>
            <a:ext cx="6190830" cy="910016"/>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ar-SA" b="1" dirty="0">
                <a:solidFill>
                  <a:schemeClr val="accent2"/>
                </a:solidFill>
              </a:rPr>
              <a:t>المخططات البيانية (</a:t>
            </a:r>
            <a:r>
              <a:rPr lang="en-US" b="1" dirty="0">
                <a:solidFill>
                  <a:schemeClr val="accent2"/>
                </a:solidFill>
              </a:rPr>
              <a:t>Chart </a:t>
            </a:r>
            <a:r>
              <a:rPr lang="ar-SA" b="1" dirty="0">
                <a:solidFill>
                  <a:schemeClr val="accent2"/>
                </a:solidFill>
              </a:rPr>
              <a:t>) </a:t>
            </a:r>
            <a:endParaRPr lang="ar-SA" sz="4000" dirty="0">
              <a:solidFill>
                <a:schemeClr val="accent2"/>
              </a:solidFill>
            </a:endParaRPr>
          </a:p>
        </p:txBody>
      </p:sp>
      <p:pic>
        <p:nvPicPr>
          <p:cNvPr id="2" name="صورة 1"/>
          <p:cNvPicPr>
            <a:picLocks noChangeAspect="1"/>
          </p:cNvPicPr>
          <p:nvPr/>
        </p:nvPicPr>
        <p:blipFill rotWithShape="1">
          <a:blip r:embed="rId2"/>
          <a:srcRect l="5261" t="6901" r="20172" b="49799"/>
          <a:stretch/>
        </p:blipFill>
        <p:spPr>
          <a:xfrm>
            <a:off x="1187624" y="2348880"/>
            <a:ext cx="6840760" cy="3167540"/>
          </a:xfrm>
          <a:prstGeom prst="rect">
            <a:avLst/>
          </a:prstGeom>
        </p:spPr>
      </p:pic>
    </p:spTree>
    <p:extLst>
      <p:ext uri="{BB962C8B-B14F-4D97-AF65-F5344CB8AC3E}">
        <p14:creationId xmlns:p14="http://schemas.microsoft.com/office/powerpoint/2010/main" val="1027319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75656" y="1340768"/>
            <a:ext cx="6336704" cy="4179876"/>
          </a:xfrm>
        </p:spPr>
        <p:txBody>
          <a:bodyPr/>
          <a:lstStyle/>
          <a:p>
            <a:r>
              <a:rPr lang="ar-SA" sz="3600" b="1" u="sng" dirty="0">
                <a:solidFill>
                  <a:schemeClr val="accent2"/>
                </a:solidFill>
              </a:rPr>
              <a:t>المخططات البيانية (</a:t>
            </a:r>
            <a:r>
              <a:rPr lang="en-US" sz="3600" b="1" u="sng" dirty="0">
                <a:solidFill>
                  <a:schemeClr val="accent2"/>
                </a:solidFill>
              </a:rPr>
              <a:t>Chart </a:t>
            </a:r>
            <a:r>
              <a:rPr lang="ar-SA" sz="3600" b="1" u="sng" dirty="0">
                <a:solidFill>
                  <a:schemeClr val="accent2"/>
                </a:solidFill>
              </a:rPr>
              <a:t>) </a:t>
            </a:r>
            <a:r>
              <a:rPr lang="ar-SA" sz="3200" dirty="0">
                <a:solidFill>
                  <a:schemeClr val="accent2"/>
                </a:solidFill>
              </a:rPr>
              <a:t>: </a:t>
            </a:r>
          </a:p>
          <a:p>
            <a:pPr>
              <a:buNone/>
            </a:pPr>
            <a:r>
              <a:rPr lang="ar-SA" dirty="0">
                <a:solidFill>
                  <a:schemeClr val="accent2"/>
                </a:solidFill>
              </a:rPr>
              <a:t>  </a:t>
            </a:r>
            <a:r>
              <a:rPr lang="ar-SA" dirty="0"/>
              <a:t>هي تمثيل للبيانات التي تشتمل عليها ورقة العمل برسوم وأشكال بيانية مختلفة .</a:t>
            </a:r>
          </a:p>
          <a:p>
            <a:pPr>
              <a:buNone/>
            </a:pPr>
            <a:r>
              <a:rPr lang="ar-SA" dirty="0"/>
              <a:t>      منها على سبيل المثال :</a:t>
            </a:r>
          </a:p>
          <a:p>
            <a:r>
              <a:rPr lang="ar-SA" dirty="0"/>
              <a:t>التمثيل البياني بالأعمدة (</a:t>
            </a:r>
            <a:r>
              <a:rPr lang="en-US" dirty="0"/>
              <a:t>Column</a:t>
            </a:r>
            <a:r>
              <a:rPr lang="ar-SA" dirty="0"/>
              <a:t>).</a:t>
            </a:r>
          </a:p>
          <a:p>
            <a:r>
              <a:rPr lang="ar-SA" dirty="0"/>
              <a:t>الأشكال الدائرية (</a:t>
            </a:r>
            <a:r>
              <a:rPr lang="en-US" dirty="0"/>
              <a:t>Pie</a:t>
            </a:r>
            <a:r>
              <a:rPr lang="ar-SA" dirty="0"/>
              <a:t>).</a:t>
            </a:r>
          </a:p>
          <a:p>
            <a:r>
              <a:rPr lang="ar-SA" dirty="0"/>
              <a:t>المساحة (</a:t>
            </a:r>
            <a:r>
              <a:rPr lang="en-US" dirty="0"/>
              <a:t>Area</a:t>
            </a:r>
            <a:r>
              <a:rPr lang="ar-SA" dirty="0"/>
              <a:t>).</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869160"/>
            <a:ext cx="5544616" cy="91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مخطط 2"/>
          <p:cNvGraphicFramePr>
            <a:graphicFrameLocks/>
          </p:cNvGraphicFramePr>
          <p:nvPr>
            <p:extLst>
              <p:ext uri="{D42A27DB-BD31-4B8C-83A1-F6EECF244321}">
                <p14:modId xmlns:p14="http://schemas.microsoft.com/office/powerpoint/2010/main" val="4212941509"/>
              </p:ext>
            </p:extLst>
          </p:nvPr>
        </p:nvGraphicFramePr>
        <p:xfrm>
          <a:off x="1331640" y="3573016"/>
          <a:ext cx="3456383" cy="2207722"/>
        </p:xfrm>
        <a:graphic>
          <a:graphicData uri="http://schemas.openxmlformats.org/drawingml/2006/chart">
            <c:chart xmlns:c="http://schemas.openxmlformats.org/drawingml/2006/chart" xmlns:r="http://schemas.openxmlformats.org/officeDocument/2006/relationships" r:id="rId2"/>
          </a:graphicData>
        </a:graphic>
      </p:graphicFrame>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334" y="1268760"/>
            <a:ext cx="4902371" cy="201622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55519" y="3861048"/>
            <a:ext cx="2312825" cy="830997"/>
          </a:xfrm>
          <a:prstGeom prst="rect">
            <a:avLst/>
          </a:prstGeom>
          <a:noFill/>
        </p:spPr>
        <p:txBody>
          <a:bodyPr wrap="square" rtlCol="1">
            <a:spAutoFit/>
          </a:bodyPr>
          <a:lstStyle/>
          <a:p>
            <a:pPr algn="ctr"/>
            <a:r>
              <a:rPr lang="ar-SA" sz="2400" dirty="0"/>
              <a:t>تمثيل جدول بيانات برسم بياني</a:t>
            </a:r>
          </a:p>
        </p:txBody>
      </p:sp>
      <p:cxnSp>
        <p:nvCxnSpPr>
          <p:cNvPr id="8" name="Elbow Connector 7"/>
          <p:cNvCxnSpPr/>
          <p:nvPr/>
        </p:nvCxnSpPr>
        <p:spPr>
          <a:xfrm rot="5400000">
            <a:off x="1613931" y="2210605"/>
            <a:ext cx="1296144" cy="852614"/>
          </a:xfrm>
          <a:prstGeom prst="bentConnector3">
            <a:avLst>
              <a:gd name="adj1" fmla="val -2434"/>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06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b="11111"/>
          <a:stretch/>
        </p:blipFill>
        <p:spPr>
          <a:xfrm>
            <a:off x="755576" y="1268760"/>
            <a:ext cx="7823368" cy="5040560"/>
          </a:xfrm>
          <a:prstGeom prst="rect">
            <a:avLst/>
          </a:prstGeom>
        </p:spPr>
      </p:pic>
      <p:sp>
        <p:nvSpPr>
          <p:cNvPr id="3" name="Rectangle 2"/>
          <p:cNvSpPr txBox="1">
            <a:spLocks noChangeArrowheads="1"/>
          </p:cNvSpPr>
          <p:nvPr/>
        </p:nvSpPr>
        <p:spPr>
          <a:xfrm>
            <a:off x="2267744" y="404664"/>
            <a:ext cx="4341073" cy="719733"/>
          </a:xfrm>
          <a:prstGeom prst="rect">
            <a:avLst/>
          </a:prstGeom>
          <a:solidFill>
            <a:schemeClr val="accent4">
              <a:lumMod val="75000"/>
            </a:schemeClr>
          </a:solidFill>
        </p:spPr>
        <p:style>
          <a:lnRef idx="1">
            <a:schemeClr val="accent3"/>
          </a:lnRef>
          <a:fillRef idx="2">
            <a:schemeClr val="accent3"/>
          </a:fillRef>
          <a:effectRef idx="1">
            <a:schemeClr val="accent3"/>
          </a:effectRef>
          <a:fontRef idx="minor">
            <a:schemeClr val="dk1"/>
          </a:fontRef>
        </p:style>
        <p:txBody>
          <a:bodyPr>
            <a:normAutofit fontScale="97500" lnSpcReduction="10000"/>
          </a:bodyPr>
          <a:lstStyle>
            <a:lvl1pPr algn="ctr" defTabSz="914400" rtl="1" eaLnBrk="1" latinLnBrk="0" hangingPunct="1">
              <a:spcBef>
                <a:spcPct val="0"/>
              </a:spcBef>
              <a:buNone/>
              <a:defRPr sz="4400" kern="1200">
                <a:solidFill>
                  <a:schemeClr val="dk1"/>
                </a:solidFill>
                <a:latin typeface="+mn-lt"/>
                <a:ea typeface="+mn-ea"/>
                <a:cs typeface="+mn-cs"/>
              </a:defRPr>
            </a:lvl1pPr>
            <a:lvl2pPr rtl="1" eaLnBrk="1" hangingPunct="1">
              <a:defRPr>
                <a:solidFill>
                  <a:schemeClr val="dk1"/>
                </a:solidFill>
                <a:latin typeface="+mn-lt"/>
                <a:ea typeface="+mn-ea"/>
                <a:cs typeface="+mn-cs"/>
              </a:defRPr>
            </a:lvl2pPr>
            <a:lvl3pPr rtl="1" eaLnBrk="1" hangingPunct="1">
              <a:defRPr>
                <a:solidFill>
                  <a:schemeClr val="dk1"/>
                </a:solidFill>
                <a:latin typeface="+mn-lt"/>
                <a:ea typeface="+mn-ea"/>
                <a:cs typeface="+mn-cs"/>
              </a:defRPr>
            </a:lvl3pPr>
            <a:lvl4pPr rtl="1" eaLnBrk="1" hangingPunct="1">
              <a:defRPr>
                <a:solidFill>
                  <a:schemeClr val="dk1"/>
                </a:solidFill>
                <a:latin typeface="+mn-lt"/>
                <a:ea typeface="+mn-ea"/>
                <a:cs typeface="+mn-cs"/>
              </a:defRPr>
            </a:lvl4pPr>
            <a:lvl5pPr rtl="1" eaLnBrk="1" hangingPunct="1">
              <a:defRPr>
                <a:solidFill>
                  <a:schemeClr val="dk1"/>
                </a:solidFill>
                <a:latin typeface="+mn-lt"/>
                <a:ea typeface="+mn-ea"/>
                <a:cs typeface="+mn-cs"/>
              </a:defRPr>
            </a:lvl5pPr>
            <a:lvl6pPr rtl="1" eaLnBrk="1" hangingPunct="1">
              <a:defRPr>
                <a:solidFill>
                  <a:schemeClr val="dk1"/>
                </a:solidFill>
                <a:latin typeface="+mn-lt"/>
                <a:ea typeface="+mn-ea"/>
                <a:cs typeface="+mn-cs"/>
              </a:defRPr>
            </a:lvl6pPr>
            <a:lvl7pPr rtl="1" eaLnBrk="1" hangingPunct="1">
              <a:defRPr>
                <a:solidFill>
                  <a:schemeClr val="dk1"/>
                </a:solidFill>
                <a:latin typeface="+mn-lt"/>
                <a:ea typeface="+mn-ea"/>
                <a:cs typeface="+mn-cs"/>
              </a:defRPr>
            </a:lvl7pPr>
            <a:lvl8pPr rtl="1" eaLnBrk="1" hangingPunct="1">
              <a:defRPr>
                <a:solidFill>
                  <a:schemeClr val="dk1"/>
                </a:solidFill>
                <a:latin typeface="+mn-lt"/>
                <a:ea typeface="+mn-ea"/>
                <a:cs typeface="+mn-cs"/>
              </a:defRPr>
            </a:lvl8pPr>
            <a:lvl9pPr rtl="1" eaLnBrk="1" hangingPunct="1">
              <a:defRPr>
                <a:solidFill>
                  <a:schemeClr val="dk1"/>
                </a:solidFill>
                <a:latin typeface="+mn-lt"/>
                <a:ea typeface="+mn-ea"/>
                <a:cs typeface="+mn-cs"/>
              </a:defRPr>
            </a:lvl9pPr>
          </a:lstStyle>
          <a:p>
            <a:pPr>
              <a:defRPr/>
            </a:pPr>
            <a:r>
              <a:rPr lang="ar-SA" b="1" dirty="0">
                <a:solidFill>
                  <a:schemeClr val="bg1"/>
                </a:solidFill>
                <a:effectLst>
                  <a:outerShdw blurRad="38100" dist="38100" dir="2700000" algn="tl">
                    <a:srgbClr val="000000"/>
                  </a:outerShdw>
                </a:effectLst>
              </a:rPr>
              <a:t>شاشة البدء </a:t>
            </a:r>
            <a:endParaRPr lang="en-US"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692059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23031" y="836712"/>
            <a:ext cx="4937201" cy="720080"/>
          </a:xfrm>
          <a:solidFill>
            <a:schemeClr val="accent4">
              <a:lumMod val="75000"/>
            </a:schemeClr>
          </a:solidFill>
        </p:spPr>
        <p:txBody>
          <a:bodyPr vert="horz" lIns="91440" tIns="45720" rIns="91440" bIns="45720" rtlCol="0" anchor="ctr">
            <a:normAutofit fontScale="90000"/>
          </a:bodyPr>
          <a:lstStyle/>
          <a:p>
            <a:r>
              <a:rPr lang="ar-SA" b="1" dirty="0">
                <a:solidFill>
                  <a:schemeClr val="bg1"/>
                </a:solidFill>
                <a:effectLst>
                  <a:outerShdw blurRad="38100" dist="38100" dir="2700000" algn="tl">
                    <a:srgbClr val="000000"/>
                  </a:outerShdw>
                </a:effectLst>
              </a:rPr>
              <a:t>أدوات المخطط</a:t>
            </a:r>
          </a:p>
        </p:txBody>
      </p:sp>
      <p:sp>
        <p:nvSpPr>
          <p:cNvPr id="3" name="عنصر نائب للمحتوى 2"/>
          <p:cNvSpPr>
            <a:spLocks noGrp="1"/>
          </p:cNvSpPr>
          <p:nvPr>
            <p:ph idx="1"/>
          </p:nvPr>
        </p:nvSpPr>
        <p:spPr>
          <a:xfrm>
            <a:off x="1479442" y="1988818"/>
            <a:ext cx="6196405" cy="2029823"/>
          </a:xfrm>
        </p:spPr>
        <p:txBody>
          <a:bodyPr numCol="1">
            <a:noAutofit/>
          </a:bodyPr>
          <a:lstStyle/>
          <a:p>
            <a:r>
              <a:rPr lang="ar-SA" dirty="0">
                <a:solidFill>
                  <a:srgbClr val="C00000"/>
                </a:solidFill>
              </a:rPr>
              <a:t>التصميم :</a:t>
            </a:r>
            <a:endParaRPr lang="en-US" dirty="0">
              <a:solidFill>
                <a:srgbClr val="C00000"/>
              </a:solidFill>
            </a:endParaRPr>
          </a:p>
          <a:p>
            <a:pPr marL="457200" indent="-457200">
              <a:buFont typeface="+mj-lt"/>
              <a:buAutoNum type="arabicPeriod"/>
            </a:pPr>
            <a:r>
              <a:rPr lang="ar-SA" dirty="0"/>
              <a:t>تغيير الألوان .</a:t>
            </a:r>
          </a:p>
          <a:p>
            <a:pPr marL="457200" indent="-457200">
              <a:buFont typeface="+mj-lt"/>
              <a:buAutoNum type="arabicPeriod"/>
            </a:pPr>
            <a:r>
              <a:rPr lang="ar-SA" dirty="0"/>
              <a:t>تخطيط سريع .</a:t>
            </a:r>
          </a:p>
          <a:p>
            <a:pPr marL="457200" indent="-457200">
              <a:buFont typeface="+mj-lt"/>
              <a:buAutoNum type="arabicPeriod"/>
            </a:pPr>
            <a:r>
              <a:rPr lang="ar-SA" dirty="0"/>
              <a:t>نقل المخطط .</a:t>
            </a:r>
          </a:p>
          <a:p>
            <a:r>
              <a:rPr lang="ar-SA" dirty="0">
                <a:solidFill>
                  <a:srgbClr val="C00000"/>
                </a:solidFill>
              </a:rPr>
              <a:t>التنسيق :</a:t>
            </a:r>
          </a:p>
          <a:p>
            <a:r>
              <a:rPr lang="ar-SA" dirty="0"/>
              <a:t>أنماط الاشكال .</a:t>
            </a:r>
          </a:p>
          <a:p>
            <a:pPr algn="r"/>
            <a:r>
              <a:rPr lang="ar-SA" dirty="0"/>
              <a:t>أنماط </a:t>
            </a:r>
            <a:r>
              <a:rPr lang="en-US" dirty="0"/>
              <a:t>WordArt</a:t>
            </a:r>
            <a:r>
              <a:rPr lang="ar-SA" dirty="0"/>
              <a:t> .</a:t>
            </a:r>
          </a:p>
        </p:txBody>
      </p:sp>
    </p:spTree>
    <p:extLst>
      <p:ext uri="{BB962C8B-B14F-4D97-AF65-F5344CB8AC3E}">
        <p14:creationId xmlns:p14="http://schemas.microsoft.com/office/powerpoint/2010/main" val="484724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1" y="908720"/>
            <a:ext cx="5040560" cy="504056"/>
          </a:xfrm>
          <a:solidFill>
            <a:schemeClr val="accent4">
              <a:lumMod val="75000"/>
            </a:schemeClr>
          </a:solidFill>
        </p:spPr>
        <p:txBody>
          <a:bodyPr vert="horz" lIns="91440" tIns="45720" rIns="91440" bIns="45720" rtlCol="0" anchor="ctr">
            <a:normAutofit fontScale="90000"/>
          </a:bodyPr>
          <a:lstStyle/>
          <a:p>
            <a:r>
              <a:rPr lang="ar-SA" b="1" dirty="0">
                <a:solidFill>
                  <a:schemeClr val="bg1"/>
                </a:solidFill>
                <a:effectLst>
                  <a:outerShdw blurRad="38100" dist="38100" dir="2700000" algn="tl">
                    <a:srgbClr val="000000"/>
                  </a:outerShdw>
                </a:effectLst>
              </a:rPr>
              <a:t>ضبط خصائص الصفحة</a:t>
            </a:r>
          </a:p>
        </p:txBody>
      </p:sp>
      <p:sp>
        <p:nvSpPr>
          <p:cNvPr id="3" name="Content Placeholder 2"/>
          <p:cNvSpPr>
            <a:spLocks noGrp="1"/>
          </p:cNvSpPr>
          <p:nvPr>
            <p:ph idx="1"/>
          </p:nvPr>
        </p:nvSpPr>
        <p:spPr>
          <a:xfrm>
            <a:off x="971600" y="2119257"/>
            <a:ext cx="6687845" cy="3603812"/>
          </a:xfrm>
        </p:spPr>
        <p:txBody>
          <a:bodyPr/>
          <a:lstStyle/>
          <a:p>
            <a:r>
              <a:rPr lang="ar-SA" dirty="0"/>
              <a:t>ضبط اتجاه الطباعة.</a:t>
            </a:r>
          </a:p>
          <a:p>
            <a:r>
              <a:rPr lang="ar-SA" dirty="0"/>
              <a:t>حجم الصفحة .</a:t>
            </a:r>
          </a:p>
          <a:p>
            <a:r>
              <a:rPr lang="ar-SA" dirty="0"/>
              <a:t>ضبط هوامش الصفحة . </a:t>
            </a:r>
          </a:p>
        </p:txBody>
      </p:sp>
    </p:spTree>
    <p:extLst>
      <p:ext uri="{BB962C8B-B14F-4D97-AF65-F5344CB8AC3E}">
        <p14:creationId xmlns:p14="http://schemas.microsoft.com/office/powerpoint/2010/main" val="235029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b="15606"/>
          <a:stretch/>
        </p:blipFill>
        <p:spPr>
          <a:xfrm>
            <a:off x="945814" y="1415843"/>
            <a:ext cx="7154577" cy="4528543"/>
          </a:xfrm>
          <a:prstGeom prst="rect">
            <a:avLst/>
          </a:prstGeom>
        </p:spPr>
      </p:pic>
      <p:sp>
        <p:nvSpPr>
          <p:cNvPr id="6149" name="Line 5"/>
          <p:cNvSpPr>
            <a:spLocks noChangeShapeType="1"/>
          </p:cNvSpPr>
          <p:nvPr/>
        </p:nvSpPr>
        <p:spPr bwMode="auto">
          <a:xfrm>
            <a:off x="2699793" y="2618145"/>
            <a:ext cx="2592288" cy="51730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150" name="Text Box 6"/>
          <p:cNvSpPr txBox="1">
            <a:spLocks noChangeArrowheads="1"/>
          </p:cNvSpPr>
          <p:nvPr/>
        </p:nvSpPr>
        <p:spPr bwMode="auto">
          <a:xfrm>
            <a:off x="5363791" y="2952094"/>
            <a:ext cx="1728787" cy="366712"/>
          </a:xfrm>
          <a:prstGeom prst="rect">
            <a:avLst/>
          </a:prstGeom>
          <a:solidFill>
            <a:schemeClr val="bg2">
              <a:lumMod val="50000"/>
            </a:schemeClr>
          </a:solidFill>
          <a:ln>
            <a:noFill/>
          </a:ln>
        </p:spPr>
        <p:txBody>
          <a:bodyPr>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algn="ctr" eaLnBrk="1" hangingPunct="1">
              <a:spcBef>
                <a:spcPct val="50000"/>
              </a:spcBef>
            </a:pPr>
            <a:r>
              <a:rPr lang="ar-SA" sz="1800" b="1" dirty="0"/>
              <a:t>شريط الصيغة</a:t>
            </a:r>
            <a:endParaRPr lang="en-US" sz="1800" b="1" dirty="0"/>
          </a:p>
        </p:txBody>
      </p:sp>
      <p:sp>
        <p:nvSpPr>
          <p:cNvPr id="6151" name="Line 7"/>
          <p:cNvSpPr>
            <a:spLocks noChangeShapeType="1"/>
          </p:cNvSpPr>
          <p:nvPr/>
        </p:nvSpPr>
        <p:spPr bwMode="auto">
          <a:xfrm>
            <a:off x="1763688" y="2780928"/>
            <a:ext cx="795954" cy="64979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153" name="Text Box 9"/>
          <p:cNvSpPr txBox="1">
            <a:spLocks noChangeArrowheads="1"/>
          </p:cNvSpPr>
          <p:nvPr/>
        </p:nvSpPr>
        <p:spPr bwMode="auto">
          <a:xfrm>
            <a:off x="3650264" y="906744"/>
            <a:ext cx="1241992" cy="369332"/>
          </a:xfrm>
          <a:prstGeom prst="rect">
            <a:avLst/>
          </a:prstGeom>
          <a:solidFill>
            <a:schemeClr val="bg2">
              <a:lumMod val="50000"/>
            </a:schemeClr>
          </a:solidFill>
          <a:ln>
            <a:noFill/>
          </a:ln>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eaLnBrk="1" hangingPunct="1">
              <a:spcBef>
                <a:spcPct val="50000"/>
              </a:spcBef>
            </a:pPr>
            <a:r>
              <a:rPr lang="ar-SA" sz="1800" b="1" dirty="0"/>
              <a:t>شريط العنوان</a:t>
            </a:r>
            <a:endParaRPr lang="en-US" sz="1800" b="1" dirty="0"/>
          </a:p>
        </p:txBody>
      </p:sp>
      <p:sp>
        <p:nvSpPr>
          <p:cNvPr id="6154" name="Line 10"/>
          <p:cNvSpPr>
            <a:spLocks noChangeShapeType="1"/>
          </p:cNvSpPr>
          <p:nvPr/>
        </p:nvSpPr>
        <p:spPr bwMode="auto">
          <a:xfrm flipH="1">
            <a:off x="5796135" y="1249486"/>
            <a:ext cx="398083" cy="81136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155" name="Text Box 11"/>
          <p:cNvSpPr txBox="1">
            <a:spLocks noChangeArrowheads="1"/>
          </p:cNvSpPr>
          <p:nvPr/>
        </p:nvSpPr>
        <p:spPr bwMode="auto">
          <a:xfrm>
            <a:off x="6902438" y="894800"/>
            <a:ext cx="1728788" cy="366712"/>
          </a:xfrm>
          <a:prstGeom prst="rect">
            <a:avLst/>
          </a:prstGeom>
          <a:solidFill>
            <a:schemeClr val="bg2">
              <a:lumMod val="50000"/>
            </a:schemeClr>
          </a:solidFill>
          <a:ln>
            <a:noFill/>
          </a:ln>
        </p:spPr>
        <p:txBody>
          <a:bodyPr>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algn="ctr" eaLnBrk="1" hangingPunct="1">
              <a:spcBef>
                <a:spcPct val="50000"/>
              </a:spcBef>
            </a:pPr>
            <a:r>
              <a:rPr lang="ar-SA" sz="1800" b="1" dirty="0"/>
              <a:t>شريط القوائم</a:t>
            </a:r>
            <a:endParaRPr lang="en-US" sz="1800" b="1" dirty="0"/>
          </a:p>
        </p:txBody>
      </p:sp>
      <p:sp>
        <p:nvSpPr>
          <p:cNvPr id="6156" name="Line 12"/>
          <p:cNvSpPr>
            <a:spLocks noChangeShapeType="1"/>
          </p:cNvSpPr>
          <p:nvPr/>
        </p:nvSpPr>
        <p:spPr bwMode="auto">
          <a:xfrm flipH="1">
            <a:off x="4465430" y="1273456"/>
            <a:ext cx="322594" cy="14500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157" name="Text Box 13"/>
          <p:cNvSpPr txBox="1">
            <a:spLocks noChangeArrowheads="1"/>
          </p:cNvSpPr>
          <p:nvPr/>
        </p:nvSpPr>
        <p:spPr bwMode="auto">
          <a:xfrm>
            <a:off x="5013749" y="906744"/>
            <a:ext cx="1728788" cy="366712"/>
          </a:xfrm>
          <a:prstGeom prst="rect">
            <a:avLst/>
          </a:prstGeom>
          <a:solidFill>
            <a:schemeClr val="bg2">
              <a:lumMod val="50000"/>
            </a:schemeClr>
          </a:solidFill>
          <a:ln>
            <a:noFill/>
          </a:ln>
        </p:spPr>
        <p:txBody>
          <a:bodyPr>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eaLnBrk="1" hangingPunct="1">
              <a:spcBef>
                <a:spcPct val="50000"/>
              </a:spcBef>
            </a:pPr>
            <a:r>
              <a:rPr lang="ar-SA" sz="1800" b="1" dirty="0"/>
              <a:t>شريط  أدوات القائمة</a:t>
            </a:r>
            <a:endParaRPr lang="en-US" sz="1800" b="1" dirty="0"/>
          </a:p>
        </p:txBody>
      </p:sp>
      <p:sp>
        <p:nvSpPr>
          <p:cNvPr id="6158" name="Line 14"/>
          <p:cNvSpPr>
            <a:spLocks noChangeShapeType="1"/>
          </p:cNvSpPr>
          <p:nvPr/>
        </p:nvSpPr>
        <p:spPr bwMode="auto">
          <a:xfrm flipH="1">
            <a:off x="7308303" y="1276494"/>
            <a:ext cx="458528" cy="42431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14" name="TextBox 13"/>
          <p:cNvSpPr txBox="1"/>
          <p:nvPr/>
        </p:nvSpPr>
        <p:spPr>
          <a:xfrm>
            <a:off x="2580090" y="3573016"/>
            <a:ext cx="2853566" cy="1815882"/>
          </a:xfrm>
          <a:prstGeom prst="rect">
            <a:avLst/>
          </a:prstGeom>
          <a:solidFill>
            <a:schemeClr val="accent4">
              <a:lumMod val="75000"/>
            </a:schemeClr>
          </a:solidFill>
          <a:ln w="76200" cmpd="sng">
            <a:solidFill>
              <a:schemeClr val="tx1"/>
            </a:solidFill>
          </a:ln>
        </p:spPr>
        <p:txBody>
          <a:bodyPr wrap="square" rtlCol="1">
            <a:spAutoFit/>
          </a:bodyPr>
          <a:lstStyle/>
          <a:p>
            <a:pPr algn="ctr"/>
            <a:r>
              <a:rPr lang="ar-SA" sz="2800" b="1" dirty="0">
                <a:solidFill>
                  <a:schemeClr val="bg1"/>
                </a:solidFill>
              </a:rPr>
              <a:t>عنوان الخلية :</a:t>
            </a:r>
          </a:p>
          <a:p>
            <a:pPr algn="ctr"/>
            <a:r>
              <a:rPr lang="ar-SA" sz="2800" dirty="0">
                <a:solidFill>
                  <a:schemeClr val="bg1"/>
                </a:solidFill>
              </a:rPr>
              <a:t>يبدا بأسم العمود</a:t>
            </a:r>
          </a:p>
          <a:p>
            <a:pPr algn="ctr"/>
            <a:r>
              <a:rPr lang="ar-SA" sz="2800" dirty="0">
                <a:solidFill>
                  <a:schemeClr val="bg1"/>
                </a:solidFill>
              </a:rPr>
              <a:t>ثم رقم الصف </a:t>
            </a:r>
          </a:p>
          <a:p>
            <a:pPr algn="ctr"/>
            <a:r>
              <a:rPr lang="en-US" sz="2800" dirty="0">
                <a:solidFill>
                  <a:schemeClr val="bg1"/>
                </a:solidFill>
              </a:rPr>
              <a:t>A1 </a:t>
            </a:r>
            <a:endParaRPr lang="ar-SA" sz="2800" dirty="0"/>
          </a:p>
        </p:txBody>
      </p:sp>
      <p:sp>
        <p:nvSpPr>
          <p:cNvPr id="3" name="TextBox 2"/>
          <p:cNvSpPr txBox="1"/>
          <p:nvPr/>
        </p:nvSpPr>
        <p:spPr>
          <a:xfrm>
            <a:off x="971600" y="2492895"/>
            <a:ext cx="792088" cy="288033"/>
          </a:xfrm>
          <a:prstGeom prst="rect">
            <a:avLst/>
          </a:prstGeom>
          <a:solidFill>
            <a:schemeClr val="accent4">
              <a:lumMod val="75000"/>
              <a:alpha val="0"/>
            </a:schemeClr>
          </a:solidFill>
          <a:ln w="25400" cmpd="sng">
            <a:solidFill>
              <a:schemeClr val="accent2"/>
            </a:solidFill>
          </a:ln>
        </p:spPr>
        <p:txBody>
          <a:bodyPr wrap="square" rtlCol="1">
            <a:spAutoFit/>
          </a:bodyPr>
          <a:lstStyle/>
          <a:p>
            <a:endParaRPr lang="ar-SA" dirty="0"/>
          </a:p>
        </p:txBody>
      </p:sp>
      <p:sp>
        <p:nvSpPr>
          <p:cNvPr id="15" name="Rectangle 2"/>
          <p:cNvSpPr>
            <a:spLocks noGrp="1" noChangeArrowheads="1"/>
          </p:cNvSpPr>
          <p:nvPr>
            <p:ph type="title"/>
          </p:nvPr>
        </p:nvSpPr>
        <p:spPr>
          <a:xfrm>
            <a:off x="2401464" y="260648"/>
            <a:ext cx="4341073" cy="503709"/>
          </a:xfrm>
          <a:solidFill>
            <a:schemeClr val="accent4">
              <a:lumMod val="75000"/>
            </a:schemeClr>
          </a:solidFill>
        </p:spPr>
        <p:style>
          <a:lnRef idx="1">
            <a:schemeClr val="accent3"/>
          </a:lnRef>
          <a:fillRef idx="2">
            <a:schemeClr val="accent3"/>
          </a:fillRef>
          <a:effectRef idx="1">
            <a:schemeClr val="accent3"/>
          </a:effectRef>
          <a:fontRef idx="minor">
            <a:schemeClr val="dk1"/>
          </a:fontRef>
        </p:style>
        <p:txBody>
          <a:bodyPr>
            <a:normAutofit fontScale="90000"/>
          </a:bodyPr>
          <a:lstStyle/>
          <a:p>
            <a:pPr eaLnBrk="1" hangingPunct="1">
              <a:defRPr/>
            </a:pPr>
            <a:r>
              <a:rPr lang="ar-SA" b="1" dirty="0">
                <a:solidFill>
                  <a:schemeClr val="bg1"/>
                </a:solidFill>
                <a:effectLst>
                  <a:outerShdw blurRad="38100" dist="38100" dir="2700000" algn="tl">
                    <a:srgbClr val="000000"/>
                  </a:outerShdw>
                </a:effectLst>
              </a:rPr>
              <a:t>أجزاء ورقة العمل </a:t>
            </a:r>
            <a:endParaRPr lang="en-US"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835070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blinds(horizontal)">
                                      <p:cBhvr>
                                        <p:cTn id="7" dur="500"/>
                                        <p:tgtEl>
                                          <p:spTgt spid="61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53"/>
                                        </p:tgtEl>
                                        <p:attrNameLst>
                                          <p:attrName>style.visibility</p:attrName>
                                        </p:attrNameLst>
                                      </p:cBhvr>
                                      <p:to>
                                        <p:strVal val="visible"/>
                                      </p:to>
                                    </p:set>
                                    <p:animEffect transition="in" filter="blinds(horizontal)">
                                      <p:cBhvr>
                                        <p:cTn id="10" dur="500"/>
                                        <p:tgtEl>
                                          <p:spTgt spid="61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155"/>
                                        </p:tgtEl>
                                        <p:attrNameLst>
                                          <p:attrName>style.visibility</p:attrName>
                                        </p:attrNameLst>
                                      </p:cBhvr>
                                      <p:to>
                                        <p:strVal val="visible"/>
                                      </p:to>
                                    </p:set>
                                    <p:animEffect transition="in" filter="blinds(horizontal)">
                                      <p:cBhvr>
                                        <p:cTn id="15" dur="500"/>
                                        <p:tgtEl>
                                          <p:spTgt spid="615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156"/>
                                        </p:tgtEl>
                                        <p:attrNameLst>
                                          <p:attrName>style.visibility</p:attrName>
                                        </p:attrNameLst>
                                      </p:cBhvr>
                                      <p:to>
                                        <p:strVal val="visible"/>
                                      </p:to>
                                    </p:set>
                                    <p:animEffect transition="in" filter="blinds(horizontal)">
                                      <p:cBhvr>
                                        <p:cTn id="18" dur="500"/>
                                        <p:tgtEl>
                                          <p:spTgt spid="615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157"/>
                                        </p:tgtEl>
                                        <p:attrNameLst>
                                          <p:attrName>style.visibility</p:attrName>
                                        </p:attrNameLst>
                                      </p:cBhvr>
                                      <p:to>
                                        <p:strVal val="visible"/>
                                      </p:to>
                                    </p:set>
                                    <p:animEffect transition="in" filter="blinds(horizontal)">
                                      <p:cBhvr>
                                        <p:cTn id="23" dur="500"/>
                                        <p:tgtEl>
                                          <p:spTgt spid="615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158"/>
                                        </p:tgtEl>
                                        <p:attrNameLst>
                                          <p:attrName>style.visibility</p:attrName>
                                        </p:attrNameLst>
                                      </p:cBhvr>
                                      <p:to>
                                        <p:strVal val="visible"/>
                                      </p:to>
                                    </p:set>
                                    <p:animEffect transition="in" filter="blinds(horizontal)">
                                      <p:cBhvr>
                                        <p:cTn id="26" dur="500"/>
                                        <p:tgtEl>
                                          <p:spTgt spid="61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151"/>
                                        </p:tgtEl>
                                        <p:attrNameLst>
                                          <p:attrName>style.visibility</p:attrName>
                                        </p:attrNameLst>
                                      </p:cBhvr>
                                      <p:to>
                                        <p:strVal val="visible"/>
                                      </p:to>
                                    </p:set>
                                    <p:animEffect transition="in" filter="blinds(horizontal)">
                                      <p:cBhvr>
                                        <p:cTn id="31" dur="500"/>
                                        <p:tgtEl>
                                          <p:spTgt spid="615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149"/>
                                        </p:tgtEl>
                                        <p:attrNameLst>
                                          <p:attrName>style.visibility</p:attrName>
                                        </p:attrNameLst>
                                      </p:cBhvr>
                                      <p:to>
                                        <p:strVal val="visible"/>
                                      </p:to>
                                    </p:set>
                                    <p:animEffect transition="in" filter="blinds(horizontal)">
                                      <p:cBhvr>
                                        <p:cTn id="36" dur="500"/>
                                        <p:tgtEl>
                                          <p:spTgt spid="614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6150"/>
                                        </p:tgtEl>
                                        <p:attrNameLst>
                                          <p:attrName>style.visibility</p:attrName>
                                        </p:attrNameLst>
                                      </p:cBhvr>
                                      <p:to>
                                        <p:strVal val="visible"/>
                                      </p:to>
                                    </p:set>
                                    <p:animEffect transition="in" filter="blinds(horizontal)">
                                      <p:cBhvr>
                                        <p:cTn id="39"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3" grpId="0" animBg="1"/>
      <p:bldP spid="6154" grpId="0" animBg="1"/>
      <p:bldP spid="6155" grpId="0" animBg="1"/>
      <p:bldP spid="6156" grpId="0" animBg="1"/>
      <p:bldP spid="6157" grpId="0" animBg="1"/>
      <p:bldP spid="61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2"/>
          <a:srcRect b="7351"/>
          <a:stretch/>
        </p:blipFill>
        <p:spPr>
          <a:xfrm>
            <a:off x="731519" y="750756"/>
            <a:ext cx="7584897" cy="5270532"/>
          </a:xfrm>
          <a:prstGeom prst="rect">
            <a:avLst/>
          </a:prstGeom>
        </p:spPr>
      </p:pic>
      <p:sp>
        <p:nvSpPr>
          <p:cNvPr id="6150" name="Text Box 6"/>
          <p:cNvSpPr txBox="1">
            <a:spLocks noChangeArrowheads="1"/>
          </p:cNvSpPr>
          <p:nvPr/>
        </p:nvSpPr>
        <p:spPr bwMode="auto">
          <a:xfrm>
            <a:off x="3684507" y="2808106"/>
            <a:ext cx="1470058" cy="369332"/>
          </a:xfrm>
          <a:prstGeom prst="rect">
            <a:avLst/>
          </a:prstGeom>
          <a:solidFill>
            <a:schemeClr val="bg2">
              <a:lumMod val="50000"/>
            </a:schemeClr>
          </a:solidFill>
          <a:ln>
            <a:noFill/>
          </a:ln>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algn="ctr" eaLnBrk="1" hangingPunct="1">
              <a:spcBef>
                <a:spcPct val="50000"/>
              </a:spcBef>
            </a:pPr>
            <a:r>
              <a:rPr lang="ar-SA" altLang="ar-SA" sz="1800" b="1" dirty="0"/>
              <a:t>عناوين الأعمدة</a:t>
            </a:r>
            <a:endParaRPr lang="en-US" altLang="ar-SA" sz="1800" b="1" dirty="0"/>
          </a:p>
        </p:txBody>
      </p:sp>
      <p:grpSp>
        <p:nvGrpSpPr>
          <p:cNvPr id="2" name="Group 1"/>
          <p:cNvGrpSpPr/>
          <p:nvPr/>
        </p:nvGrpSpPr>
        <p:grpSpPr>
          <a:xfrm>
            <a:off x="971600" y="3725505"/>
            <a:ext cx="1008112" cy="1876279"/>
            <a:chOff x="971600" y="3725505"/>
            <a:chExt cx="1008112" cy="1876279"/>
          </a:xfrm>
        </p:grpSpPr>
        <p:sp>
          <p:nvSpPr>
            <p:cNvPr id="6151" name="Line 7"/>
            <p:cNvSpPr>
              <a:spLocks noChangeShapeType="1"/>
            </p:cNvSpPr>
            <p:nvPr/>
          </p:nvSpPr>
          <p:spPr bwMode="auto">
            <a:xfrm flipH="1" flipV="1">
              <a:off x="971600" y="3725505"/>
              <a:ext cx="1008112" cy="53096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154" name="Line 10"/>
            <p:cNvSpPr>
              <a:spLocks noChangeShapeType="1"/>
            </p:cNvSpPr>
            <p:nvPr/>
          </p:nvSpPr>
          <p:spPr bwMode="auto">
            <a:xfrm flipH="1">
              <a:off x="1907704" y="4256473"/>
              <a:ext cx="72008" cy="134531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grpSp>
      <p:sp>
        <p:nvSpPr>
          <p:cNvPr id="6155" name="Text Box 11"/>
          <p:cNvSpPr txBox="1">
            <a:spLocks noChangeArrowheads="1"/>
          </p:cNvSpPr>
          <p:nvPr/>
        </p:nvSpPr>
        <p:spPr bwMode="auto">
          <a:xfrm>
            <a:off x="2188662" y="3905246"/>
            <a:ext cx="1463040" cy="369332"/>
          </a:xfrm>
          <a:prstGeom prst="rect">
            <a:avLst/>
          </a:prstGeom>
          <a:solidFill>
            <a:schemeClr val="bg2">
              <a:lumMod val="50000"/>
            </a:schemeClr>
          </a:solidFill>
          <a:ln>
            <a:noFill/>
          </a:ln>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algn="ctr" eaLnBrk="1" hangingPunct="1">
              <a:spcBef>
                <a:spcPct val="50000"/>
              </a:spcBef>
            </a:pPr>
            <a:r>
              <a:rPr lang="ar-SA" altLang="ar-SA" sz="1800" b="1" dirty="0"/>
              <a:t>شريط التصفح</a:t>
            </a:r>
            <a:endParaRPr lang="en-US" altLang="ar-SA" sz="1800" b="1" dirty="0"/>
          </a:p>
        </p:txBody>
      </p:sp>
      <p:sp>
        <p:nvSpPr>
          <p:cNvPr id="6156" name="Line 12"/>
          <p:cNvSpPr>
            <a:spLocks noChangeShapeType="1"/>
          </p:cNvSpPr>
          <p:nvPr/>
        </p:nvSpPr>
        <p:spPr bwMode="auto">
          <a:xfrm>
            <a:off x="6912260" y="5102154"/>
            <a:ext cx="396044" cy="4299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A"/>
          </a:p>
        </p:txBody>
      </p:sp>
      <p:sp>
        <p:nvSpPr>
          <p:cNvPr id="6157" name="Text Box 13"/>
          <p:cNvSpPr txBox="1">
            <a:spLocks noChangeArrowheads="1"/>
          </p:cNvSpPr>
          <p:nvPr/>
        </p:nvSpPr>
        <p:spPr bwMode="auto">
          <a:xfrm>
            <a:off x="6356506" y="3564364"/>
            <a:ext cx="1327310" cy="366712"/>
          </a:xfrm>
          <a:prstGeom prst="rect">
            <a:avLst/>
          </a:prstGeom>
          <a:solidFill>
            <a:schemeClr val="bg2">
              <a:lumMod val="50000"/>
            </a:schemeClr>
          </a:solidFill>
          <a:ln>
            <a:noFill/>
          </a:ln>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eaLnBrk="1" hangingPunct="1">
              <a:spcBef>
                <a:spcPct val="50000"/>
              </a:spcBef>
            </a:pPr>
            <a:r>
              <a:rPr lang="ar-SA" altLang="ar-SA" sz="1800" b="1" dirty="0"/>
              <a:t>أرقام الصفوف</a:t>
            </a:r>
            <a:endParaRPr lang="en-US" altLang="ar-SA" sz="1800" b="1" dirty="0"/>
          </a:p>
        </p:txBody>
      </p:sp>
      <p:grpSp>
        <p:nvGrpSpPr>
          <p:cNvPr id="15" name="Group 14"/>
          <p:cNvGrpSpPr/>
          <p:nvPr/>
        </p:nvGrpSpPr>
        <p:grpSpPr>
          <a:xfrm>
            <a:off x="1475656" y="2303900"/>
            <a:ext cx="6121400" cy="503238"/>
            <a:chOff x="684213" y="2133600"/>
            <a:chExt cx="6121400" cy="503238"/>
          </a:xfrm>
        </p:grpSpPr>
        <p:sp>
          <p:nvSpPr>
            <p:cNvPr id="16" name="Line 7"/>
            <p:cNvSpPr>
              <a:spLocks noChangeShapeType="1"/>
            </p:cNvSpPr>
            <p:nvPr/>
          </p:nvSpPr>
          <p:spPr bwMode="auto">
            <a:xfrm>
              <a:off x="684213" y="2349500"/>
              <a:ext cx="61198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7" name="Line 8"/>
            <p:cNvSpPr>
              <a:spLocks noChangeShapeType="1"/>
            </p:cNvSpPr>
            <p:nvPr/>
          </p:nvSpPr>
          <p:spPr bwMode="auto">
            <a:xfrm flipV="1">
              <a:off x="6804025" y="2133600"/>
              <a:ext cx="1588" cy="215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8" name="Line 10"/>
            <p:cNvSpPr>
              <a:spLocks noChangeShapeType="1"/>
            </p:cNvSpPr>
            <p:nvPr/>
          </p:nvSpPr>
          <p:spPr bwMode="auto">
            <a:xfrm flipV="1">
              <a:off x="684213" y="2133600"/>
              <a:ext cx="1587" cy="215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9" name="Line 11"/>
            <p:cNvSpPr>
              <a:spLocks noChangeShapeType="1"/>
            </p:cNvSpPr>
            <p:nvPr/>
          </p:nvSpPr>
          <p:spPr bwMode="auto">
            <a:xfrm>
              <a:off x="3635375" y="2349500"/>
              <a:ext cx="0" cy="2873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20" name="Group 19"/>
          <p:cNvGrpSpPr/>
          <p:nvPr/>
        </p:nvGrpSpPr>
        <p:grpSpPr>
          <a:xfrm flipH="1">
            <a:off x="7683816" y="2600739"/>
            <a:ext cx="463336" cy="2609013"/>
            <a:chOff x="468313" y="2492375"/>
            <a:chExt cx="574675" cy="3529013"/>
          </a:xfrm>
        </p:grpSpPr>
        <p:sp>
          <p:nvSpPr>
            <p:cNvPr id="21" name="Line 13"/>
            <p:cNvSpPr>
              <a:spLocks noChangeShapeType="1"/>
            </p:cNvSpPr>
            <p:nvPr/>
          </p:nvSpPr>
          <p:spPr bwMode="auto">
            <a:xfrm>
              <a:off x="468313" y="6021388"/>
              <a:ext cx="215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2" name="Line 14"/>
            <p:cNvSpPr>
              <a:spLocks noChangeShapeType="1"/>
            </p:cNvSpPr>
            <p:nvPr/>
          </p:nvSpPr>
          <p:spPr bwMode="auto">
            <a:xfrm flipV="1">
              <a:off x="684213" y="2492375"/>
              <a:ext cx="0" cy="35290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3" name="Line 17"/>
            <p:cNvSpPr>
              <a:spLocks noChangeShapeType="1"/>
            </p:cNvSpPr>
            <p:nvPr/>
          </p:nvSpPr>
          <p:spPr bwMode="auto">
            <a:xfrm flipH="1">
              <a:off x="684213" y="4005263"/>
              <a:ext cx="3587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24" name="Line 18"/>
            <p:cNvSpPr>
              <a:spLocks noChangeShapeType="1"/>
            </p:cNvSpPr>
            <p:nvPr/>
          </p:nvSpPr>
          <p:spPr bwMode="auto">
            <a:xfrm>
              <a:off x="468313" y="2492375"/>
              <a:ext cx="215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25" name="Text Box 13"/>
          <p:cNvSpPr txBox="1">
            <a:spLocks noChangeArrowheads="1"/>
          </p:cNvSpPr>
          <p:nvPr/>
        </p:nvSpPr>
        <p:spPr bwMode="auto">
          <a:xfrm>
            <a:off x="5737496" y="4732822"/>
            <a:ext cx="1122826" cy="369332"/>
          </a:xfrm>
          <a:prstGeom prst="rect">
            <a:avLst/>
          </a:prstGeom>
          <a:solidFill>
            <a:schemeClr val="bg2">
              <a:lumMod val="50000"/>
            </a:schemeClr>
          </a:solidFill>
          <a:ln>
            <a:noFill/>
          </a:ln>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eaLnBrk="1" hangingPunct="1">
              <a:spcBef>
                <a:spcPct val="50000"/>
              </a:spcBef>
            </a:pPr>
            <a:r>
              <a:rPr lang="ar-SA" altLang="ar-SA" sz="1800" b="1" dirty="0"/>
              <a:t>أوراق العمل</a:t>
            </a:r>
            <a:endParaRPr lang="en-US" altLang="ar-SA" sz="1800" b="1" dirty="0"/>
          </a:p>
        </p:txBody>
      </p:sp>
      <p:sp>
        <p:nvSpPr>
          <p:cNvPr id="26" name="Rectangle 2"/>
          <p:cNvSpPr>
            <a:spLocks noGrp="1" noChangeArrowheads="1"/>
          </p:cNvSpPr>
          <p:nvPr>
            <p:ph type="title"/>
          </p:nvPr>
        </p:nvSpPr>
        <p:spPr>
          <a:xfrm>
            <a:off x="2401464" y="260648"/>
            <a:ext cx="4341073" cy="503709"/>
          </a:xfrm>
          <a:solidFill>
            <a:schemeClr val="accent4">
              <a:lumMod val="75000"/>
            </a:schemeClr>
          </a:solidFill>
        </p:spPr>
        <p:style>
          <a:lnRef idx="1">
            <a:schemeClr val="accent3"/>
          </a:lnRef>
          <a:fillRef idx="2">
            <a:schemeClr val="accent3"/>
          </a:fillRef>
          <a:effectRef idx="1">
            <a:schemeClr val="accent3"/>
          </a:effectRef>
          <a:fontRef idx="minor">
            <a:schemeClr val="dk1"/>
          </a:fontRef>
        </p:style>
        <p:txBody>
          <a:bodyPr>
            <a:normAutofit fontScale="90000"/>
          </a:bodyPr>
          <a:lstStyle/>
          <a:p>
            <a:pPr eaLnBrk="1" hangingPunct="1">
              <a:defRPr/>
            </a:pPr>
            <a:r>
              <a:rPr lang="ar-SA" b="1" dirty="0">
                <a:solidFill>
                  <a:schemeClr val="bg1"/>
                </a:solidFill>
                <a:effectLst>
                  <a:outerShdw blurRad="38100" dist="38100" dir="2700000" algn="tl">
                    <a:srgbClr val="000000"/>
                  </a:outerShdw>
                </a:effectLst>
              </a:rPr>
              <a:t>أجزاء ورقة العمل </a:t>
            </a:r>
            <a:endParaRPr lang="en-US"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428974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5"/>
                                        </p:tgtEl>
                                        <p:attrNameLst>
                                          <p:attrName>style.visibility</p:attrName>
                                        </p:attrNameLst>
                                      </p:cBhvr>
                                      <p:to>
                                        <p:strVal val="visible"/>
                                      </p:to>
                                    </p:set>
                                    <p:animEffect transition="in" filter="blinds(horizontal)">
                                      <p:cBhvr>
                                        <p:cTn id="7" dur="500"/>
                                        <p:tgtEl>
                                          <p:spTgt spid="61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56"/>
                                        </p:tgtEl>
                                        <p:attrNameLst>
                                          <p:attrName>style.visibility</p:attrName>
                                        </p:attrNameLst>
                                      </p:cBhvr>
                                      <p:to>
                                        <p:strVal val="visible"/>
                                      </p:to>
                                    </p:set>
                                    <p:animEffect transition="in" filter="blinds(horizontal)">
                                      <p:cBhvr>
                                        <p:cTn id="10" dur="500"/>
                                        <p:tgtEl>
                                          <p:spTgt spid="61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157"/>
                                        </p:tgtEl>
                                        <p:attrNameLst>
                                          <p:attrName>style.visibility</p:attrName>
                                        </p:attrNameLst>
                                      </p:cBhvr>
                                      <p:to>
                                        <p:strVal val="visible"/>
                                      </p:to>
                                    </p:set>
                                    <p:animEffect transition="in" filter="blinds(horizontal)">
                                      <p:cBhvr>
                                        <p:cTn id="15" dur="500"/>
                                        <p:tgtEl>
                                          <p:spTgt spid="615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150"/>
                                        </p:tgtEl>
                                        <p:attrNameLst>
                                          <p:attrName>style.visibility</p:attrName>
                                        </p:attrNameLst>
                                      </p:cBhvr>
                                      <p:to>
                                        <p:strVal val="visible"/>
                                      </p:to>
                                    </p:set>
                                    <p:animEffect transition="in" filter="blinds(horizontal)">
                                      <p:cBhvr>
                                        <p:cTn id="18" dur="500"/>
                                        <p:tgtEl>
                                          <p:spTgt spid="615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5" grpId="0" animBg="1"/>
      <p:bldP spid="6156" grpId="0" animBg="1"/>
      <p:bldP spid="6157"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55875" y="282799"/>
            <a:ext cx="4010025" cy="769937"/>
          </a:xfrm>
          <a:prstGeom prst="rect">
            <a:avLst/>
          </a:prstGeom>
        </p:spPr>
        <p:txBody>
          <a:bodyPr>
            <a:spAutoFit/>
          </a:bodyPr>
          <a:lstStyle/>
          <a:p>
            <a:pPr algn="ctr" rtl="1" eaLnBrk="1" fontAlgn="auto" hangingPunct="1">
              <a:spcBef>
                <a:spcPts val="0"/>
              </a:spcBef>
              <a:spcAft>
                <a:spcPts val="0"/>
              </a:spcAft>
              <a:defRPr/>
            </a:pPr>
            <a:r>
              <a:rPr lang="en-US" sz="4400" b="1" dirty="0">
                <a:solidFill>
                  <a:schemeClr val="accent2">
                    <a:lumMod val="75000"/>
                  </a:schemeClr>
                </a:solidFill>
                <a:latin typeface="Vladimir Script" pitchFamily="66" charset="0"/>
                <a:cs typeface="Traditional Arabic" pitchFamily="18" charset="-78"/>
              </a:rPr>
              <a:t>Microsoft Excel </a:t>
            </a:r>
            <a:endParaRPr lang="ar-SA" sz="4400" b="1" dirty="0">
              <a:solidFill>
                <a:schemeClr val="accent2">
                  <a:lumMod val="75000"/>
                </a:schemeClr>
              </a:solidFill>
              <a:latin typeface="Vladimir Script" pitchFamily="66" charset="0"/>
              <a:cs typeface="+mn-cs"/>
            </a:endParaRPr>
          </a:p>
        </p:txBody>
      </p:sp>
      <p:pic>
        <p:nvPicPr>
          <p:cNvPr id="23555" name="Picture 38" descr="http://www.razorleaf.com/wp-content/uploads/2009/09/Microsoft-Excel-2007-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8138"/>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115616" y="1126679"/>
            <a:ext cx="6984776" cy="5038625"/>
          </a:xfrm>
          <a:prstGeom prst="rect">
            <a:avLst/>
          </a:prstGeom>
        </p:spPr>
        <p:txBody>
          <a:bodyPr>
            <a:normAutofit fontScale="92500" lnSpcReduction="10000"/>
          </a:bodyPr>
          <a:lstStyle/>
          <a:p>
            <a:pPr marL="274320" indent="-274320" algn="r" rtl="1" eaLnBrk="1" fontAlgn="auto" hangingPunct="1">
              <a:spcBef>
                <a:spcPts val="580"/>
              </a:spcBef>
              <a:spcAft>
                <a:spcPts val="0"/>
              </a:spcAft>
              <a:buClr>
                <a:srgbClr val="D34817"/>
              </a:buClr>
              <a:buSzPct val="85000"/>
              <a:buFont typeface="Wingdings 2"/>
              <a:buNone/>
              <a:defRPr/>
            </a:pPr>
            <a:r>
              <a:rPr lang="ar-SA" sz="2000" b="1" u="sng" dirty="0">
                <a:solidFill>
                  <a:srgbClr val="0070C0"/>
                </a:solidFill>
                <a:latin typeface="Perpetua"/>
                <a:cs typeface="Times New Roman"/>
              </a:rPr>
              <a:t>كيفية تحديد الخلية وتحديد نطاق من الخلايا </a:t>
            </a:r>
            <a:r>
              <a:rPr lang="ar-SA" sz="2000" b="1" u="sng" dirty="0">
                <a:solidFill>
                  <a:schemeClr val="accent1">
                    <a:lumMod val="60000"/>
                    <a:lumOff val="40000"/>
                  </a:schemeClr>
                </a:solidFill>
                <a:latin typeface="Perpetua"/>
                <a:cs typeface="Times New Roman"/>
              </a:rPr>
              <a:t>.</a:t>
            </a:r>
            <a:endParaRPr lang="en-US" sz="2000" b="1" dirty="0">
              <a:solidFill>
                <a:schemeClr val="accent1">
                  <a:lumMod val="60000"/>
                  <a:lumOff val="40000"/>
                </a:schemeClr>
              </a:solidFill>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r>
              <a:rPr lang="ar-SA" sz="2000" b="1" dirty="0">
                <a:latin typeface="Perpetua"/>
                <a:cs typeface="Times New Roman"/>
              </a:rPr>
              <a:t>لتحديد أي خلية نقوم بالضغط عليها ضغطةً واحدة سنلاحظ أن الخلية تم تحديدها ونلاحظ أيضاً ان الخلية قد تظللت وتنشطت وظهر اسم الخلية المحددة في مربع اسم الخلية .</a:t>
            </a:r>
          </a:p>
          <a:p>
            <a:pPr marL="274320" indent="-274320" algn="r" rtl="1" eaLnBrk="1" fontAlgn="auto" hangingPunct="1">
              <a:spcBef>
                <a:spcPts val="580"/>
              </a:spcBef>
              <a:spcAft>
                <a:spcPts val="0"/>
              </a:spcAft>
              <a:buClr>
                <a:srgbClr val="D34817"/>
              </a:buClr>
              <a:buSzPct val="85000"/>
              <a:buFont typeface="Wingdings 2"/>
              <a:buNone/>
              <a:defRPr/>
            </a:pPr>
            <a:endParaRPr lang="en-US" sz="2000" b="1" dirty="0">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r>
              <a:rPr lang="ar-SA" sz="2100" b="1" u="sng" dirty="0">
                <a:solidFill>
                  <a:srgbClr val="0070C0"/>
                </a:solidFill>
                <a:latin typeface="Perpetua"/>
                <a:cs typeface="Times New Roman"/>
              </a:rPr>
              <a:t>لتحديد ( نطاق ) </a:t>
            </a:r>
            <a:r>
              <a:rPr lang="ar-SA" sz="2000" b="1" dirty="0">
                <a:latin typeface="Perpetua"/>
                <a:cs typeface="Times New Roman"/>
              </a:rPr>
              <a:t>أي مجموعة من الخلايا أقوم بالضغط على الزر الأيسر للماوس بإستمرار ثم تمرير الماوس على الخلايا المراد تحديدها مع الاستمرار في الضغط .</a:t>
            </a:r>
            <a:endParaRPr lang="en-US" sz="2000" b="1" dirty="0">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r>
              <a:rPr lang="ar-SA" sz="2100" b="1" u="sng" dirty="0">
                <a:solidFill>
                  <a:srgbClr val="0070C0"/>
                </a:solidFill>
                <a:latin typeface="Perpetua"/>
                <a:cs typeface="Times New Roman"/>
              </a:rPr>
              <a:t>لتحديد مجموعة من الخلايا المتفرقة </a:t>
            </a:r>
            <a:endParaRPr lang="en-US" sz="2100" b="1" u="sng" dirty="0">
              <a:solidFill>
                <a:srgbClr val="0070C0"/>
              </a:solidFill>
              <a:latin typeface="Perpetua"/>
              <a:cs typeface="Times New Roman"/>
            </a:endParaRPr>
          </a:p>
          <a:p>
            <a:pPr marL="274320" indent="-274320" algn="r" rtl="1" eaLnBrk="1" fontAlgn="auto" hangingPunct="1">
              <a:spcBef>
                <a:spcPts val="580"/>
              </a:spcBef>
              <a:spcAft>
                <a:spcPts val="0"/>
              </a:spcAft>
              <a:buClr>
                <a:srgbClr val="D34817"/>
              </a:buClr>
              <a:buSzPct val="85000"/>
              <a:buFont typeface="Wingdings 2"/>
              <a:buNone/>
              <a:defRPr/>
            </a:pPr>
            <a:r>
              <a:rPr lang="ar-SA" sz="2000" b="1" dirty="0">
                <a:latin typeface="Perpetua"/>
                <a:cs typeface="Times New Roman"/>
              </a:rPr>
              <a:t>انقر على الخلية </a:t>
            </a:r>
            <a:r>
              <a:rPr lang="en-US" sz="2000" b="1" dirty="0">
                <a:latin typeface="Perpetua"/>
                <a:cs typeface="+mn-cs"/>
              </a:rPr>
              <a:t>C2</a:t>
            </a:r>
            <a:r>
              <a:rPr lang="ar-SA" sz="2000" b="1" dirty="0">
                <a:latin typeface="Perpetua"/>
                <a:cs typeface="Times New Roman"/>
              </a:rPr>
              <a:t> لاختيارها , ثم اضغط على المفتاح </a:t>
            </a:r>
            <a:r>
              <a:rPr lang="en-US" sz="2000" b="1" dirty="0">
                <a:latin typeface="Perpetua"/>
                <a:cs typeface="+mn-cs"/>
              </a:rPr>
              <a:t>Ctrl</a:t>
            </a:r>
            <a:r>
              <a:rPr lang="ar-SA" sz="2000" b="1" dirty="0">
                <a:latin typeface="Perpetua"/>
                <a:cs typeface="Times New Roman"/>
              </a:rPr>
              <a:t> بإستمرار وانقر على الخلية </a:t>
            </a:r>
            <a:r>
              <a:rPr lang="en-US" sz="2000" b="1" dirty="0">
                <a:latin typeface="Perpetua"/>
                <a:cs typeface="+mn-cs"/>
              </a:rPr>
              <a:t>A6 </a:t>
            </a:r>
            <a:r>
              <a:rPr lang="ar-SA" sz="2000" b="1" dirty="0">
                <a:latin typeface="Perpetua"/>
                <a:cs typeface="Times New Roman"/>
              </a:rPr>
              <a:t>ستلاحظ أن </a:t>
            </a:r>
            <a:r>
              <a:rPr lang="en-US" sz="2000" b="1" dirty="0">
                <a:latin typeface="Perpetua"/>
                <a:cs typeface="+mn-cs"/>
              </a:rPr>
              <a:t>Excel</a:t>
            </a:r>
            <a:r>
              <a:rPr lang="ar-SA" sz="2000" b="1" dirty="0">
                <a:latin typeface="Perpetua"/>
                <a:cs typeface="Times New Roman"/>
              </a:rPr>
              <a:t> قام بتحديد الخليتين المذكورتين .</a:t>
            </a:r>
            <a:endParaRPr lang="en-US" sz="2000" b="1" dirty="0">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r>
              <a:rPr lang="ar-SA" sz="2100" b="1" u="sng" dirty="0">
                <a:solidFill>
                  <a:srgbClr val="0070C0"/>
                </a:solidFill>
                <a:latin typeface="Perpetua"/>
                <a:cs typeface="Times New Roman"/>
              </a:rPr>
              <a:t>لتحديد عمود كـــامل </a:t>
            </a:r>
            <a:endParaRPr lang="en-US" sz="2100" b="1" u="sng" dirty="0">
              <a:solidFill>
                <a:srgbClr val="0070C0"/>
              </a:solidFill>
              <a:latin typeface="Perpetua"/>
              <a:cs typeface="Times New Roman"/>
            </a:endParaRPr>
          </a:p>
          <a:p>
            <a:pPr marL="274320" indent="-274320" algn="r" rtl="1" eaLnBrk="1" fontAlgn="auto" hangingPunct="1">
              <a:spcBef>
                <a:spcPts val="580"/>
              </a:spcBef>
              <a:spcAft>
                <a:spcPts val="0"/>
              </a:spcAft>
              <a:buClr>
                <a:srgbClr val="D34817"/>
              </a:buClr>
              <a:buSzPct val="85000"/>
              <a:buFont typeface="Wingdings 2"/>
              <a:buNone/>
              <a:defRPr/>
            </a:pPr>
            <a:r>
              <a:rPr lang="ar-SA" sz="2000" b="1" dirty="0">
                <a:latin typeface="Perpetua"/>
                <a:cs typeface="Times New Roman"/>
              </a:rPr>
              <a:t>إنقر على عنوان العمود الأول </a:t>
            </a:r>
            <a:r>
              <a:rPr lang="en-US" sz="2000" b="1" dirty="0">
                <a:latin typeface="Perpetua"/>
                <a:cs typeface="+mn-cs"/>
              </a:rPr>
              <a:t>A</a:t>
            </a:r>
            <a:r>
              <a:rPr lang="ar-SA" sz="2000" b="1" dirty="0">
                <a:latin typeface="Perpetua"/>
                <a:cs typeface="Times New Roman"/>
              </a:rPr>
              <a:t> ستلاحظ تحديد العمود كاملاً</a:t>
            </a:r>
            <a:endParaRPr lang="en-US" sz="2000" b="1" dirty="0">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r>
              <a:rPr lang="ar-SA" sz="2100" b="1" u="sng" dirty="0">
                <a:solidFill>
                  <a:srgbClr val="0070C0"/>
                </a:solidFill>
                <a:latin typeface="Perpetua"/>
                <a:cs typeface="Times New Roman"/>
              </a:rPr>
              <a:t>لتحديد صف كامل </a:t>
            </a:r>
            <a:endParaRPr lang="en-US" sz="2100" b="1" u="sng" dirty="0">
              <a:solidFill>
                <a:srgbClr val="0070C0"/>
              </a:solidFill>
              <a:latin typeface="Perpetua"/>
              <a:cs typeface="Times New Roman"/>
            </a:endParaRPr>
          </a:p>
          <a:p>
            <a:pPr marL="274320" indent="-274320" algn="r" rtl="1" eaLnBrk="1" fontAlgn="auto" hangingPunct="1">
              <a:spcBef>
                <a:spcPts val="580"/>
              </a:spcBef>
              <a:spcAft>
                <a:spcPts val="0"/>
              </a:spcAft>
              <a:buClr>
                <a:srgbClr val="D34817"/>
              </a:buClr>
              <a:buSzPct val="85000"/>
              <a:buFont typeface="Wingdings 2"/>
              <a:buNone/>
              <a:defRPr/>
            </a:pPr>
            <a:r>
              <a:rPr lang="ar-SA" sz="2000" b="1" dirty="0">
                <a:latin typeface="Perpetua"/>
                <a:cs typeface="Times New Roman"/>
              </a:rPr>
              <a:t>انقر على عنوان الصف </a:t>
            </a:r>
            <a:r>
              <a:rPr lang="en-US" sz="2000" b="1" dirty="0">
                <a:latin typeface="Perpetua"/>
                <a:cs typeface="+mn-cs"/>
              </a:rPr>
              <a:t>5 </a:t>
            </a:r>
            <a:r>
              <a:rPr lang="ar-SA" sz="2000" b="1" dirty="0">
                <a:latin typeface="Perpetua"/>
                <a:cs typeface="Times New Roman"/>
              </a:rPr>
              <a:t> لاحظ تحديد كامل الصف .</a:t>
            </a:r>
            <a:endParaRPr lang="en-US" sz="2000" b="1" dirty="0">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r>
              <a:rPr lang="ar-SA" sz="2100" b="1" u="sng" dirty="0">
                <a:solidFill>
                  <a:srgbClr val="0070C0"/>
                </a:solidFill>
                <a:latin typeface="Perpetua"/>
                <a:cs typeface="Times New Roman"/>
              </a:rPr>
              <a:t>لتحديد كامل ورقة العمل :- </a:t>
            </a:r>
            <a:endParaRPr lang="en-US" sz="2100" b="1" u="sng" dirty="0">
              <a:solidFill>
                <a:srgbClr val="0070C0"/>
              </a:solidFill>
              <a:latin typeface="Perpetua"/>
              <a:cs typeface="Times New Roman"/>
            </a:endParaRPr>
          </a:p>
          <a:p>
            <a:pPr marL="274320" indent="-274320" algn="r" rtl="1" eaLnBrk="1" fontAlgn="auto" hangingPunct="1">
              <a:spcBef>
                <a:spcPts val="580"/>
              </a:spcBef>
              <a:spcAft>
                <a:spcPts val="0"/>
              </a:spcAft>
              <a:buClr>
                <a:srgbClr val="D34817"/>
              </a:buClr>
              <a:buSzPct val="85000"/>
              <a:buFont typeface="Wingdings 2"/>
              <a:buNone/>
              <a:defRPr/>
            </a:pPr>
            <a:r>
              <a:rPr lang="ar-SA" sz="2000" b="1" dirty="0">
                <a:latin typeface="Perpetua"/>
                <a:cs typeface="Times New Roman"/>
              </a:rPr>
              <a:t>انقر على الزاوية العليا اليمنى لورقة العمل لاحظ تحديد كل ورقة العمل </a:t>
            </a:r>
            <a:endParaRPr lang="en-US" sz="2000" b="1" dirty="0">
              <a:latin typeface="Perpetua"/>
              <a:cs typeface="+mn-cs"/>
            </a:endParaRPr>
          </a:p>
          <a:p>
            <a:pPr marL="274320" indent="-274320" algn="r" rtl="1" eaLnBrk="1" fontAlgn="auto" hangingPunct="1">
              <a:spcBef>
                <a:spcPts val="580"/>
              </a:spcBef>
              <a:spcAft>
                <a:spcPts val="0"/>
              </a:spcAft>
              <a:buClr>
                <a:srgbClr val="D34817"/>
              </a:buClr>
              <a:buSzPct val="85000"/>
              <a:buFont typeface="Wingdings 2"/>
              <a:buNone/>
              <a:defRPr/>
            </a:pPr>
            <a:endParaRPr lang="ar-SA" sz="2000" b="1" dirty="0">
              <a:solidFill>
                <a:sysClr val="windowText" lastClr="000000"/>
              </a:solidFill>
              <a:latin typeface="Perpetua"/>
              <a:cs typeface="Times New Roman"/>
            </a:endParaRPr>
          </a:p>
        </p:txBody>
      </p:sp>
    </p:spTree>
    <p:extLst>
      <p:ext uri="{BB962C8B-B14F-4D97-AF65-F5344CB8AC3E}">
        <p14:creationId xmlns:p14="http://schemas.microsoft.com/office/powerpoint/2010/main" val="2039801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555776" y="836712"/>
            <a:ext cx="4341073" cy="667202"/>
          </a:xfrm>
          <a:solidFill>
            <a:schemeClr val="accent4">
              <a:lumMod val="75000"/>
            </a:schemeClr>
          </a:solidFill>
        </p:spPr>
        <p:txBody>
          <a:bodyPr>
            <a:normAutofit fontScale="90000"/>
          </a:bodyPr>
          <a:lstStyle/>
          <a:p>
            <a:pPr eaLnBrk="1" hangingPunct="1">
              <a:defRPr/>
            </a:pPr>
            <a:r>
              <a:rPr lang="ar-SA" b="1" dirty="0">
                <a:solidFill>
                  <a:schemeClr val="bg1"/>
                </a:solidFill>
                <a:effectLst>
                  <a:outerShdw blurRad="38100" dist="38100" dir="2700000" algn="tl">
                    <a:srgbClr val="000000"/>
                  </a:outerShdw>
                </a:effectLst>
              </a:rPr>
              <a:t>مصنف اكسيل</a:t>
            </a:r>
            <a:endParaRPr lang="en-US" b="1" dirty="0">
              <a:solidFill>
                <a:schemeClr val="bg1"/>
              </a:solidFill>
              <a:effectLst>
                <a:outerShdw blurRad="38100" dist="38100" dir="2700000" algn="tl">
                  <a:srgbClr val="000000"/>
                </a:outerShdw>
              </a:effectLst>
            </a:endParaRPr>
          </a:p>
        </p:txBody>
      </p:sp>
      <p:sp>
        <p:nvSpPr>
          <p:cNvPr id="9220" name="Rectangle 3"/>
          <p:cNvSpPr>
            <a:spLocks noGrp="1" noChangeArrowheads="1"/>
          </p:cNvSpPr>
          <p:nvPr>
            <p:ph type="body" idx="1"/>
          </p:nvPr>
        </p:nvSpPr>
        <p:spPr>
          <a:xfrm>
            <a:off x="1463040" y="2119257"/>
            <a:ext cx="6709360" cy="3603812"/>
          </a:xfrm>
        </p:spPr>
        <p:txBody>
          <a:bodyPr/>
          <a:lstStyle/>
          <a:p>
            <a:pPr eaLnBrk="1" hangingPunct="1"/>
            <a:r>
              <a:rPr lang="ar-SA" altLang="ar-SA" dirty="0"/>
              <a:t>يتكون المصنف </a:t>
            </a:r>
            <a:r>
              <a:rPr lang="en-US" altLang="ar-SA" dirty="0"/>
              <a:t>Book</a:t>
            </a:r>
            <a:r>
              <a:rPr lang="ar-SA" altLang="ar-SA" dirty="0"/>
              <a:t> من ثلاث  أوراق عمل </a:t>
            </a:r>
            <a:r>
              <a:rPr lang="en-US" altLang="ar-SA" dirty="0"/>
              <a:t>Worksheet</a:t>
            </a:r>
            <a:r>
              <a:rPr lang="ar-SA" altLang="ar-SA" dirty="0"/>
              <a:t>.</a:t>
            </a:r>
          </a:p>
          <a:p>
            <a:pPr eaLnBrk="1" hangingPunct="1"/>
            <a:r>
              <a:rPr lang="ar-SA" altLang="ar-SA" dirty="0"/>
              <a:t>ورقة العمل الواحدة عبارة عن جدوال تتكون من اعمدة وصفوف عناوين الاعمدة هي الاحرف الابجدية الانجليزية حيث عدد الاعمدة هي 256 عمود اما الصفوف فهي مرقمه بالتسلسل 1-65536.</a:t>
            </a:r>
          </a:p>
          <a:p>
            <a:pPr eaLnBrk="1" hangingPunct="1"/>
            <a:r>
              <a:rPr lang="ar-SA" altLang="ar-SA" dirty="0"/>
              <a:t>وكل خلية هي نتيجة تقاطع العمود مع الصف مثلاً الخلية </a:t>
            </a:r>
            <a:r>
              <a:rPr lang="en-US" altLang="ar-SA" dirty="0"/>
              <a:t>A1 </a:t>
            </a:r>
            <a:r>
              <a:rPr lang="ar-SA" altLang="ar-SA" dirty="0"/>
              <a:t> هي الخليه في العمود </a:t>
            </a:r>
            <a:r>
              <a:rPr lang="en-US" altLang="ar-SA" dirty="0"/>
              <a:t> A </a:t>
            </a:r>
            <a:r>
              <a:rPr lang="ar-SA" altLang="ar-SA" dirty="0"/>
              <a:t>و الصف رقم 1.</a:t>
            </a:r>
            <a:endParaRPr lang="en-US" altLang="ar-SA" dirty="0"/>
          </a:p>
        </p:txBody>
      </p:sp>
    </p:spTree>
    <p:extLst>
      <p:ext uri="{BB962C8B-B14F-4D97-AF65-F5344CB8AC3E}">
        <p14:creationId xmlns:p14="http://schemas.microsoft.com/office/powerpoint/2010/main" val="1974724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SA" sz="3200" dirty="0"/>
              <a:t>إنشاء مستند جديد .</a:t>
            </a:r>
          </a:p>
          <a:p>
            <a:r>
              <a:rPr lang="ar-SA" sz="3200" dirty="0"/>
              <a:t>حفظ مستند باسم .</a:t>
            </a:r>
          </a:p>
          <a:p>
            <a:r>
              <a:rPr lang="ar-SA" sz="3200" dirty="0"/>
              <a:t>فتح مستند تم حفظه مسبقا .</a:t>
            </a:r>
          </a:p>
          <a:p>
            <a:r>
              <a:rPr lang="ar-SA" sz="3200" dirty="0"/>
              <a:t>إعادة تسمية أوراق العمل , حذفها ,  نسخها .</a:t>
            </a:r>
          </a:p>
          <a:p>
            <a:r>
              <a:rPr lang="ar-SA" sz="3200" dirty="0"/>
              <a:t>تجميد الألواح .</a:t>
            </a:r>
          </a:p>
          <a:p>
            <a:endParaRPr lang="ar-SA" dirty="0"/>
          </a:p>
        </p:txBody>
      </p:sp>
      <p:sp>
        <p:nvSpPr>
          <p:cNvPr id="6" name="Rectangle 2"/>
          <p:cNvSpPr>
            <a:spLocks noGrp="1" noChangeArrowheads="1"/>
          </p:cNvSpPr>
          <p:nvPr>
            <p:ph type="title"/>
          </p:nvPr>
        </p:nvSpPr>
        <p:spPr>
          <a:xfrm>
            <a:off x="2411760" y="764704"/>
            <a:ext cx="4341073" cy="667202"/>
          </a:xfrm>
          <a:solidFill>
            <a:schemeClr val="accent4">
              <a:lumMod val="75000"/>
            </a:schemeClr>
          </a:solidFill>
        </p:spPr>
        <p:style>
          <a:lnRef idx="1">
            <a:schemeClr val="accent3"/>
          </a:lnRef>
          <a:fillRef idx="2">
            <a:schemeClr val="accent3"/>
          </a:fillRef>
          <a:effectRef idx="1">
            <a:schemeClr val="accent3"/>
          </a:effectRef>
          <a:fontRef idx="minor">
            <a:schemeClr val="dk1"/>
          </a:fontRef>
        </p:style>
        <p:txBody>
          <a:bodyPr>
            <a:normAutofit fontScale="90000"/>
          </a:bodyPr>
          <a:lstStyle/>
          <a:p>
            <a:pPr eaLnBrk="1" hangingPunct="1">
              <a:defRPr/>
            </a:pPr>
            <a:r>
              <a:rPr lang="ar-SA" b="1" dirty="0">
                <a:solidFill>
                  <a:schemeClr val="bg1"/>
                </a:solidFill>
                <a:effectLst>
                  <a:outerShdw blurRad="38100" dist="38100" dir="2700000" algn="tl">
                    <a:srgbClr val="000000"/>
                  </a:outerShdw>
                </a:effectLst>
              </a:rPr>
              <a:t>بدء العمل مع اكسيل </a:t>
            </a:r>
            <a:endParaRPr lang="en-US"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5980650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702</TotalTime>
  <Words>1332</Words>
  <Application>Microsoft Office PowerPoint</Application>
  <PresentationFormat>On-screen Show (4:3)</PresentationFormat>
  <Paragraphs>244</Paragraphs>
  <Slides>41</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Arial</vt:lpstr>
      <vt:lpstr>Brush Script MT</vt:lpstr>
      <vt:lpstr>Calibri</vt:lpstr>
      <vt:lpstr>Cambria</vt:lpstr>
      <vt:lpstr>Constantia</vt:lpstr>
      <vt:lpstr>Franklin Gothic Book</vt:lpstr>
      <vt:lpstr>Perpetua</vt:lpstr>
      <vt:lpstr>Rage Italic</vt:lpstr>
      <vt:lpstr>Traditional Arabic</vt:lpstr>
      <vt:lpstr>Vladimir Script</vt:lpstr>
      <vt:lpstr>Wingdings</vt:lpstr>
      <vt:lpstr>Wingdings 2</vt:lpstr>
      <vt:lpstr>دبوس تثبيت</vt:lpstr>
      <vt:lpstr>الجزء الأول تقديم د/ سارة مصطفي الجاك</vt:lpstr>
      <vt:lpstr>PowerPoint Presentation</vt:lpstr>
      <vt:lpstr>PowerPoint Presentation</vt:lpstr>
      <vt:lpstr>PowerPoint Presentation</vt:lpstr>
      <vt:lpstr>أجزاء ورقة العمل </vt:lpstr>
      <vt:lpstr>أجزاء ورقة العمل </vt:lpstr>
      <vt:lpstr>PowerPoint Presentation</vt:lpstr>
      <vt:lpstr>مصنف اكسيل</vt:lpstr>
      <vt:lpstr>بدء العمل مع اكسيل </vt:lpstr>
      <vt:lpstr>انشاء مصنف جديد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الصيغ الجاهزة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دالة IF</vt:lpstr>
      <vt:lpstr>دالة IF</vt:lpstr>
      <vt:lpstr>دالة IF</vt:lpstr>
      <vt:lpstr>نتيجة الدالة IF</vt:lpstr>
      <vt:lpstr>PowerPoint Presentation</vt:lpstr>
      <vt:lpstr>أخطاء الصيغ </vt:lpstr>
      <vt:lpstr>PowerPoint Presentation</vt:lpstr>
      <vt:lpstr>PowerPoint Presentation</vt:lpstr>
      <vt:lpstr>PowerPoint Presentation</vt:lpstr>
      <vt:lpstr>أدوات المخطط</vt:lpstr>
      <vt:lpstr>ضبط خصائص الصفحة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Mohamed Zeid Hassan</cp:lastModifiedBy>
  <cp:revision>62</cp:revision>
  <dcterms:created xsi:type="dcterms:W3CDTF">2012-03-02T14:49:28Z</dcterms:created>
  <dcterms:modified xsi:type="dcterms:W3CDTF">2023-03-29T14:34:15Z</dcterms:modified>
</cp:coreProperties>
</file>